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2.jpeg" ContentType="image/jpeg"/>
  <Override PartName="/ppt/media/image13.jpeg" ContentType="image/jpeg"/>
  <Override PartName="/ppt/media/image14.jpeg" ContentType="image/jpeg"/>
  <Override PartName="/ppt/media/image15.jpeg" ContentType="image/jpeg"/>
  <Override PartName="/ppt/notesSlides/notesSlide3.xml" ContentType="application/vnd.openxmlformats-officedocument.presentationml.notesSlide+xml"/>
  <Override PartName="/ppt/media/image16.jpeg" ContentType="image/jpeg"/>
  <Override PartName="/ppt/media/image1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Lst>
  <p:sldSz cx="21336000" cy="13335000"/>
  <p:notesSz cx="6858000" cy="9144000"/>
  <p:defaultTextStyle>
    <a:lvl1pPr defTabSz="457200">
      <a:defRPr sz="1200">
        <a:latin typeface="Helvetica"/>
        <a:ea typeface="Helvetica"/>
        <a:cs typeface="Helvetica"/>
        <a:sym typeface="Helvetica"/>
      </a:defRPr>
    </a:lvl1pPr>
    <a:lvl2pPr indent="228600" defTabSz="457200">
      <a:defRPr sz="1200">
        <a:latin typeface="Helvetica"/>
        <a:ea typeface="Helvetica"/>
        <a:cs typeface="Helvetica"/>
        <a:sym typeface="Helvetica"/>
      </a:defRPr>
    </a:lvl2pPr>
    <a:lvl3pPr indent="457200" defTabSz="457200">
      <a:defRPr sz="1200">
        <a:latin typeface="Helvetica"/>
        <a:ea typeface="Helvetica"/>
        <a:cs typeface="Helvetica"/>
        <a:sym typeface="Helvetica"/>
      </a:defRPr>
    </a:lvl3pPr>
    <a:lvl4pPr indent="685800" defTabSz="457200">
      <a:defRPr sz="1200">
        <a:latin typeface="Helvetica"/>
        <a:ea typeface="Helvetica"/>
        <a:cs typeface="Helvetica"/>
        <a:sym typeface="Helvetica"/>
      </a:defRPr>
    </a:lvl4pPr>
    <a:lvl5pPr indent="914400" defTabSz="457200">
      <a:defRPr sz="1200">
        <a:latin typeface="Helvetica"/>
        <a:ea typeface="Helvetica"/>
        <a:cs typeface="Helvetica"/>
        <a:sym typeface="Helvetica"/>
      </a:defRPr>
    </a:lvl5pPr>
    <a:lvl6pPr indent="1143000" defTabSz="457200">
      <a:defRPr sz="1200">
        <a:latin typeface="Helvetica"/>
        <a:ea typeface="Helvetica"/>
        <a:cs typeface="Helvetica"/>
        <a:sym typeface="Helvetica"/>
      </a:defRPr>
    </a:lvl6pPr>
    <a:lvl7pPr indent="1371600" defTabSz="457200">
      <a:defRPr sz="1200">
        <a:latin typeface="Helvetica"/>
        <a:ea typeface="Helvetica"/>
        <a:cs typeface="Helvetica"/>
        <a:sym typeface="Helvetica"/>
      </a:defRPr>
    </a:lvl7pPr>
    <a:lvl8pPr indent="1600200" defTabSz="457200">
      <a:defRPr sz="1200">
        <a:latin typeface="Helvetica"/>
        <a:ea typeface="Helvetica"/>
        <a:cs typeface="Helvetica"/>
        <a:sym typeface="Helvetica"/>
      </a:defRPr>
    </a:lvl8pPr>
    <a:lvl9pPr indent="1828800" defTabSz="457200">
      <a:defRPr sz="1200">
        <a:latin typeface="Helvetica"/>
        <a:ea typeface="Helvetica"/>
        <a:cs typeface="Helvetica"/>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b="def" i="def"/>
      <a:tcStyle>
        <a:tcBdr/>
        <a:fill>
          <a:solidFill>
            <a:srgbClr val="C3C2C2"/>
          </a:solidFill>
        </a:fill>
      </a:tcStyle>
    </a:band2H>
    <a:firstCol>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 styleId="{4A9BC294-FFE2-49D5-8D69-9E1BD2C41BD5}"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BBFC77FB-9ED0-4EC9-95AA-A1379042E648}"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Shape 49"/>
          <p:cNvSpPr/>
          <p:nvPr>
            <p:ph type="sldImg"/>
          </p:nvPr>
        </p:nvSpPr>
        <p:spPr>
          <a:xfrm>
            <a:off x="1143000" y="685800"/>
            <a:ext cx="4572000" cy="3429000"/>
          </a:xfrm>
          <a:prstGeom prst="rect">
            <a:avLst/>
          </a:prstGeom>
        </p:spPr>
        <p:txBody>
          <a:bodyPr/>
          <a:lstStyle/>
          <a:p>
            <a:pPr lvl="0"/>
          </a:p>
        </p:txBody>
      </p:sp>
      <p:sp>
        <p:nvSpPr>
          <p:cNvPr id="50" name="Shape 5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825500">
      <a:defRPr sz="2200">
        <a:latin typeface="Lucida Grande"/>
        <a:ea typeface="Lucida Grande"/>
        <a:cs typeface="Lucida Grande"/>
        <a:sym typeface="Lucida Grande"/>
      </a:defRPr>
    </a:lvl1pPr>
    <a:lvl2pPr indent="228600" defTabSz="825500">
      <a:defRPr sz="2200">
        <a:latin typeface="Lucida Grande"/>
        <a:ea typeface="Lucida Grande"/>
        <a:cs typeface="Lucida Grande"/>
        <a:sym typeface="Lucida Grande"/>
      </a:defRPr>
    </a:lvl2pPr>
    <a:lvl3pPr indent="457200" defTabSz="825500">
      <a:defRPr sz="2200">
        <a:latin typeface="Lucida Grande"/>
        <a:ea typeface="Lucida Grande"/>
        <a:cs typeface="Lucida Grande"/>
        <a:sym typeface="Lucida Grande"/>
      </a:defRPr>
    </a:lvl3pPr>
    <a:lvl4pPr indent="685800" defTabSz="825500">
      <a:defRPr sz="2200">
        <a:latin typeface="Lucida Grande"/>
        <a:ea typeface="Lucida Grande"/>
        <a:cs typeface="Lucida Grande"/>
        <a:sym typeface="Lucida Grande"/>
      </a:defRPr>
    </a:lvl4pPr>
    <a:lvl5pPr indent="914400" defTabSz="825500">
      <a:defRPr sz="2200">
        <a:latin typeface="Lucida Grande"/>
        <a:ea typeface="Lucida Grande"/>
        <a:cs typeface="Lucida Grande"/>
        <a:sym typeface="Lucida Grande"/>
      </a:defRPr>
    </a:lvl5pPr>
    <a:lvl6pPr indent="1143000" defTabSz="825500">
      <a:defRPr sz="2200">
        <a:latin typeface="Lucida Grande"/>
        <a:ea typeface="Lucida Grande"/>
        <a:cs typeface="Lucida Grande"/>
        <a:sym typeface="Lucida Grande"/>
      </a:defRPr>
    </a:lvl6pPr>
    <a:lvl7pPr indent="1371600" defTabSz="825500">
      <a:defRPr sz="2200">
        <a:latin typeface="Lucida Grande"/>
        <a:ea typeface="Lucida Grande"/>
        <a:cs typeface="Lucida Grande"/>
        <a:sym typeface="Lucida Grande"/>
      </a:defRPr>
    </a:lvl7pPr>
    <a:lvl8pPr indent="1600200" defTabSz="825500">
      <a:defRPr sz="2200">
        <a:latin typeface="Lucida Grande"/>
        <a:ea typeface="Lucida Grande"/>
        <a:cs typeface="Lucida Grande"/>
        <a:sym typeface="Lucida Grande"/>
      </a:defRPr>
    </a:lvl8pPr>
    <a:lvl9pPr indent="1828800" defTabSz="82550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lvl="0"/>
          </a:p>
        </p:txBody>
      </p:sp>
      <p:sp>
        <p:nvSpPr>
          <p:cNvPr id="204" name="Shape 204"/>
          <p:cNvSpPr/>
          <p:nvPr>
            <p:ph type="body" sz="quarter" idx="1"/>
          </p:nvPr>
        </p:nvSpPr>
        <p:spPr>
          <a:prstGeom prst="rect">
            <a:avLst/>
          </a:prstGeom>
        </p:spPr>
        <p:txBody>
          <a:bodyPr/>
          <a:lstStyle/>
          <a:p>
            <a:pPr lvl="0">
              <a:defRPr sz="1800"/>
            </a:pPr>
            <a:r>
              <a:rPr sz="2200"/>
              <a:t>When you cram too much information into students, the outcome is unnatural and unpleasant to look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sldImg"/>
          </p:nvPr>
        </p:nvSpPr>
        <p:spPr>
          <a:prstGeom prst="rect">
            <a:avLst/>
          </a:prstGeom>
        </p:spPr>
        <p:txBody>
          <a:bodyPr/>
          <a:lstStyle/>
          <a:p>
            <a:pPr lvl="0"/>
          </a:p>
        </p:txBody>
      </p:sp>
      <p:sp>
        <p:nvSpPr>
          <p:cNvPr id="210" name="Shape 210"/>
          <p:cNvSpPr/>
          <p:nvPr>
            <p:ph type="body" sz="quarter" idx="1"/>
          </p:nvPr>
        </p:nvSpPr>
        <p:spPr>
          <a:prstGeom prst="rect">
            <a:avLst/>
          </a:prstGeom>
        </p:spPr>
        <p:txBody>
          <a:bodyPr/>
          <a:lstStyle/>
          <a:p>
            <a:pPr lvl="0">
              <a:defRPr sz="1800"/>
            </a:pPr>
            <a:r>
              <a:rPr sz="2200"/>
              <a:t>When you cram too much information into students, the outcome is unnatural and unpleasant to look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5" name="Shape 565"/>
          <p:cNvSpPr/>
          <p:nvPr>
            <p:ph type="sldImg"/>
          </p:nvPr>
        </p:nvSpPr>
        <p:spPr>
          <a:prstGeom prst="rect">
            <a:avLst/>
          </a:prstGeom>
        </p:spPr>
        <p:txBody>
          <a:bodyPr/>
          <a:lstStyle/>
          <a:p>
            <a:pPr lvl="0"/>
          </a:p>
        </p:txBody>
      </p:sp>
      <p:sp>
        <p:nvSpPr>
          <p:cNvPr id="566" name="Shape 566"/>
          <p:cNvSpPr/>
          <p:nvPr>
            <p:ph type="body" sz="quarter" idx="1"/>
          </p:nvPr>
        </p:nvSpPr>
        <p:spPr>
          <a:prstGeom prst="rect">
            <a:avLst/>
          </a:prstGeom>
        </p:spPr>
        <p:txBody>
          <a:bodyPr/>
          <a:lstStyle>
            <a:lvl1pPr defTabSz="800100">
              <a:defRPr sz="3000"/>
            </a:lvl1pPr>
          </a:lstStyle>
          <a:p>
            <a:pPr lvl="0">
              <a:defRPr sz="1800"/>
            </a:pPr>
            <a:r>
              <a:rPr sz="3000"/>
              <a:t>2007 movie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2095500" y="2235200"/>
            <a:ext cx="17170400" cy="4521200"/>
          </a:xfrm>
          <a:prstGeom prst="rect">
            <a:avLst/>
          </a:prstGeom>
        </p:spPr>
        <p:txBody>
          <a:bodyPr lIns="0" tIns="0" rIns="0" bIns="0" anchor="b"/>
          <a:lstStyle/>
          <a:p>
            <a:pPr lvl="0">
              <a:defRPr sz="1800"/>
            </a:pPr>
            <a:r>
              <a:rPr sz="11800"/>
              <a:t>Title Text</a:t>
            </a:r>
          </a:p>
        </p:txBody>
      </p:sp>
      <p:sp>
        <p:nvSpPr>
          <p:cNvPr id="6" name="Shape 6"/>
          <p:cNvSpPr/>
          <p:nvPr>
            <p:ph type="body" idx="1"/>
          </p:nvPr>
        </p:nvSpPr>
        <p:spPr>
          <a:xfrm>
            <a:off x="2095500" y="6883400"/>
            <a:ext cx="17170400" cy="1549400"/>
          </a:xfrm>
          <a:prstGeom prst="rect">
            <a:avLst/>
          </a:prstGeom>
        </p:spPr>
        <p:txBody>
          <a:bodyPr lIns="0" tIns="0" rIns="0" bIns="0"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lvl="0">
              <a:defRPr sz="1800"/>
            </a:pPr>
            <a:r>
              <a:rPr sz="5000"/>
              <a:t>Body Level One</a:t>
            </a:r>
            <a:endParaRPr sz="5000"/>
          </a:p>
          <a:p>
            <a:pPr lvl="1">
              <a:defRPr sz="1800"/>
            </a:pPr>
            <a:r>
              <a:rPr sz="5000"/>
              <a:t>Body Level Two</a:t>
            </a:r>
            <a:endParaRPr sz="5000"/>
          </a:p>
          <a:p>
            <a:pPr lvl="2">
              <a:defRPr sz="1800"/>
            </a:pPr>
            <a:r>
              <a:rPr sz="5000"/>
              <a:t>Body Level Three</a:t>
            </a:r>
            <a:endParaRPr sz="5000"/>
          </a:p>
          <a:p>
            <a:pPr lvl="3">
              <a:defRPr sz="1800"/>
            </a:pPr>
            <a:r>
              <a:rPr sz="5000"/>
              <a:t>Body Level Four</a:t>
            </a:r>
            <a:endParaRPr sz="5000"/>
          </a:p>
          <a:p>
            <a:pPr lvl="4">
              <a:defRPr sz="1800"/>
            </a:pPr>
            <a:r>
              <a:rPr sz="5000"/>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25" name="Shape 25"/>
          <p:cNvSpPr/>
          <p:nvPr>
            <p:ph type="title"/>
          </p:nvPr>
        </p:nvSpPr>
        <p:spPr>
          <a:xfrm>
            <a:off x="1041400" y="1930400"/>
            <a:ext cx="9626600" cy="4521200"/>
          </a:xfrm>
          <a:prstGeom prst="rect">
            <a:avLst/>
          </a:prstGeom>
        </p:spPr>
        <p:txBody>
          <a:bodyPr lIns="0" tIns="0" rIns="0" bIns="0" anchor="b"/>
          <a:lstStyle>
            <a:lvl1pPr>
              <a:defRPr sz="9800"/>
            </a:lvl1pPr>
          </a:lstStyle>
          <a:p>
            <a:pPr lvl="0">
              <a:defRPr sz="1800"/>
            </a:pPr>
            <a:r>
              <a:rPr sz="9800"/>
              <a:t>Title Text</a:t>
            </a:r>
          </a:p>
        </p:txBody>
      </p:sp>
      <p:sp>
        <p:nvSpPr>
          <p:cNvPr id="26" name="Shape 26"/>
          <p:cNvSpPr/>
          <p:nvPr>
            <p:ph type="body" idx="1"/>
          </p:nvPr>
        </p:nvSpPr>
        <p:spPr>
          <a:xfrm>
            <a:off x="1041400" y="6540500"/>
            <a:ext cx="9626600" cy="4521200"/>
          </a:xfrm>
          <a:prstGeom prst="rect">
            <a:avLst/>
          </a:prstGeom>
        </p:spPr>
        <p:txBody>
          <a:bodyPr lIns="0" tIns="0" rIns="0" bIns="0"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lvl="0">
              <a:defRPr sz="1800"/>
            </a:pPr>
            <a:r>
              <a:rPr sz="4600"/>
              <a:t>Body Level One</a:t>
            </a:r>
            <a:endParaRPr sz="4600"/>
          </a:p>
          <a:p>
            <a:pPr lvl="1">
              <a:defRPr sz="1800"/>
            </a:pPr>
            <a:r>
              <a:rPr sz="4600"/>
              <a:t>Body Level Two</a:t>
            </a:r>
            <a:endParaRPr sz="4600"/>
          </a:p>
          <a:p>
            <a:pPr lvl="2">
              <a:defRPr sz="1800"/>
            </a:pPr>
            <a:r>
              <a:rPr sz="4600"/>
              <a:t>Body Level Three</a:t>
            </a:r>
            <a:endParaRPr sz="4600"/>
          </a:p>
          <a:p>
            <a:pPr lvl="3">
              <a:defRPr sz="1800"/>
            </a:pPr>
            <a:r>
              <a:rPr sz="4600"/>
              <a:t>Body Level Four</a:t>
            </a:r>
            <a:endParaRPr sz="4600"/>
          </a:p>
          <a:p>
            <a:pPr lvl="4">
              <a:defRPr sz="1800"/>
            </a:pPr>
            <a:r>
              <a:rPr sz="4600"/>
              <a:t>Body Level Five</a:t>
            </a:r>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28" name="Shape 28"/>
          <p:cNvSpPr/>
          <p:nvPr>
            <p:ph type="title"/>
          </p:nvPr>
        </p:nvSpPr>
        <p:spPr>
          <a:xfrm>
            <a:off x="1041400" y="1930400"/>
            <a:ext cx="9626600" cy="4521200"/>
          </a:xfrm>
          <a:prstGeom prst="rect">
            <a:avLst/>
          </a:prstGeom>
        </p:spPr>
        <p:txBody>
          <a:bodyPr lIns="0" tIns="0" rIns="0" bIns="0" anchor="b"/>
          <a:lstStyle>
            <a:lvl1pPr>
              <a:defRPr sz="9800"/>
            </a:lvl1pPr>
          </a:lstStyle>
          <a:p>
            <a:pPr lvl="0">
              <a:defRPr sz="1800"/>
            </a:pPr>
            <a:r>
              <a:rPr sz="9800"/>
              <a:t>Title Text</a:t>
            </a:r>
          </a:p>
        </p:txBody>
      </p:sp>
      <p:sp>
        <p:nvSpPr>
          <p:cNvPr id="29" name="Shape 29"/>
          <p:cNvSpPr/>
          <p:nvPr>
            <p:ph type="body" idx="1"/>
          </p:nvPr>
        </p:nvSpPr>
        <p:spPr>
          <a:xfrm>
            <a:off x="1041400" y="6540500"/>
            <a:ext cx="9626600" cy="4521200"/>
          </a:xfrm>
          <a:prstGeom prst="rect">
            <a:avLst/>
          </a:prstGeom>
        </p:spPr>
        <p:txBody>
          <a:bodyPr lIns="0" tIns="0" rIns="0" bIns="0" anchor="t"/>
          <a:lstStyle>
            <a:lvl1pPr marL="0" indent="0" algn="ctr">
              <a:spcBef>
                <a:spcPts val="0"/>
              </a:spcBef>
              <a:buSzTx/>
              <a:buNone/>
              <a:defRPr sz="4600"/>
            </a:lvl1pPr>
            <a:lvl2pPr marL="0" indent="0" algn="ctr">
              <a:spcBef>
                <a:spcPts val="0"/>
              </a:spcBef>
              <a:buSzTx/>
              <a:buNone/>
              <a:defRPr sz="4600"/>
            </a:lvl2pPr>
            <a:lvl3pPr marL="0" indent="0" algn="ctr">
              <a:spcBef>
                <a:spcPts val="0"/>
              </a:spcBef>
              <a:buSzTx/>
              <a:buNone/>
              <a:defRPr sz="4600"/>
            </a:lvl3pPr>
            <a:lvl4pPr marL="0" indent="0" algn="ctr">
              <a:spcBef>
                <a:spcPts val="0"/>
              </a:spcBef>
              <a:buSzTx/>
              <a:buNone/>
              <a:defRPr sz="4600"/>
            </a:lvl4pPr>
            <a:lvl5pPr marL="0" indent="0" algn="ctr">
              <a:spcBef>
                <a:spcPts val="0"/>
              </a:spcBef>
              <a:buSzTx/>
              <a:buNone/>
              <a:defRPr sz="4600"/>
            </a:lvl5pPr>
          </a:lstStyle>
          <a:p>
            <a:pPr lvl="0">
              <a:defRPr sz="1800"/>
            </a:pPr>
            <a:r>
              <a:rPr sz="4600"/>
              <a:t>Body Level One</a:t>
            </a:r>
            <a:endParaRPr sz="4600"/>
          </a:p>
          <a:p>
            <a:pPr lvl="1">
              <a:defRPr sz="1800"/>
            </a:pPr>
            <a:r>
              <a:rPr sz="4600"/>
              <a:t>Body Level Two</a:t>
            </a:r>
            <a:endParaRPr sz="4600"/>
          </a:p>
          <a:p>
            <a:pPr lvl="2">
              <a:defRPr sz="1800"/>
            </a:pPr>
            <a:r>
              <a:rPr sz="4600"/>
              <a:t>Body Level Three</a:t>
            </a:r>
            <a:endParaRPr sz="4600"/>
          </a:p>
          <a:p>
            <a:pPr lvl="3">
              <a:defRPr sz="1800"/>
            </a:pPr>
            <a:r>
              <a:rPr sz="4600"/>
              <a:t>Body Level Four</a:t>
            </a:r>
            <a:endParaRPr sz="4600"/>
          </a:p>
          <a:p>
            <a:pPr lvl="4">
              <a:defRPr sz="1800"/>
            </a:pPr>
            <a:r>
              <a:rPr sz="4600"/>
              <a:t>Body Level Five</a:t>
            </a:r>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31" name="Shape 31"/>
          <p:cNvSpPr/>
          <p:nvPr>
            <p:ph type="title"/>
          </p:nvPr>
        </p:nvSpPr>
        <p:spPr>
          <a:prstGeom prst="rect">
            <a:avLst/>
          </a:prstGeom>
        </p:spPr>
        <p:txBody>
          <a:bodyPr/>
          <a:lstStyle/>
          <a:p>
            <a:pPr lvl="0">
              <a:defRPr sz="1800"/>
            </a:pPr>
            <a:r>
              <a:rPr sz="11800"/>
              <a:t>Title Text</a:t>
            </a:r>
          </a:p>
        </p:txBody>
      </p:sp>
      <p:sp>
        <p:nvSpPr>
          <p:cNvPr id="32" name="Shape 32"/>
          <p:cNvSpPr/>
          <p:nvPr>
            <p:ph type="body"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34" name="Shape 34"/>
          <p:cNvSpPr/>
          <p:nvPr>
            <p:ph type="title"/>
          </p:nvPr>
        </p:nvSpPr>
        <p:spPr>
          <a:prstGeom prst="rect">
            <a:avLst/>
          </a:prstGeom>
        </p:spPr>
        <p:txBody>
          <a:bodyPr/>
          <a:lstStyle/>
          <a:p>
            <a:pPr lvl="0">
              <a:defRPr sz="1800"/>
            </a:pPr>
            <a:r>
              <a:rPr sz="11800"/>
              <a:t>Title Text</a:t>
            </a:r>
          </a:p>
        </p:txBody>
      </p:sp>
      <p:sp>
        <p:nvSpPr>
          <p:cNvPr id="35" name="Shape 35"/>
          <p:cNvSpPr/>
          <p:nvPr>
            <p:ph type="body" idx="1"/>
          </p:nvPr>
        </p:nvSpPr>
        <p:spPr>
          <a:xfrm>
            <a:off x="2095500" y="3784600"/>
            <a:ext cx="82677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37" name="Shape 37"/>
          <p:cNvSpPr/>
          <p:nvPr>
            <p:ph type="title"/>
          </p:nvPr>
        </p:nvSpPr>
        <p:spPr>
          <a:prstGeom prst="rect">
            <a:avLst/>
          </a:prstGeom>
        </p:spPr>
        <p:txBody>
          <a:bodyPr/>
          <a:lstStyle/>
          <a:p>
            <a:pPr lvl="0">
              <a:defRPr sz="1800"/>
            </a:pPr>
            <a:r>
              <a:rPr sz="11800"/>
              <a:t>Title Text</a:t>
            </a:r>
          </a:p>
        </p:txBody>
      </p:sp>
      <p:sp>
        <p:nvSpPr>
          <p:cNvPr id="38" name="Shape 38"/>
          <p:cNvSpPr/>
          <p:nvPr>
            <p:ph type="body" idx="1"/>
          </p:nvPr>
        </p:nvSpPr>
        <p:spPr>
          <a:xfrm>
            <a:off x="12763500" y="3784600"/>
            <a:ext cx="6502400" cy="7810500"/>
          </a:xfrm>
          <a:prstGeom prst="rect">
            <a:avLst/>
          </a:prstGeom>
        </p:spPr>
        <p:txBody>
          <a:bodyPr/>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Blank copy">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42" name="Shape 42"/>
          <p:cNvSpPr/>
          <p:nvPr>
            <p:ph type="body" idx="1"/>
          </p:nvPr>
        </p:nvSpPr>
        <p:spPr>
          <a:xfrm>
            <a:off x="2082800" y="1739900"/>
            <a:ext cx="17170400" cy="9867900"/>
          </a:xfrm>
          <a:prstGeom prst="rect">
            <a:avLst/>
          </a:prstGeom>
        </p:spPr>
        <p:txBody>
          <a:bodyPr/>
          <a:lstStyle>
            <a:lvl1pPr defTabSz="800100">
              <a:spcBef>
                <a:spcPts val="6600"/>
              </a:spcBef>
              <a:defRPr sz="5600"/>
            </a:lvl1pPr>
            <a:lvl2pPr defTabSz="800100">
              <a:spcBef>
                <a:spcPts val="6600"/>
              </a:spcBef>
              <a:defRPr sz="5600"/>
            </a:lvl2pPr>
            <a:lvl3pPr defTabSz="800100">
              <a:spcBef>
                <a:spcPts val="6600"/>
              </a:spcBef>
              <a:defRPr sz="5600"/>
            </a:lvl3pPr>
            <a:lvl4pPr defTabSz="800100">
              <a:spcBef>
                <a:spcPts val="6600"/>
              </a:spcBef>
              <a:defRPr sz="5600"/>
            </a:lvl4pPr>
            <a:lvl5pPr defTabSz="800100">
              <a:spcBef>
                <a:spcPts val="6600"/>
              </a:spcBef>
              <a:defRPr sz="5600"/>
            </a:lvl5pPr>
          </a:lstStyle>
          <a:p>
            <a:pPr lvl="0">
              <a:defRPr sz="1800"/>
            </a:pPr>
            <a:r>
              <a:rPr sz="5600"/>
              <a:t>Body Level One</a:t>
            </a:r>
            <a:endParaRPr sz="5600"/>
          </a:p>
          <a:p>
            <a:pPr lvl="1">
              <a:defRPr sz="1800"/>
            </a:pPr>
            <a:r>
              <a:rPr sz="5600"/>
              <a:t>Body Level Two</a:t>
            </a:r>
            <a:endParaRPr sz="5600"/>
          </a:p>
          <a:p>
            <a:pPr lvl="2">
              <a:defRPr sz="1800"/>
            </a:pPr>
            <a:r>
              <a:rPr sz="5600"/>
              <a:t>Body Level Three</a:t>
            </a:r>
            <a:endParaRPr sz="5600"/>
          </a:p>
          <a:p>
            <a:pPr lvl="3">
              <a:defRPr sz="1800"/>
            </a:pPr>
            <a:r>
              <a:rPr sz="5600"/>
              <a:t>Body Level Four</a:t>
            </a:r>
            <a:endParaRPr sz="5600"/>
          </a:p>
          <a:p>
            <a:pPr lvl="4">
              <a:defRPr sz="1800"/>
            </a:pPr>
            <a:r>
              <a:rPr sz="5600"/>
              <a:t>Body Level Five</a:t>
            </a:r>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bg>
      <p:bgPr>
        <a:solidFill>
          <a:srgbClr val="000000"/>
        </a:solidFill>
      </p:bgPr>
    </p:bg>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Blank copy 1">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8" name="Shape 8"/>
          <p:cNvSpPr/>
          <p:nvPr>
            <p:ph type="title"/>
          </p:nvPr>
        </p:nvSpPr>
        <p:spPr>
          <a:prstGeom prst="rect">
            <a:avLst/>
          </a:prstGeom>
        </p:spPr>
        <p:txBody>
          <a:bodyPr/>
          <a:lstStyle/>
          <a:p>
            <a:pPr lvl="0">
              <a:defRPr sz="1800"/>
            </a:pPr>
            <a:r>
              <a:rPr sz="11800"/>
              <a:t>Title Text</a:t>
            </a:r>
          </a:p>
        </p:txBody>
      </p:sp>
      <p:sp>
        <p:nvSpPr>
          <p:cNvPr id="9" name="Shape 9"/>
          <p:cNvSpPr/>
          <p:nvPr>
            <p:ph type="body" idx="1"/>
          </p:nvPr>
        </p:nvSpPr>
        <p:spPr>
          <a:prstGeom prst="rect">
            <a:avLst/>
          </a:prstGeom>
        </p:spPr>
        <p:txBody>
          <a:bodyPr/>
          <a:lstStyle/>
          <a:p>
            <a:pPr lvl="0">
              <a:defRPr sz="1800"/>
            </a:pPr>
            <a:r>
              <a:rPr sz="5800"/>
              <a:t>Body Level One</a:t>
            </a:r>
            <a:endParaRPr sz="5800"/>
          </a:p>
          <a:p>
            <a:pPr lvl="1">
              <a:defRPr sz="1800"/>
            </a:pPr>
            <a:r>
              <a:rPr sz="5800"/>
              <a:t>Body Level Two</a:t>
            </a:r>
            <a:endParaRPr sz="5800"/>
          </a:p>
          <a:p>
            <a:pPr lvl="2">
              <a:defRPr sz="1800"/>
            </a:pPr>
            <a:r>
              <a:rPr sz="5800"/>
              <a:t>Body Level Three</a:t>
            </a:r>
            <a:endParaRPr sz="5800"/>
          </a:p>
          <a:p>
            <a:pPr lvl="3">
              <a:defRPr sz="1800"/>
            </a:pPr>
            <a:r>
              <a:rPr sz="5800"/>
              <a:t>Body Level Four</a:t>
            </a:r>
            <a:endParaRPr sz="5800"/>
          </a:p>
          <a:p>
            <a:pPr lvl="4">
              <a:defRPr sz="1800"/>
            </a:pPr>
            <a:r>
              <a:rPr sz="5800"/>
              <a:t>Body Level Five</a:t>
            </a:r>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Blank copy 2">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 Top copy">
    <p:spTree>
      <p:nvGrpSpPr>
        <p:cNvPr id="1" name=""/>
        <p:cNvGrpSpPr/>
        <p:nvPr/>
      </p:nvGrpSpPr>
      <p:grpSpPr>
        <a:xfrm>
          <a:off x="0" y="0"/>
          <a:ext cx="0" cy="0"/>
          <a:chOff x="0" y="0"/>
          <a:chExt cx="0" cy="0"/>
        </a:xfrm>
      </p:grpSpPr>
      <p:sp>
        <p:nvSpPr>
          <p:cNvPr id="47" name="Shape 47"/>
          <p:cNvSpPr/>
          <p:nvPr>
            <p:ph type="title"/>
          </p:nvPr>
        </p:nvSpPr>
        <p:spPr>
          <a:xfrm>
            <a:off x="2082800" y="342900"/>
            <a:ext cx="17170400" cy="3340100"/>
          </a:xfrm>
          <a:prstGeom prst="rect">
            <a:avLst/>
          </a:prstGeom>
        </p:spPr>
        <p:txBody>
          <a:bodyPr/>
          <a:lstStyle>
            <a:lvl1pPr defTabSz="800100">
              <a:defRPr sz="11400"/>
            </a:lvl1pPr>
          </a:lstStyle>
          <a:p>
            <a:pPr lvl="0">
              <a:defRPr sz="1800"/>
            </a:pPr>
            <a:r>
              <a:rPr sz="11400"/>
              <a:t>Title Text</a:t>
            </a:r>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11" name="Shape 11"/>
          <p:cNvSpPr/>
          <p:nvPr>
            <p:ph type="title"/>
          </p:nvPr>
        </p:nvSpPr>
        <p:spPr>
          <a:prstGeom prst="rect">
            <a:avLst/>
          </a:prstGeom>
        </p:spPr>
        <p:txBody>
          <a:bodyPr/>
          <a:lstStyle/>
          <a:p>
            <a:pPr lvl="0">
              <a:defRPr sz="1800"/>
            </a:pPr>
            <a:r>
              <a:rPr sz="11800"/>
              <a:t>Title Text</a:t>
            </a:r>
          </a:p>
        </p:txBody>
      </p:sp>
      <p:sp>
        <p:nvSpPr>
          <p:cNvPr id="12" name="Shape 12"/>
          <p:cNvSpPr/>
          <p:nvPr>
            <p:ph type="body" idx="1"/>
          </p:nvPr>
        </p:nvSpPr>
        <p:spPr>
          <a:prstGeom prst="rect">
            <a:avLst/>
          </a:prstGeom>
        </p:spPr>
        <p:txBody>
          <a:bodyPr lIns="0" tIns="0" rIns="0" bIns="0" numCol="2" spcCol="858519" anchor="t"/>
          <a:lstStyle>
            <a:lvl1pPr marL="812120" indent="-494620">
              <a:spcBef>
                <a:spcPts val="5300"/>
              </a:spcBef>
              <a:defRPr sz="4400"/>
            </a:lvl1pPr>
            <a:lvl2pPr marL="1256620" indent="-494620">
              <a:spcBef>
                <a:spcPts val="5300"/>
              </a:spcBef>
              <a:defRPr sz="4400"/>
            </a:lvl2pPr>
            <a:lvl3pPr marL="1701120" indent="-494620">
              <a:spcBef>
                <a:spcPts val="5300"/>
              </a:spcBef>
              <a:defRPr sz="4400"/>
            </a:lvl3pPr>
            <a:lvl4pPr marL="2145620" indent="-494620">
              <a:spcBef>
                <a:spcPts val="5300"/>
              </a:spcBef>
              <a:defRPr sz="4400"/>
            </a:lvl4pPr>
            <a:lvl5pPr marL="2590120" indent="-494620">
              <a:spcBef>
                <a:spcPts val="5300"/>
              </a:spcBef>
              <a:defRPr sz="4400"/>
            </a:lvl5pPr>
          </a:lstStyle>
          <a:p>
            <a:pPr lvl="0">
              <a:defRPr sz="1800"/>
            </a:pPr>
            <a:r>
              <a:rPr sz="4400"/>
              <a:t>Body Level One</a:t>
            </a:r>
            <a:endParaRPr sz="4400"/>
          </a:p>
          <a:p>
            <a:pPr lvl="1">
              <a:defRPr sz="1800"/>
            </a:pPr>
            <a:r>
              <a:rPr sz="4400"/>
              <a:t>Body Level Two</a:t>
            </a:r>
            <a:endParaRPr sz="4400"/>
          </a:p>
          <a:p>
            <a:pPr lvl="2">
              <a:defRPr sz="1800"/>
            </a:pPr>
            <a:r>
              <a:rPr sz="4400"/>
              <a:t>Body Level Three</a:t>
            </a:r>
            <a:endParaRPr sz="4400"/>
          </a:p>
          <a:p>
            <a:pPr lvl="3">
              <a:defRPr sz="1800"/>
            </a:pPr>
            <a:r>
              <a:rPr sz="4400"/>
              <a:t>Body Level Four</a:t>
            </a:r>
            <a:endParaRPr sz="4400"/>
          </a:p>
          <a:p>
            <a:pPr lvl="4">
              <a:defRPr sz="1800"/>
            </a:pPr>
            <a:r>
              <a:rPr sz="4400"/>
              <a:t>Body Level Five</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14" name="Shape 14"/>
          <p:cNvSpPr/>
          <p:nvPr>
            <p:ph type="body" idx="1"/>
          </p:nvPr>
        </p:nvSpPr>
        <p:spPr>
          <a:xfrm>
            <a:off x="2095500" y="1739900"/>
            <a:ext cx="17170400" cy="9867900"/>
          </a:xfrm>
          <a:prstGeom prst="rect">
            <a:avLst/>
          </a:prstGeom>
        </p:spPr>
        <p:txBody>
          <a:bodyPr/>
          <a:lstStyle>
            <a:lvl1pPr>
              <a:spcBef>
                <a:spcPts val="6800"/>
              </a:spcBef>
            </a:lvl1pPr>
            <a:lvl2pPr>
              <a:spcBef>
                <a:spcPts val="6800"/>
              </a:spcBef>
            </a:lvl2pPr>
            <a:lvl3pPr>
              <a:spcBef>
                <a:spcPts val="6800"/>
              </a:spcBef>
            </a:lvl3pPr>
            <a:lvl4pPr>
              <a:spcBef>
                <a:spcPts val="6800"/>
              </a:spcBef>
            </a:lvl4pPr>
            <a:lvl5pPr>
              <a:spcBef>
                <a:spcPts val="6800"/>
              </a:spcBef>
            </a:lvl5pPr>
          </a:lstStyle>
          <a:p>
            <a:pPr lvl="0">
              <a:defRPr sz="1800"/>
            </a:pPr>
            <a:r>
              <a:rPr sz="5800"/>
              <a:t>Body Level One</a:t>
            </a:r>
            <a:endParaRPr sz="5800"/>
          </a:p>
          <a:p>
            <a:pPr lvl="1">
              <a:defRPr sz="1800"/>
            </a:pPr>
            <a:r>
              <a:rPr sz="5800"/>
              <a:t>Body Level Two</a:t>
            </a:r>
            <a:endParaRPr sz="5800"/>
          </a:p>
          <a:p>
            <a:pPr lvl="2">
              <a:defRPr sz="1800"/>
            </a:pPr>
            <a:r>
              <a:rPr sz="5800"/>
              <a:t>Body Level Three</a:t>
            </a:r>
            <a:endParaRPr sz="5800"/>
          </a:p>
          <a:p>
            <a:pPr lvl="3">
              <a:defRPr sz="1800"/>
            </a:pPr>
            <a:r>
              <a:rPr sz="5800"/>
              <a:t>Body Level Four</a:t>
            </a:r>
            <a:endParaRPr sz="5800"/>
          </a:p>
          <a:p>
            <a:pPr lvl="4">
              <a:defRPr sz="1800"/>
            </a:pPr>
            <a:r>
              <a:rPr sz="5800"/>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7" name="Shape 17"/>
          <p:cNvSpPr/>
          <p:nvPr>
            <p:ph type="title"/>
          </p:nvPr>
        </p:nvSpPr>
        <p:spPr>
          <a:prstGeom prst="rect">
            <a:avLst/>
          </a:prstGeom>
        </p:spPr>
        <p:txBody>
          <a:bodyPr/>
          <a:lstStyle/>
          <a:p>
            <a:pPr lvl="0">
              <a:defRPr sz="1800"/>
            </a:pPr>
            <a:r>
              <a:rPr sz="11800"/>
              <a:t>Title Text</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9" name="Shape 19"/>
          <p:cNvSpPr/>
          <p:nvPr>
            <p:ph type="title"/>
          </p:nvPr>
        </p:nvSpPr>
        <p:spPr>
          <a:xfrm>
            <a:off x="2095500" y="4064000"/>
            <a:ext cx="17170400" cy="5207000"/>
          </a:xfrm>
          <a:prstGeom prst="rect">
            <a:avLst/>
          </a:prstGeom>
        </p:spPr>
        <p:txBody>
          <a:bodyPr/>
          <a:lstStyle/>
          <a:p>
            <a:pPr lvl="0">
              <a:defRPr sz="1800"/>
            </a:pPr>
            <a:r>
              <a:rPr sz="11800"/>
              <a:t>Title Text</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1" name="Shape 21"/>
          <p:cNvSpPr/>
          <p:nvPr>
            <p:ph type="title"/>
          </p:nvPr>
        </p:nvSpPr>
        <p:spPr>
          <a:xfrm>
            <a:off x="2095500" y="10071100"/>
            <a:ext cx="17170400" cy="2324100"/>
          </a:xfrm>
          <a:prstGeom prst="rect">
            <a:avLst/>
          </a:prstGeom>
        </p:spPr>
        <p:txBody>
          <a:bodyPr/>
          <a:lstStyle/>
          <a:p>
            <a:pPr lvl="0">
              <a:defRPr sz="1800"/>
            </a:pPr>
            <a:r>
              <a:rPr sz="11800"/>
              <a:t>Title Text</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23" name="Shape 23"/>
          <p:cNvSpPr/>
          <p:nvPr>
            <p:ph type="title"/>
          </p:nvPr>
        </p:nvSpPr>
        <p:spPr>
          <a:xfrm>
            <a:off x="2095500" y="10071100"/>
            <a:ext cx="17170400" cy="2324100"/>
          </a:xfrm>
          <a:prstGeom prst="rect">
            <a:avLst/>
          </a:prstGeom>
        </p:spPr>
        <p:txBody>
          <a:bodyPr/>
          <a:lstStyle/>
          <a:p>
            <a:pPr lvl="0">
              <a:defRPr sz="1800"/>
            </a:pPr>
            <a:r>
              <a:rPr sz="11800"/>
              <a:t>Title Text</a:t>
            </a:r>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2095500" y="342900"/>
            <a:ext cx="17170400" cy="3340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11800"/>
              <a:t>Title Text</a:t>
            </a:r>
          </a:p>
        </p:txBody>
      </p:sp>
      <p:sp>
        <p:nvSpPr>
          <p:cNvPr id="3" name="Shape 3"/>
          <p:cNvSpPr/>
          <p:nvPr>
            <p:ph type="body" idx="1"/>
          </p:nvPr>
        </p:nvSpPr>
        <p:spPr>
          <a:xfrm>
            <a:off x="2095500" y="3784600"/>
            <a:ext cx="17170400" cy="7810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defRPr sz="1800"/>
            </a:pPr>
            <a:r>
              <a:rPr sz="5800"/>
              <a:t>Body Level One</a:t>
            </a:r>
            <a:endParaRPr sz="5800"/>
          </a:p>
          <a:p>
            <a:pPr lvl="1">
              <a:defRPr sz="1800"/>
            </a:pPr>
            <a:r>
              <a:rPr sz="5800"/>
              <a:t>Body Level Two</a:t>
            </a:r>
            <a:endParaRPr sz="5800"/>
          </a:p>
          <a:p>
            <a:pPr lvl="2">
              <a:defRPr sz="1800"/>
            </a:pPr>
            <a:r>
              <a:rPr sz="5800"/>
              <a:t>Body Level Three</a:t>
            </a:r>
            <a:endParaRPr sz="5800"/>
          </a:p>
          <a:p>
            <a:pPr lvl="3">
              <a:defRPr sz="1800"/>
            </a:pPr>
            <a:r>
              <a:rPr sz="5800"/>
              <a:t>Body Level Four</a:t>
            </a:r>
            <a:endParaRPr sz="5800"/>
          </a:p>
          <a:p>
            <a:pPr lvl="4">
              <a:defRPr sz="1800"/>
            </a:pPr>
            <a:r>
              <a:rPr sz="5800"/>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spd="med" advClick="1"/>
  <p:txStyles>
    <p:titleStyle>
      <a:lvl1pPr algn="ctr" defTabSz="825500">
        <a:defRPr sz="11800">
          <a:latin typeface="+mn-lt"/>
          <a:ea typeface="+mn-ea"/>
          <a:cs typeface="+mn-cs"/>
          <a:sym typeface="Gill Sans"/>
        </a:defRPr>
      </a:lvl1pPr>
      <a:lvl2pPr indent="228600" algn="ctr" defTabSz="825500">
        <a:defRPr sz="11800">
          <a:latin typeface="+mn-lt"/>
          <a:ea typeface="+mn-ea"/>
          <a:cs typeface="+mn-cs"/>
          <a:sym typeface="Gill Sans"/>
        </a:defRPr>
      </a:lvl2pPr>
      <a:lvl3pPr indent="457200" algn="ctr" defTabSz="825500">
        <a:defRPr sz="11800">
          <a:latin typeface="+mn-lt"/>
          <a:ea typeface="+mn-ea"/>
          <a:cs typeface="+mn-cs"/>
          <a:sym typeface="Gill Sans"/>
        </a:defRPr>
      </a:lvl3pPr>
      <a:lvl4pPr indent="685800" algn="ctr" defTabSz="825500">
        <a:defRPr sz="11800">
          <a:latin typeface="+mn-lt"/>
          <a:ea typeface="+mn-ea"/>
          <a:cs typeface="+mn-cs"/>
          <a:sym typeface="Gill Sans"/>
        </a:defRPr>
      </a:lvl4pPr>
      <a:lvl5pPr indent="914400" algn="ctr" defTabSz="825500">
        <a:defRPr sz="11800">
          <a:latin typeface="+mn-lt"/>
          <a:ea typeface="+mn-ea"/>
          <a:cs typeface="+mn-cs"/>
          <a:sym typeface="Gill Sans"/>
        </a:defRPr>
      </a:lvl5pPr>
      <a:lvl6pPr indent="1143000" algn="ctr" defTabSz="825500">
        <a:defRPr sz="11800">
          <a:latin typeface="+mn-lt"/>
          <a:ea typeface="+mn-ea"/>
          <a:cs typeface="+mn-cs"/>
          <a:sym typeface="Gill Sans"/>
        </a:defRPr>
      </a:lvl6pPr>
      <a:lvl7pPr indent="1371600" algn="ctr" defTabSz="825500">
        <a:defRPr sz="11800">
          <a:latin typeface="+mn-lt"/>
          <a:ea typeface="+mn-ea"/>
          <a:cs typeface="+mn-cs"/>
          <a:sym typeface="Gill Sans"/>
        </a:defRPr>
      </a:lvl7pPr>
      <a:lvl8pPr indent="1600200" algn="ctr" defTabSz="825500">
        <a:defRPr sz="11800">
          <a:latin typeface="+mn-lt"/>
          <a:ea typeface="+mn-ea"/>
          <a:cs typeface="+mn-cs"/>
          <a:sym typeface="Gill Sans"/>
        </a:defRPr>
      </a:lvl8pPr>
      <a:lvl9pPr indent="1828800" algn="ctr" defTabSz="825500">
        <a:defRPr sz="11800">
          <a:latin typeface="+mn-lt"/>
          <a:ea typeface="+mn-ea"/>
          <a:cs typeface="+mn-cs"/>
          <a:sym typeface="Gill Sans"/>
        </a:defRPr>
      </a:lvl9pPr>
    </p:titleStyle>
    <p:bodyStyle>
      <a:lvl1pPr marL="889000" indent="-571500" defTabSz="825500">
        <a:spcBef>
          <a:spcPts val="3400"/>
        </a:spcBef>
        <a:buSzPct val="171000"/>
        <a:buChar char="•"/>
        <a:defRPr sz="5800">
          <a:latin typeface="+mn-lt"/>
          <a:ea typeface="+mn-ea"/>
          <a:cs typeface="+mn-cs"/>
          <a:sym typeface="Gill Sans"/>
        </a:defRPr>
      </a:lvl1pPr>
      <a:lvl2pPr marL="1333500" indent="-571500" defTabSz="825500">
        <a:spcBef>
          <a:spcPts val="3400"/>
        </a:spcBef>
        <a:buSzPct val="171000"/>
        <a:buChar char="•"/>
        <a:defRPr sz="5800">
          <a:latin typeface="+mn-lt"/>
          <a:ea typeface="+mn-ea"/>
          <a:cs typeface="+mn-cs"/>
          <a:sym typeface="Gill Sans"/>
        </a:defRPr>
      </a:lvl2pPr>
      <a:lvl3pPr marL="1778000" indent="-571500" defTabSz="825500">
        <a:spcBef>
          <a:spcPts val="3400"/>
        </a:spcBef>
        <a:buSzPct val="171000"/>
        <a:buChar char="•"/>
        <a:defRPr sz="5800">
          <a:latin typeface="+mn-lt"/>
          <a:ea typeface="+mn-ea"/>
          <a:cs typeface="+mn-cs"/>
          <a:sym typeface="Gill Sans"/>
        </a:defRPr>
      </a:lvl3pPr>
      <a:lvl4pPr marL="2222500" indent="-571500" defTabSz="825500">
        <a:spcBef>
          <a:spcPts val="3400"/>
        </a:spcBef>
        <a:buSzPct val="171000"/>
        <a:buChar char="•"/>
        <a:defRPr sz="5800">
          <a:latin typeface="+mn-lt"/>
          <a:ea typeface="+mn-ea"/>
          <a:cs typeface="+mn-cs"/>
          <a:sym typeface="Gill Sans"/>
        </a:defRPr>
      </a:lvl4pPr>
      <a:lvl5pPr marL="2667000" indent="-571500" defTabSz="825500">
        <a:spcBef>
          <a:spcPts val="3400"/>
        </a:spcBef>
        <a:buSzPct val="171000"/>
        <a:buChar char="•"/>
        <a:defRPr sz="5800">
          <a:latin typeface="+mn-lt"/>
          <a:ea typeface="+mn-ea"/>
          <a:cs typeface="+mn-cs"/>
          <a:sym typeface="Gill Sans"/>
        </a:defRPr>
      </a:lvl5pPr>
      <a:lvl6pPr marL="3022600" indent="-571500" defTabSz="825500">
        <a:spcBef>
          <a:spcPts val="3400"/>
        </a:spcBef>
        <a:buSzPct val="171000"/>
        <a:buChar char="•"/>
        <a:defRPr sz="5800">
          <a:latin typeface="+mn-lt"/>
          <a:ea typeface="+mn-ea"/>
          <a:cs typeface="+mn-cs"/>
          <a:sym typeface="Gill Sans"/>
        </a:defRPr>
      </a:lvl6pPr>
      <a:lvl7pPr marL="3378200" indent="-571500" defTabSz="825500">
        <a:spcBef>
          <a:spcPts val="3400"/>
        </a:spcBef>
        <a:buSzPct val="171000"/>
        <a:buChar char="•"/>
        <a:defRPr sz="5800">
          <a:latin typeface="+mn-lt"/>
          <a:ea typeface="+mn-ea"/>
          <a:cs typeface="+mn-cs"/>
          <a:sym typeface="Gill Sans"/>
        </a:defRPr>
      </a:lvl7pPr>
      <a:lvl8pPr marL="3733800" indent="-571500" defTabSz="825500">
        <a:spcBef>
          <a:spcPts val="3400"/>
        </a:spcBef>
        <a:buSzPct val="171000"/>
        <a:buChar char="•"/>
        <a:defRPr sz="5800">
          <a:latin typeface="+mn-lt"/>
          <a:ea typeface="+mn-ea"/>
          <a:cs typeface="+mn-cs"/>
          <a:sym typeface="Gill Sans"/>
        </a:defRPr>
      </a:lvl8pPr>
      <a:lvl9pPr marL="4089400" indent="-571500" defTabSz="825500">
        <a:spcBef>
          <a:spcPts val="3400"/>
        </a:spcBef>
        <a:buSzPct val="171000"/>
        <a:buChar char="•"/>
        <a:defRPr sz="5800">
          <a:latin typeface="+mn-lt"/>
          <a:ea typeface="+mn-ea"/>
          <a:cs typeface="+mn-cs"/>
          <a:sym typeface="Gill Sans"/>
        </a:defRPr>
      </a:lvl9pPr>
    </p:bodyStyle>
    <p:otherStyle>
      <a:lvl1pPr algn="ctr" defTabSz="825500">
        <a:defRPr sz="2400">
          <a:solidFill>
            <a:schemeClr val="tx1"/>
          </a:solidFill>
          <a:latin typeface="+mn-lt"/>
          <a:ea typeface="+mn-ea"/>
          <a:cs typeface="+mn-cs"/>
          <a:sym typeface="Gill Sans"/>
        </a:defRPr>
      </a:lvl1pPr>
      <a:lvl2pPr indent="228600" algn="ctr" defTabSz="825500">
        <a:defRPr sz="2400">
          <a:solidFill>
            <a:schemeClr val="tx1"/>
          </a:solidFill>
          <a:latin typeface="+mn-lt"/>
          <a:ea typeface="+mn-ea"/>
          <a:cs typeface="+mn-cs"/>
          <a:sym typeface="Gill Sans"/>
        </a:defRPr>
      </a:lvl2pPr>
      <a:lvl3pPr indent="457200" algn="ctr" defTabSz="825500">
        <a:defRPr sz="2400">
          <a:solidFill>
            <a:schemeClr val="tx1"/>
          </a:solidFill>
          <a:latin typeface="+mn-lt"/>
          <a:ea typeface="+mn-ea"/>
          <a:cs typeface="+mn-cs"/>
          <a:sym typeface="Gill Sans"/>
        </a:defRPr>
      </a:lvl3pPr>
      <a:lvl4pPr indent="685800" algn="ctr" defTabSz="825500">
        <a:defRPr sz="2400">
          <a:solidFill>
            <a:schemeClr val="tx1"/>
          </a:solidFill>
          <a:latin typeface="+mn-lt"/>
          <a:ea typeface="+mn-ea"/>
          <a:cs typeface="+mn-cs"/>
          <a:sym typeface="Gill Sans"/>
        </a:defRPr>
      </a:lvl4pPr>
      <a:lvl5pPr indent="914400" algn="ctr" defTabSz="825500">
        <a:defRPr sz="2400">
          <a:solidFill>
            <a:schemeClr val="tx1"/>
          </a:solidFill>
          <a:latin typeface="+mn-lt"/>
          <a:ea typeface="+mn-ea"/>
          <a:cs typeface="+mn-cs"/>
          <a:sym typeface="Gill Sans"/>
        </a:defRPr>
      </a:lvl5pPr>
      <a:lvl6pPr indent="1143000" algn="ctr" defTabSz="825500">
        <a:defRPr sz="2400">
          <a:solidFill>
            <a:schemeClr val="tx1"/>
          </a:solidFill>
          <a:latin typeface="+mn-lt"/>
          <a:ea typeface="+mn-ea"/>
          <a:cs typeface="+mn-cs"/>
          <a:sym typeface="Gill Sans"/>
        </a:defRPr>
      </a:lvl6pPr>
      <a:lvl7pPr indent="1371600" algn="ctr" defTabSz="825500">
        <a:defRPr sz="2400">
          <a:solidFill>
            <a:schemeClr val="tx1"/>
          </a:solidFill>
          <a:latin typeface="+mn-lt"/>
          <a:ea typeface="+mn-ea"/>
          <a:cs typeface="+mn-cs"/>
          <a:sym typeface="Gill Sans"/>
        </a:defRPr>
      </a:lvl7pPr>
      <a:lvl8pPr indent="1600200" algn="ctr" defTabSz="825500">
        <a:defRPr sz="2400">
          <a:solidFill>
            <a:schemeClr val="tx1"/>
          </a:solidFill>
          <a:latin typeface="+mn-lt"/>
          <a:ea typeface="+mn-ea"/>
          <a:cs typeface="+mn-cs"/>
          <a:sym typeface="Gill Sans"/>
        </a:defRPr>
      </a:lvl8pPr>
      <a:lvl9pPr indent="1828800" algn="ctr" defTabSz="825500">
        <a:defRPr sz="2400">
          <a:solidFill>
            <a:schemeClr val="tx1"/>
          </a:solidFill>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 Id="rId3" Type="http://schemas.openxmlformats.org/officeDocument/2006/relationships/hyperlink" Target="http://nccueagles.yuku.com/topic/6441#.T1o5-pjufqE" TargetMode="Externa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nytimes.com/2012/02/24/education/census-finds-bachelors-degrees-at-record-level.html" TargetMode="Externa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usgovinfo.about.com/od/censusandstatistics/a/collegepays.htm" TargetMode="Externa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png"/><Relationship Id="rId3" Type="http://schemas.openxmlformats.org/officeDocument/2006/relationships/hyperlink" Target="http://thegoodpeople.se/blog/?p=208" TargetMode="Externa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www.ibiology.org/ibioeducation/taking-courses/ibiology-scientific-teaching-series.html" TargetMode="Externa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 Id="rId3" Type="http://schemas.openxmlformats.org/officeDocument/2006/relationships/hyperlink" Target="http://www.officefurniturepics.com/tag/used-office-cubicles/" TargetMode="External"/></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image" Target="../media/image1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 Id="rId3" Type="http://schemas.openxmlformats.org/officeDocument/2006/relationships/hyperlink" Target="http://confessionsofahighbrow.com/tag/standardized-tests/" TargetMode="Externa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yourwallpaper.com/abstract/circuitboard01-1024.phtml" TargetMode="External"/><Relationship Id="rId3" Type="http://schemas.openxmlformats.org/officeDocument/2006/relationships/image" Target="../media/image5.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quintcareers.com/job_skills_values.html" TargetMode="External"/></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quintcareers.com/job_skills_values.html" TargetMode="External"/></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quintcareers.com/job_skills_values.html" TargetMode="External"/></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quintcareers.com/job_skills_values.html" TargetMode="External"/></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 Id="rId3" Type="http://schemas.openxmlformats.org/officeDocument/2006/relationships/hyperlink" Target="http://www.creditnet.com/blog/miscellaneous/how-to-manage-student-loans" TargetMode="External"/></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28.pn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 Id="rId3" Type="http://schemas.openxmlformats.org/officeDocument/2006/relationships/image" Target="../media/image16.jpeg"/><Relationship Id="rId4" Type="http://schemas.openxmlformats.org/officeDocument/2006/relationships/image" Target="../media/image29.pn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 Id="rId3" Type="http://schemas.openxmlformats.org/officeDocument/2006/relationships/image" Target="../media/image30.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 Id="rId3" Type="http://schemas.openxmlformats.org/officeDocument/2006/relationships/hyperlink" Target="http://9to5mac.com/2011/12/08/apple-makes-its-2001-picks-on-the-app-store/" TargetMode="External"/></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Bar and Diamond Logo.jpg"/>
          <p:cNvPicPr/>
          <p:nvPr/>
        </p:nvPicPr>
        <p:blipFill>
          <a:blip r:embed="rId2">
            <a:extLst/>
          </a:blip>
          <a:stretch>
            <a:fillRect/>
          </a:stretch>
        </p:blipFill>
        <p:spPr>
          <a:xfrm>
            <a:off x="7213600" y="6565900"/>
            <a:ext cx="6908800" cy="1961544"/>
          </a:xfrm>
          <a:prstGeom prst="rect">
            <a:avLst/>
          </a:prstGeom>
          <a:ln w="12700">
            <a:miter lim="400000"/>
          </a:ln>
        </p:spPr>
      </p:pic>
      <p:sp>
        <p:nvSpPr>
          <p:cNvPr id="53" name="Shape 53"/>
          <p:cNvSpPr/>
          <p:nvPr/>
        </p:nvSpPr>
        <p:spPr>
          <a:xfrm>
            <a:off x="-3648" y="10360975"/>
            <a:ext cx="21343296"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6400">
                <a:latin typeface="Times Roman"/>
                <a:ea typeface="Times Roman"/>
                <a:cs typeface="Times Roman"/>
                <a:sym typeface="Times Roman"/>
              </a:defRPr>
            </a:lvl1pPr>
          </a:lstStyle>
          <a:p>
            <a:pPr lvl="0">
              <a:defRPr sz="1800"/>
            </a:pPr>
            <a:r>
              <a:rPr sz="6400"/>
              <a:t>June 27, 2014</a:t>
            </a:r>
          </a:p>
        </p:txBody>
      </p:sp>
      <p:sp>
        <p:nvSpPr>
          <p:cNvPr id="54" name="Shape 54"/>
          <p:cNvSpPr/>
          <p:nvPr/>
        </p:nvSpPr>
        <p:spPr>
          <a:xfrm>
            <a:off x="0" y="615950"/>
            <a:ext cx="213233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7200">
                <a:latin typeface="Times Roman"/>
                <a:ea typeface="Times Roman"/>
                <a:cs typeface="Times Roman"/>
                <a:sym typeface="Times Roman"/>
              </a:defRPr>
            </a:lvl1pPr>
          </a:lstStyle>
          <a:p>
            <a:pPr lvl="0">
              <a:defRPr b="0" sz="1800"/>
            </a:pPr>
            <a:r>
              <a:rPr b="1" sz="7200"/>
              <a:t>GCAT Pep Rally</a:t>
            </a:r>
          </a:p>
        </p:txBody>
      </p:sp>
      <p:sp>
        <p:nvSpPr>
          <p:cNvPr id="55" name="Shape 55"/>
          <p:cNvSpPr/>
          <p:nvPr/>
        </p:nvSpPr>
        <p:spPr>
          <a:xfrm>
            <a:off x="63500" y="4586546"/>
            <a:ext cx="21196300" cy="205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647700" algn="ctr" defTabSz="647700">
              <a:defRPr sz="1800"/>
            </a:pPr>
            <a:r>
              <a:rPr sz="6400">
                <a:latin typeface="Times Roman"/>
                <a:ea typeface="Times Roman"/>
                <a:cs typeface="Times Roman"/>
                <a:sym typeface="Times Roman"/>
              </a:rPr>
              <a:t>A. Malcolm Campbell          </a:t>
            </a:r>
            <a:endParaRPr sz="6400">
              <a:latin typeface="Times Roman"/>
              <a:ea typeface="Times Roman"/>
              <a:cs typeface="Times Roman"/>
              <a:sym typeface="Times Roman"/>
            </a:endParaRPr>
          </a:p>
          <a:p>
            <a:pPr lvl="0" marR="647700" algn="ctr" defTabSz="647700">
              <a:defRPr sz="1800"/>
            </a:pPr>
            <a:r>
              <a:rPr sz="6400">
                <a:latin typeface="Times Roman"/>
                <a:ea typeface="Times Roman"/>
                <a:cs typeface="Times Roman"/>
                <a:sym typeface="Times Roman"/>
              </a:rPr>
              <a:t>Biology Department and </a:t>
            </a:r>
            <a:r>
              <a:rPr b="1" sz="6400">
                <a:latin typeface="Times Roman"/>
                <a:ea typeface="Times Roman"/>
                <a:cs typeface="Times Roman"/>
                <a:sym typeface="Times Roman"/>
              </a:rPr>
              <a:t>G</a:t>
            </a:r>
            <a:r>
              <a:rPr b="1" sz="6400">
                <a:solidFill>
                  <a:srgbClr val="FF2F92"/>
                </a:solidFill>
                <a:latin typeface="Times Roman"/>
                <a:ea typeface="Times Roman"/>
                <a:cs typeface="Times Roman"/>
                <a:sym typeface="Times Roman"/>
              </a:rPr>
              <a:t>C</a:t>
            </a:r>
            <a:r>
              <a:rPr b="1" sz="6400">
                <a:solidFill>
                  <a:srgbClr val="00F900"/>
                </a:solidFill>
                <a:latin typeface="Times Roman"/>
                <a:ea typeface="Times Roman"/>
                <a:cs typeface="Times Roman"/>
                <a:sym typeface="Times Roman"/>
              </a:rPr>
              <a:t>A</a:t>
            </a:r>
            <a:r>
              <a:rPr b="1" sz="6400">
                <a:solidFill>
                  <a:srgbClr val="FF2600"/>
                </a:solidFill>
                <a:latin typeface="Times Roman"/>
                <a:ea typeface="Times Roman"/>
                <a:cs typeface="Times Roman"/>
                <a:sym typeface="Times Roman"/>
              </a:rPr>
              <a:t>T</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2" name="Shape 102"/>
          <p:cNvSpPr/>
          <p:nvPr/>
        </p:nvSpPr>
        <p:spPr>
          <a:xfrm>
            <a:off x="4311661" y="994650"/>
            <a:ext cx="14249401" cy="1165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2900" indent="-342900" defTabSz="647700">
              <a:spcBef>
                <a:spcPts val="1700"/>
              </a:spcBef>
              <a:defRPr sz="1800"/>
            </a:pPr>
            <a:r>
              <a:rPr sz="7200">
                <a:latin typeface="Times Roman"/>
                <a:ea typeface="Times Roman"/>
                <a:cs typeface="Times Roman"/>
                <a:sym typeface="Times Roman"/>
              </a:rPr>
              <a:t>No one </a:t>
            </a:r>
            <a:r>
              <a:rPr i="1" sz="7200">
                <a:latin typeface="Times Roman"/>
                <a:ea typeface="Times Roman"/>
                <a:cs typeface="Times Roman"/>
                <a:sym typeface="Times Roman"/>
              </a:rPr>
              <a:t>gives</a:t>
            </a:r>
            <a:r>
              <a:rPr sz="7200">
                <a:latin typeface="Times Roman"/>
                <a:ea typeface="Times Roman"/>
                <a:cs typeface="Times Roman"/>
                <a:sym typeface="Times Roman"/>
              </a:rPr>
              <a:t> you an education. </a:t>
            </a:r>
            <a:endParaRPr sz="7200">
              <a:latin typeface="Times Roman"/>
              <a:ea typeface="Times Roman"/>
              <a:cs typeface="Times Roman"/>
              <a:sym typeface="Times Roman"/>
            </a:endParaRPr>
          </a:p>
          <a:p>
            <a:pPr lvl="0" marL="342900" indent="-342900" defTabSz="647700">
              <a:spcBef>
                <a:spcPts val="1700"/>
              </a:spcBef>
              <a:defRPr sz="1800"/>
            </a:pPr>
            <a:endParaRPr sz="7200">
              <a:latin typeface="Times Roman"/>
              <a:ea typeface="Times Roman"/>
              <a:cs typeface="Times Roman"/>
              <a:sym typeface="Times Roman"/>
            </a:endParaRPr>
          </a:p>
          <a:p>
            <a:pPr lvl="0" marL="342900" indent="-342900" defTabSz="647700">
              <a:spcBef>
                <a:spcPts val="1700"/>
              </a:spcBef>
              <a:defRPr sz="1800"/>
            </a:pPr>
            <a:endParaRPr sz="7200">
              <a:latin typeface="Times Roman"/>
              <a:ea typeface="Times Roman"/>
              <a:cs typeface="Times Roman"/>
              <a:sym typeface="Times Roman"/>
            </a:endParaRPr>
          </a:p>
          <a:p>
            <a:pPr lvl="0" marL="342900" indent="-342900" defTabSz="647700">
              <a:spcBef>
                <a:spcPts val="1700"/>
              </a:spcBef>
              <a:defRPr sz="1800"/>
            </a:pPr>
            <a:endParaRPr sz="7200">
              <a:latin typeface="Times Roman"/>
              <a:ea typeface="Times Roman"/>
              <a:cs typeface="Times Roman"/>
              <a:sym typeface="Times Roman"/>
            </a:endParaRPr>
          </a:p>
          <a:p>
            <a:pPr lvl="0" marL="342900" indent="-342900" defTabSz="647700">
              <a:spcBef>
                <a:spcPts val="1700"/>
              </a:spcBef>
              <a:defRPr sz="1800"/>
            </a:pPr>
            <a:endParaRPr sz="7200">
              <a:latin typeface="Times Roman"/>
              <a:ea typeface="Times Roman"/>
              <a:cs typeface="Times Roman"/>
              <a:sym typeface="Times Roman"/>
            </a:endParaRPr>
          </a:p>
          <a:p>
            <a:pPr lvl="0" marL="342900" indent="-342900" defTabSz="647700">
              <a:spcBef>
                <a:spcPts val="1700"/>
              </a:spcBef>
              <a:defRPr sz="1800"/>
            </a:pPr>
            <a:endParaRPr sz="7200">
              <a:latin typeface="Times Roman"/>
              <a:ea typeface="Times Roman"/>
              <a:cs typeface="Times Roman"/>
              <a:sym typeface="Times Roman"/>
            </a:endParaRPr>
          </a:p>
          <a:p>
            <a:pPr lvl="0" marL="342900" indent="-342900" defTabSz="647700">
              <a:spcBef>
                <a:spcPts val="1700"/>
              </a:spcBef>
              <a:defRPr sz="1800"/>
            </a:pP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If you want one, you have to take it.</a:t>
            </a:r>
            <a:endParaRPr sz="7200">
              <a:latin typeface="Times Roman"/>
              <a:ea typeface="Times Roman"/>
              <a:cs typeface="Times Roman"/>
              <a:sym typeface="Times Roman"/>
            </a:endParaRPr>
          </a:p>
          <a:p>
            <a:pPr lvl="0" marL="342900" indent="-342900" algn="r" defTabSz="647700">
              <a:spcBef>
                <a:spcPts val="1700"/>
              </a:spcBef>
              <a:defRPr sz="1800"/>
            </a:pPr>
            <a:r>
              <a:rPr sz="7200">
                <a:latin typeface="Times Roman"/>
                <a:ea typeface="Times Roman"/>
                <a:cs typeface="Times Roman"/>
                <a:sym typeface="Times Roman"/>
              </a:rPr>
              <a:t>John Taylor Gotto</a:t>
            </a:r>
          </a:p>
        </p:txBody>
      </p:sp>
      <p:pic>
        <p:nvPicPr>
          <p:cNvPr id="103" name="HUWI_16790191_hs_nccugrad2_0515_IMG_4896.jpg"/>
          <p:cNvPicPr/>
          <p:nvPr/>
        </p:nvPicPr>
        <p:blipFill>
          <a:blip r:embed="rId2">
            <a:extLst/>
          </a:blip>
          <a:stretch>
            <a:fillRect/>
          </a:stretch>
        </p:blipFill>
        <p:spPr>
          <a:xfrm>
            <a:off x="4787900" y="2324100"/>
            <a:ext cx="11760200" cy="7849934"/>
          </a:xfrm>
          <a:prstGeom prst="rect">
            <a:avLst/>
          </a:prstGeom>
          <a:ln w="12700">
            <a:miter lim="400000"/>
          </a:ln>
        </p:spPr>
      </p:pic>
      <p:sp>
        <p:nvSpPr>
          <p:cNvPr id="104" name="Shape 104"/>
          <p:cNvSpPr/>
          <p:nvPr/>
        </p:nvSpPr>
        <p:spPr>
          <a:xfrm>
            <a:off x="404682" y="12534900"/>
            <a:ext cx="5021834"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http://nccueagles.yuku.com/topic/6441#.T1o5-pjufqE</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nvSpPr>
        <p:spPr>
          <a:xfrm>
            <a:off x="5359400" y="5257800"/>
            <a:ext cx="11734800" cy="2819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42900" indent="-342900" algn="ctr" defTabSz="647700">
              <a:spcBef>
                <a:spcPts val="5000"/>
              </a:spcBef>
              <a:defRPr sz="1800"/>
            </a:pPr>
            <a:r>
              <a:rPr sz="6400">
                <a:latin typeface="Times Roman"/>
                <a:ea typeface="Times Roman"/>
                <a:cs typeface="Times Roman"/>
                <a:sym typeface="Times Roman"/>
              </a:rPr>
              <a:t>Who is </a:t>
            </a:r>
            <a:r>
              <a:rPr sz="7200">
                <a:latin typeface="Times Roman"/>
                <a:ea typeface="Times Roman"/>
                <a:cs typeface="Times Roman"/>
                <a:sym typeface="Times Roman"/>
              </a:rPr>
              <a:t>John Taylor Gotto?</a:t>
            </a:r>
            <a:endParaRPr sz="7200">
              <a:latin typeface="Times Roman"/>
              <a:ea typeface="Times Roman"/>
              <a:cs typeface="Times Roman"/>
              <a:sym typeface="Times Roman"/>
            </a:endParaRPr>
          </a:p>
          <a:p>
            <a:pPr lvl="0" marL="342900" indent="-342900" algn="ctr" defTabSz="647700">
              <a:spcBef>
                <a:spcPts val="5000"/>
              </a:spcBef>
              <a:defRPr sz="1800"/>
            </a:pPr>
            <a:r>
              <a:rPr sz="7200">
                <a:latin typeface="Times Roman"/>
                <a:ea typeface="Times Roman"/>
                <a:cs typeface="Times Roman"/>
                <a:sym typeface="Times Roman"/>
              </a:rPr>
              <a:t>(prize for first correct answer)</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8" name="Shape 108"/>
          <p:cNvSpPr/>
          <p:nvPr/>
        </p:nvSpPr>
        <p:spPr>
          <a:xfrm>
            <a:off x="3937000" y="4813300"/>
            <a:ext cx="14427200" cy="370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42900" indent="-342900" defTabSz="647700">
              <a:spcBef>
                <a:spcPts val="1700"/>
              </a:spcBef>
              <a:defRPr sz="1800"/>
            </a:pPr>
            <a:r>
              <a:rPr sz="7200">
                <a:latin typeface="Times Roman"/>
                <a:ea typeface="Times Roman"/>
                <a:cs typeface="Times Roman"/>
                <a:sym typeface="Times Roman"/>
              </a:rPr>
              <a:t>Why is it that you can look up this, </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but if you hit a word in your reading, </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you ask the teacher what it means? </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0" name="Shape 110"/>
          <p:cNvSpPr/>
          <p:nvPr/>
        </p:nvSpPr>
        <p:spPr>
          <a:xfrm>
            <a:off x="3702060" y="5039600"/>
            <a:ext cx="13906501" cy="323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2900" indent="-342900" algn="ctr" defTabSz="647700">
              <a:spcBef>
                <a:spcPts val="1700"/>
              </a:spcBef>
              <a:defRPr sz="1800"/>
            </a:pPr>
            <a:r>
              <a:rPr sz="9600">
                <a:latin typeface="Times Roman"/>
                <a:ea typeface="Times Roman"/>
                <a:cs typeface="Times Roman"/>
                <a:sym typeface="Times Roman"/>
              </a:rPr>
              <a:t>Take Charge of Your </a:t>
            </a:r>
            <a:endParaRPr sz="9600">
              <a:latin typeface="Times Roman"/>
              <a:ea typeface="Times Roman"/>
              <a:cs typeface="Times Roman"/>
              <a:sym typeface="Times Roman"/>
            </a:endParaRPr>
          </a:p>
          <a:p>
            <a:pPr lvl="0" marL="342900" indent="-342900" algn="ctr" defTabSz="647700">
              <a:spcBef>
                <a:spcPts val="1700"/>
              </a:spcBef>
              <a:defRPr sz="1800"/>
            </a:pPr>
            <a:r>
              <a:rPr sz="9600">
                <a:latin typeface="Times Roman"/>
                <a:ea typeface="Times Roman"/>
                <a:cs typeface="Times Roman"/>
                <a:sym typeface="Times Roman"/>
              </a:rPr>
              <a:t>Own Learning</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2"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113" name="Shape 113"/>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What is the value of an education?</a:t>
            </a:r>
          </a:p>
        </p:txBody>
      </p:sp>
      <p:sp>
        <p:nvSpPr>
          <p:cNvPr id="114" name="Shape 114"/>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nvSpPr>
        <p:spPr>
          <a:xfrm>
            <a:off x="5365761" y="3788650"/>
            <a:ext cx="10591801"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647700">
              <a:lnSpc>
                <a:spcPct val="140000"/>
              </a:lnSpc>
              <a:spcBef>
                <a:spcPts val="1500"/>
              </a:spcBef>
              <a:defRPr sz="1800"/>
            </a:pPr>
            <a:r>
              <a:rPr sz="6400">
                <a:latin typeface="Times Roman"/>
                <a:ea typeface="Times Roman"/>
                <a:cs typeface="Times Roman"/>
                <a:sym typeface="Times Roman"/>
              </a:rPr>
              <a:t>30.4 % overall</a:t>
            </a:r>
            <a:endParaRPr sz="6400">
              <a:latin typeface="Times Roman"/>
              <a:ea typeface="Times Roman"/>
              <a:cs typeface="Times Roman"/>
              <a:sym typeface="Times Roman"/>
            </a:endParaRPr>
          </a:p>
          <a:p>
            <a:pPr lvl="0" defTabSz="647700">
              <a:lnSpc>
                <a:spcPct val="140000"/>
              </a:lnSpc>
              <a:spcBef>
                <a:spcPts val="1500"/>
              </a:spcBef>
              <a:defRPr sz="1800"/>
            </a:pPr>
            <a:r>
              <a:rPr sz="6400">
                <a:latin typeface="Times Roman"/>
                <a:ea typeface="Times Roman"/>
                <a:cs typeface="Times Roman"/>
                <a:sym typeface="Times Roman"/>
              </a:rPr>
              <a:t>14.1% Hispanics</a:t>
            </a:r>
            <a:endParaRPr sz="6400">
              <a:latin typeface="Times Roman"/>
              <a:ea typeface="Times Roman"/>
              <a:cs typeface="Times Roman"/>
              <a:sym typeface="Times Roman"/>
            </a:endParaRPr>
          </a:p>
          <a:p>
            <a:pPr lvl="0" defTabSz="647700">
              <a:lnSpc>
                <a:spcPct val="140000"/>
              </a:lnSpc>
              <a:spcBef>
                <a:spcPts val="1500"/>
              </a:spcBef>
              <a:defRPr sz="1800"/>
            </a:pPr>
            <a:r>
              <a:rPr sz="6400">
                <a:latin typeface="Times Roman"/>
                <a:ea typeface="Times Roman"/>
                <a:cs typeface="Times Roman"/>
                <a:sym typeface="Times Roman"/>
              </a:rPr>
              <a:t>19.9% African Americans</a:t>
            </a:r>
            <a:endParaRPr sz="6400">
              <a:latin typeface="Times Roman"/>
              <a:ea typeface="Times Roman"/>
              <a:cs typeface="Times Roman"/>
              <a:sym typeface="Times Roman"/>
            </a:endParaRPr>
          </a:p>
          <a:p>
            <a:pPr lvl="0" defTabSz="647700">
              <a:lnSpc>
                <a:spcPct val="140000"/>
              </a:lnSpc>
              <a:spcBef>
                <a:spcPts val="1500"/>
              </a:spcBef>
              <a:defRPr sz="1800"/>
            </a:pPr>
            <a:r>
              <a:rPr sz="6400">
                <a:latin typeface="Times Roman"/>
                <a:ea typeface="Times Roman"/>
                <a:cs typeface="Times Roman"/>
                <a:sym typeface="Times Roman"/>
              </a:rPr>
              <a:t>34.0% Caucasians </a:t>
            </a:r>
          </a:p>
        </p:txBody>
      </p:sp>
      <p:sp>
        <p:nvSpPr>
          <p:cNvPr id="117" name="Shape 117"/>
          <p:cNvSpPr/>
          <p:nvPr/>
        </p:nvSpPr>
        <p:spPr>
          <a:xfrm>
            <a:off x="3850859" y="12204700"/>
            <a:ext cx="13627101" cy="457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2400" u="sng">
                <a:latin typeface="+mn-lt"/>
                <a:ea typeface="+mn-ea"/>
                <a:cs typeface="+mn-cs"/>
                <a:sym typeface="Gill Sans"/>
                <a:hlinkClick r:id="rId2" invalidUrl="" action="" tgtFrame="" tooltip="" history="1" highlightClick="0" endSnd="0"/>
              </a:defRPr>
            </a:lvl1pPr>
          </a:lstStyle>
          <a:p>
            <a:pPr lvl="0">
              <a:defRPr sz="1800" u="none"/>
            </a:pPr>
            <a:r>
              <a:rPr sz="2400" u="sng">
                <a:hlinkClick r:id="rId2" invalidUrl="" action="" tgtFrame="" tooltip="" history="1" highlightClick="0" endSnd="0"/>
              </a:rPr>
              <a:t>http://www.nytimes.com/2012/02/24/education/census-finds-bachelors-degrees-at-record-level.html</a:t>
            </a:r>
          </a:p>
        </p:txBody>
      </p:sp>
      <p:sp>
        <p:nvSpPr>
          <p:cNvPr id="118" name="Shape 118"/>
          <p:cNvSpPr/>
          <p:nvPr/>
        </p:nvSpPr>
        <p:spPr>
          <a:xfrm>
            <a:off x="38100" y="431800"/>
            <a:ext cx="212852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647700">
              <a:spcBef>
                <a:spcPts val="1500"/>
              </a:spcBef>
              <a:defRPr sz="1800"/>
            </a:pPr>
            <a:r>
              <a:rPr b="1" sz="7200">
                <a:latin typeface="Times Roman"/>
                <a:ea typeface="Times Roman"/>
                <a:cs typeface="Times Roman"/>
                <a:sym typeface="Times Roman"/>
              </a:rPr>
              <a:t>Percent Americans </a:t>
            </a:r>
            <a:r>
              <a:rPr b="1" sz="7200" u="sng">
                <a:latin typeface="Times Roman"/>
                <a:ea typeface="Times Roman"/>
                <a:cs typeface="Times Roman"/>
                <a:sym typeface="Times Roman"/>
              </a:rPr>
              <a:t>&gt;</a:t>
            </a:r>
            <a:r>
              <a:rPr b="1" sz="7200">
                <a:latin typeface="Times Roman"/>
                <a:ea typeface="Times Roman"/>
                <a:cs typeface="Times Roman"/>
                <a:sym typeface="Times Roman"/>
              </a:rPr>
              <a:t> 25 with Bachelor’s Degree</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nvSpPr>
        <p:spPr>
          <a:xfrm>
            <a:off x="3384561" y="3407650"/>
            <a:ext cx="14287501" cy="576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3" indent="0" defTabSz="647700">
              <a:lnSpc>
                <a:spcPct val="140000"/>
              </a:lnSpc>
              <a:spcBef>
                <a:spcPts val="1500"/>
              </a:spcBef>
              <a:defRPr sz="1800"/>
            </a:pPr>
            <a:r>
              <a:rPr sz="6400">
                <a:latin typeface="Times Roman"/>
                <a:ea typeface="Times Roman"/>
                <a:cs typeface="Times Roman"/>
                <a:sym typeface="Times Roman"/>
              </a:rPr>
              <a:t>advanced degree              $74,602</a:t>
            </a:r>
            <a:endParaRPr sz="6400">
              <a:latin typeface="Times Roman"/>
              <a:ea typeface="Times Roman"/>
              <a:cs typeface="Times Roman"/>
              <a:sym typeface="Times Roman"/>
            </a:endParaRPr>
          </a:p>
          <a:p>
            <a:pPr lvl="0" defTabSz="647700">
              <a:lnSpc>
                <a:spcPct val="140000"/>
              </a:lnSpc>
              <a:spcBef>
                <a:spcPts val="1500"/>
              </a:spcBef>
              <a:defRPr sz="1800"/>
            </a:pPr>
            <a:r>
              <a:rPr sz="6400">
                <a:latin typeface="Times Roman"/>
                <a:ea typeface="Times Roman"/>
                <a:cs typeface="Times Roman"/>
                <a:sym typeface="Times Roman"/>
              </a:rPr>
              <a:t>bachelors degrees            $51,206</a:t>
            </a:r>
            <a:endParaRPr sz="6400">
              <a:latin typeface="Times Roman"/>
              <a:ea typeface="Times Roman"/>
              <a:cs typeface="Times Roman"/>
              <a:sym typeface="Times Roman"/>
            </a:endParaRPr>
          </a:p>
          <a:p>
            <a:pPr lvl="0" defTabSz="647700">
              <a:lnSpc>
                <a:spcPct val="140000"/>
              </a:lnSpc>
              <a:spcBef>
                <a:spcPts val="1500"/>
              </a:spcBef>
              <a:defRPr sz="1800"/>
            </a:pPr>
            <a:r>
              <a:rPr sz="6400">
                <a:latin typeface="Times Roman"/>
                <a:ea typeface="Times Roman"/>
                <a:cs typeface="Times Roman"/>
                <a:sym typeface="Times Roman"/>
              </a:rPr>
              <a:t>high school diploma        $27,915</a:t>
            </a:r>
            <a:endParaRPr sz="6400">
              <a:latin typeface="Times Roman"/>
              <a:ea typeface="Times Roman"/>
              <a:cs typeface="Times Roman"/>
              <a:sym typeface="Times Roman"/>
            </a:endParaRPr>
          </a:p>
          <a:p>
            <a:pPr lvl="0" defTabSz="647700">
              <a:lnSpc>
                <a:spcPct val="140000"/>
              </a:lnSpc>
              <a:spcBef>
                <a:spcPts val="1500"/>
              </a:spcBef>
              <a:defRPr sz="1800"/>
            </a:pPr>
            <a:r>
              <a:rPr sz="6400">
                <a:latin typeface="Times Roman"/>
                <a:ea typeface="Times Roman"/>
                <a:cs typeface="Times Roman"/>
                <a:sym typeface="Times Roman"/>
              </a:rPr>
              <a:t>no high school diploma   $18,734.</a:t>
            </a:r>
          </a:p>
        </p:txBody>
      </p:sp>
      <p:sp>
        <p:nvSpPr>
          <p:cNvPr id="121" name="Shape 121"/>
          <p:cNvSpPr/>
          <p:nvPr/>
        </p:nvSpPr>
        <p:spPr>
          <a:xfrm>
            <a:off x="4610100" y="12661900"/>
            <a:ext cx="12103100" cy="444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647700">
              <a:spcBef>
                <a:spcPts val="1500"/>
              </a:spcBef>
              <a:defRPr sz="2400" u="sng">
                <a:latin typeface="Georgia"/>
                <a:ea typeface="Georgia"/>
                <a:cs typeface="Georgia"/>
                <a:sym typeface="Georgia"/>
                <a:hlinkClick r:id="rId2" invalidUrl="" action="" tgtFrame="" tooltip="" history="1" highlightClick="0" endSnd="0"/>
              </a:defRPr>
            </a:lvl1pPr>
          </a:lstStyle>
          <a:p>
            <a:pPr lvl="0">
              <a:defRPr sz="1800" u="none"/>
            </a:pPr>
            <a:r>
              <a:rPr sz="2400" u="sng">
                <a:hlinkClick r:id="rId2" invalidUrl="" action="" tgtFrame="" tooltip="" history="1" highlightClick="0" endSnd="0"/>
              </a:rPr>
              <a:t>http://usgovinfo.about.com/od/censusandstatistics/a/collegepays.htm</a:t>
            </a:r>
          </a:p>
        </p:txBody>
      </p:sp>
      <p:sp>
        <p:nvSpPr>
          <p:cNvPr id="122" name="Shape 122"/>
          <p:cNvSpPr/>
          <p:nvPr/>
        </p:nvSpPr>
        <p:spPr>
          <a:xfrm>
            <a:off x="58390" y="393700"/>
            <a:ext cx="212725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647700">
              <a:spcBef>
                <a:spcPts val="1500"/>
              </a:spcBef>
              <a:defRPr sz="1800"/>
            </a:pPr>
            <a:r>
              <a:rPr b="1" sz="7200">
                <a:solidFill>
                  <a:srgbClr val="323333"/>
                </a:solidFill>
                <a:latin typeface="Times Roman"/>
                <a:ea typeface="Times Roman"/>
                <a:cs typeface="Times Roman"/>
                <a:sym typeface="Times Roman"/>
              </a:rPr>
              <a:t>Average Annual Earnings Workers </a:t>
            </a:r>
            <a:r>
              <a:rPr b="1" sz="7200" u="sng">
                <a:solidFill>
                  <a:srgbClr val="323333"/>
                </a:solidFill>
                <a:latin typeface="Times Roman"/>
                <a:ea typeface="Times Roman"/>
                <a:cs typeface="Times Roman"/>
                <a:sym typeface="Times Roman"/>
              </a:rPr>
              <a:t>&gt;</a:t>
            </a:r>
            <a:r>
              <a:rPr b="1" sz="7200">
                <a:solidFill>
                  <a:srgbClr val="323333"/>
                </a:solidFill>
                <a:latin typeface="Times Roman"/>
                <a:ea typeface="Times Roman"/>
                <a:cs typeface="Times Roman"/>
                <a:sym typeface="Times Roman"/>
              </a:rPr>
              <a:t> 18 </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4"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125" name="Shape 125"/>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How do you define education?</a:t>
            </a:r>
          </a:p>
        </p:txBody>
      </p:sp>
      <p:sp>
        <p:nvSpPr>
          <p:cNvPr id="126" name="Shape 126"/>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30" name="Group 130"/>
          <p:cNvGrpSpPr/>
          <p:nvPr/>
        </p:nvGrpSpPr>
        <p:grpSpPr>
          <a:xfrm>
            <a:off x="6489735" y="1254725"/>
            <a:ext cx="9766265" cy="8903782"/>
            <a:chOff x="166290" y="0"/>
            <a:chExt cx="9766264" cy="8903780"/>
          </a:xfrm>
        </p:grpSpPr>
        <p:pic>
          <p:nvPicPr>
            <p:cNvPr id="128" name="Screen shot 2012-02-06 at 9.33.59 AM.png"/>
            <p:cNvPicPr/>
            <p:nvPr/>
          </p:nvPicPr>
          <p:blipFill>
            <a:blip r:embed="rId2">
              <a:extLst/>
            </a:blip>
            <a:stretch>
              <a:fillRect/>
            </a:stretch>
          </p:blipFill>
          <p:spPr>
            <a:xfrm>
              <a:off x="166290" y="1329289"/>
              <a:ext cx="8716260" cy="7574492"/>
            </a:xfrm>
            <a:prstGeom prst="rect">
              <a:avLst/>
            </a:prstGeom>
            <a:ln w="12700" cap="flat">
              <a:noFill/>
              <a:miter lim="400000"/>
            </a:ln>
            <a:effectLst/>
          </p:spPr>
        </p:pic>
        <p:sp>
          <p:nvSpPr>
            <p:cNvPr id="129" name="Shape 129"/>
            <p:cNvSpPr/>
            <p:nvPr/>
          </p:nvSpPr>
          <p:spPr>
            <a:xfrm>
              <a:off x="4722524" y="-1"/>
              <a:ext cx="5210031" cy="422091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cap="flat">
              <a:noFill/>
              <a:miter lim="400000"/>
            </a:ln>
            <a:effectLst/>
          </p:spPr>
          <p:txBody>
            <a:bodyPr wrap="square" lIns="0" tIns="0" rIns="0" bIns="0" numCol="1" anchor="ctr">
              <a:noAutofit/>
            </a:bodyPr>
            <a:lstStyle/>
            <a:p>
              <a:pPr lvl="0" algn="ctr" defTabSz="825500">
                <a:defRPr sz="5600">
                  <a:latin typeface="+mn-lt"/>
                  <a:ea typeface="+mn-ea"/>
                  <a:cs typeface="+mn-cs"/>
                  <a:sym typeface="Gill Sans"/>
                </a:defRPr>
              </a:pPr>
            </a:p>
          </p:txBody>
        </p:sp>
      </p:grpSp>
      <p:grpSp>
        <p:nvGrpSpPr>
          <p:cNvPr id="133" name="Group 133"/>
          <p:cNvGrpSpPr/>
          <p:nvPr/>
        </p:nvGrpSpPr>
        <p:grpSpPr>
          <a:xfrm>
            <a:off x="11049000" y="4083050"/>
            <a:ext cx="4368800" cy="1663700"/>
            <a:chOff x="-673100" y="0"/>
            <a:chExt cx="4368800" cy="1663700"/>
          </a:xfrm>
        </p:grpSpPr>
        <p:sp>
          <p:nvSpPr>
            <p:cNvPr id="131" name="Shape 131"/>
            <p:cNvSpPr/>
            <p:nvPr/>
          </p:nvSpPr>
          <p:spPr>
            <a:xfrm>
              <a:off x="-673100" y="44450"/>
              <a:ext cx="4368800" cy="157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84" y="0"/>
                  </a:moveTo>
                  <a:cubicBezTo>
                    <a:pt x="3890" y="0"/>
                    <a:pt x="3328" y="1560"/>
                    <a:pt x="3328" y="3484"/>
                  </a:cubicBezTo>
                  <a:lnTo>
                    <a:pt x="3328" y="14981"/>
                  </a:lnTo>
                  <a:lnTo>
                    <a:pt x="0" y="16723"/>
                  </a:lnTo>
                  <a:lnTo>
                    <a:pt x="3342" y="18475"/>
                  </a:lnTo>
                  <a:cubicBezTo>
                    <a:pt x="3407" y="20228"/>
                    <a:pt x="3935" y="21600"/>
                    <a:pt x="4584" y="21600"/>
                  </a:cubicBezTo>
                  <a:lnTo>
                    <a:pt x="20344" y="21600"/>
                  </a:lnTo>
                  <a:cubicBezTo>
                    <a:pt x="21038" y="21600"/>
                    <a:pt x="21600" y="20040"/>
                    <a:pt x="21600" y="18116"/>
                  </a:cubicBezTo>
                  <a:lnTo>
                    <a:pt x="21600" y="3484"/>
                  </a:lnTo>
                  <a:cubicBezTo>
                    <a:pt x="21600" y="1560"/>
                    <a:pt x="21038" y="0"/>
                    <a:pt x="20344" y="0"/>
                  </a:cubicBezTo>
                  <a:lnTo>
                    <a:pt x="4584" y="0"/>
                  </a:lnTo>
                  <a:close/>
                </a:path>
              </a:pathLst>
            </a:cu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32" name="Shape 132"/>
            <p:cNvSpPr/>
            <p:nvPr/>
          </p:nvSpPr>
          <p:spPr>
            <a:xfrm>
              <a:off x="23269" y="0"/>
              <a:ext cx="3581401" cy="1663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defTabSz="825500">
                <a:defRPr sz="3600">
                  <a:latin typeface="+mn-lt"/>
                  <a:ea typeface="+mn-ea"/>
                  <a:cs typeface="+mn-cs"/>
                  <a:sym typeface="Gill Sans"/>
                </a:defRPr>
              </a:lvl1pPr>
            </a:lstStyle>
            <a:p>
              <a:pPr lvl="0">
                <a:defRPr sz="1800"/>
              </a:pPr>
              <a:r>
                <a:rPr sz="3600"/>
                <a:t>Guess what, I taught my dog to whistle!</a:t>
              </a:r>
            </a:p>
          </p:txBody>
        </p:sp>
      </p:grpSp>
      <p:sp>
        <p:nvSpPr>
          <p:cNvPr id="134" name="Shape 134"/>
          <p:cNvSpPr/>
          <p:nvPr/>
        </p:nvSpPr>
        <p:spPr>
          <a:xfrm>
            <a:off x="5364119" y="101600"/>
            <a:ext cx="1059061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9600">
                <a:latin typeface="Times Roman"/>
                <a:ea typeface="Times Roman"/>
                <a:cs typeface="Times Roman"/>
                <a:sym typeface="Times Roman"/>
              </a:rPr>
              <a:t>Teaching </a:t>
            </a:r>
            <a:r>
              <a:rPr i="1" sz="9600">
                <a:latin typeface="Times Roman"/>
                <a:ea typeface="Times Roman"/>
                <a:cs typeface="Times Roman"/>
                <a:sym typeface="Times Roman"/>
              </a:rPr>
              <a:t>vs</a:t>
            </a:r>
            <a:r>
              <a:rPr sz="9600">
                <a:latin typeface="Times Roman"/>
                <a:ea typeface="Times Roman"/>
                <a:cs typeface="Times Roman"/>
                <a:sym typeface="Times Roman"/>
              </a:rPr>
              <a:t> Learning</a:t>
            </a:r>
          </a:p>
        </p:txBody>
      </p:sp>
      <p:sp>
        <p:nvSpPr>
          <p:cNvPr id="135" name="Shape 135"/>
          <p:cNvSpPr/>
          <p:nvPr/>
        </p:nvSpPr>
        <p:spPr>
          <a:xfrm>
            <a:off x="432054" y="12573000"/>
            <a:ext cx="3474877"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http://thegoodpeople.se/blog/?p=208</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nvSpPr>
        <p:spPr>
          <a:xfrm>
            <a:off x="13233400" y="2242154"/>
            <a:ext cx="3302000" cy="267512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a:miter lim="400000"/>
          </a:ln>
        </p:spPr>
        <p:txBody>
          <a:bodyPr lIns="0" tIns="0" rIns="0" bIns="0" anchor="ctr"/>
          <a:lstStyle/>
          <a:p>
            <a:pPr lvl="0" algn="ctr" defTabSz="825500">
              <a:defRPr sz="5600">
                <a:latin typeface="+mn-lt"/>
                <a:ea typeface="+mn-ea"/>
                <a:cs typeface="+mn-cs"/>
                <a:sym typeface="Gill Sans"/>
              </a:defRPr>
            </a:pPr>
          </a:p>
        </p:txBody>
      </p:sp>
      <p:grpSp>
        <p:nvGrpSpPr>
          <p:cNvPr id="140" name="Group 140"/>
          <p:cNvGrpSpPr/>
          <p:nvPr/>
        </p:nvGrpSpPr>
        <p:grpSpPr>
          <a:xfrm>
            <a:off x="6489735" y="1254725"/>
            <a:ext cx="9766265" cy="8903782"/>
            <a:chOff x="166290" y="0"/>
            <a:chExt cx="9766264" cy="8903780"/>
          </a:xfrm>
        </p:grpSpPr>
        <p:pic>
          <p:nvPicPr>
            <p:cNvPr id="138" name="Screen shot 2012-02-06 at 9.33.59 AM.png"/>
            <p:cNvPicPr/>
            <p:nvPr/>
          </p:nvPicPr>
          <p:blipFill>
            <a:blip r:embed="rId2">
              <a:extLst/>
            </a:blip>
            <a:stretch>
              <a:fillRect/>
            </a:stretch>
          </p:blipFill>
          <p:spPr>
            <a:xfrm>
              <a:off x="166290" y="1329289"/>
              <a:ext cx="8716260" cy="7574492"/>
            </a:xfrm>
            <a:prstGeom prst="rect">
              <a:avLst/>
            </a:prstGeom>
            <a:ln w="12700" cap="flat">
              <a:noFill/>
              <a:miter lim="400000"/>
            </a:ln>
            <a:effectLst/>
          </p:spPr>
        </p:pic>
        <p:sp>
          <p:nvSpPr>
            <p:cNvPr id="139" name="Shape 139"/>
            <p:cNvSpPr/>
            <p:nvPr/>
          </p:nvSpPr>
          <p:spPr>
            <a:xfrm>
              <a:off x="4722524" y="-1"/>
              <a:ext cx="5210031" cy="422091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cap="flat">
              <a:noFill/>
              <a:miter lim="400000"/>
            </a:ln>
            <a:effectLst/>
          </p:spPr>
          <p:txBody>
            <a:bodyPr wrap="square" lIns="0" tIns="0" rIns="0" bIns="0" numCol="1" anchor="ctr">
              <a:noAutofit/>
            </a:bodyPr>
            <a:lstStyle/>
            <a:p>
              <a:pPr lvl="0" algn="ctr" defTabSz="825500">
                <a:defRPr sz="5600">
                  <a:latin typeface="+mn-lt"/>
                  <a:ea typeface="+mn-ea"/>
                  <a:cs typeface="+mn-cs"/>
                  <a:sym typeface="Gill Sans"/>
                </a:defRPr>
              </a:pPr>
            </a:p>
          </p:txBody>
        </p:sp>
      </p:grpSp>
      <p:sp>
        <p:nvSpPr>
          <p:cNvPr id="141" name="Shape 141"/>
          <p:cNvSpPr/>
          <p:nvPr/>
        </p:nvSpPr>
        <p:spPr>
          <a:xfrm>
            <a:off x="3416300" y="2794000"/>
            <a:ext cx="4302919" cy="157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5" y="0"/>
                </a:moveTo>
                <a:cubicBezTo>
                  <a:pt x="571" y="0"/>
                  <a:pt x="0" y="1560"/>
                  <a:pt x="0" y="3484"/>
                </a:cubicBezTo>
                <a:lnTo>
                  <a:pt x="0" y="18116"/>
                </a:lnTo>
                <a:cubicBezTo>
                  <a:pt x="0" y="20040"/>
                  <a:pt x="571" y="21600"/>
                  <a:pt x="1275" y="21600"/>
                </a:cubicBezTo>
                <a:lnTo>
                  <a:pt x="17277" y="21600"/>
                </a:lnTo>
                <a:cubicBezTo>
                  <a:pt x="17682" y="21600"/>
                  <a:pt x="18039" y="21076"/>
                  <a:pt x="18273" y="20272"/>
                </a:cubicBezTo>
                <a:lnTo>
                  <a:pt x="21600" y="19374"/>
                </a:lnTo>
                <a:lnTo>
                  <a:pt x="18552" y="16701"/>
                </a:lnTo>
                <a:lnTo>
                  <a:pt x="18552" y="3484"/>
                </a:lnTo>
                <a:cubicBezTo>
                  <a:pt x="18552" y="1560"/>
                  <a:pt x="17981" y="0"/>
                  <a:pt x="17277" y="0"/>
                </a:cubicBezTo>
                <a:lnTo>
                  <a:pt x="1275" y="0"/>
                </a:lnTo>
                <a:close/>
              </a:path>
            </a:pathLst>
          </a:custGeom>
          <a:solidFill>
            <a:srgbClr val="FFFFFF"/>
          </a:solidFill>
          <a:ln w="25400">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2" name="Shape 142"/>
          <p:cNvSpPr/>
          <p:nvPr/>
        </p:nvSpPr>
        <p:spPr>
          <a:xfrm>
            <a:off x="3485607" y="3282950"/>
            <a:ext cx="35814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600">
                <a:latin typeface="+mn-lt"/>
                <a:ea typeface="+mn-ea"/>
                <a:cs typeface="+mn-cs"/>
                <a:sym typeface="Gill Sans"/>
              </a:defRPr>
            </a:lvl1pPr>
          </a:lstStyle>
          <a:p>
            <a:pPr lvl="0">
              <a:defRPr sz="1800"/>
            </a:pPr>
            <a:r>
              <a:rPr sz="3600"/>
              <a:t>Really?!</a:t>
            </a:r>
          </a:p>
        </p:txBody>
      </p:sp>
      <p:sp>
        <p:nvSpPr>
          <p:cNvPr id="143" name="Shape 143"/>
          <p:cNvSpPr/>
          <p:nvPr/>
        </p:nvSpPr>
        <p:spPr>
          <a:xfrm>
            <a:off x="11214100" y="5080000"/>
            <a:ext cx="571500" cy="6096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srgbClr val="FFFFFF"/>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44" name="Shape 144"/>
          <p:cNvSpPr/>
          <p:nvPr/>
        </p:nvSpPr>
        <p:spPr>
          <a:xfrm>
            <a:off x="5364119" y="101600"/>
            <a:ext cx="1059061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9600">
                <a:latin typeface="Times Roman"/>
                <a:ea typeface="Times Roman"/>
                <a:cs typeface="Times Roman"/>
                <a:sym typeface="Times Roman"/>
              </a:rPr>
              <a:t>Teaching </a:t>
            </a:r>
            <a:r>
              <a:rPr i="1" sz="9600">
                <a:latin typeface="Times Roman"/>
                <a:ea typeface="Times Roman"/>
                <a:cs typeface="Times Roman"/>
                <a:sym typeface="Times Roman"/>
              </a:rPr>
              <a:t>vs</a:t>
            </a:r>
            <a:r>
              <a:rPr sz="9600">
                <a:latin typeface="Times Roman"/>
                <a:ea typeface="Times Roman"/>
                <a:cs typeface="Times Roman"/>
                <a:sym typeface="Times Roman"/>
              </a:rPr>
              <a:t> Learning</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nvSpPr>
        <p:spPr>
          <a:xfrm>
            <a:off x="4947697" y="101600"/>
            <a:ext cx="11423453"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9600">
                <a:latin typeface="Times Roman"/>
                <a:ea typeface="Times Roman"/>
                <a:cs typeface="Times Roman"/>
                <a:sym typeface="Times Roman"/>
              </a:defRPr>
            </a:lvl1pPr>
          </a:lstStyle>
          <a:p>
            <a:pPr lvl="0">
              <a:defRPr sz="1800"/>
            </a:pPr>
            <a:r>
              <a:rPr sz="9600"/>
              <a:t>Outline of Presentation</a:t>
            </a:r>
          </a:p>
        </p:txBody>
      </p:sp>
      <p:sp>
        <p:nvSpPr>
          <p:cNvPr id="58" name="Shape 58"/>
          <p:cNvSpPr/>
          <p:nvPr/>
        </p:nvSpPr>
        <p:spPr>
          <a:xfrm>
            <a:off x="1234659" y="7308849"/>
            <a:ext cx="17887998"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Times Roman"/>
                <a:ea typeface="Times Roman"/>
                <a:cs typeface="Times Roman"/>
                <a:sym typeface="Times Roman"/>
              </a:defRPr>
            </a:lvl1pPr>
          </a:lstStyle>
          <a:p>
            <a:pPr lvl="0">
              <a:defRPr sz="1800"/>
            </a:pPr>
            <a:r>
              <a:rPr sz="5800"/>
              <a:t>How do people learn? What is the best way to study?</a:t>
            </a:r>
          </a:p>
        </p:txBody>
      </p:sp>
      <p:sp>
        <p:nvSpPr>
          <p:cNvPr id="59" name="Shape 59"/>
          <p:cNvSpPr/>
          <p:nvPr/>
        </p:nvSpPr>
        <p:spPr>
          <a:xfrm>
            <a:off x="1231900" y="5645149"/>
            <a:ext cx="19132082" cy="100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Times Roman"/>
                <a:ea typeface="Times Roman"/>
                <a:cs typeface="Times Roman"/>
                <a:sym typeface="Times Roman"/>
              </a:defRPr>
            </a:lvl1pPr>
          </a:lstStyle>
          <a:p>
            <a:pPr lvl="0">
              <a:defRPr sz="1800"/>
            </a:pPr>
            <a:r>
              <a:rPr sz="5800"/>
              <a:t>How do you define an education?</a:t>
            </a:r>
          </a:p>
        </p:txBody>
      </p:sp>
      <p:sp>
        <p:nvSpPr>
          <p:cNvPr id="60" name="Shape 60"/>
          <p:cNvSpPr/>
          <p:nvPr/>
        </p:nvSpPr>
        <p:spPr>
          <a:xfrm>
            <a:off x="1231900" y="3975100"/>
            <a:ext cx="127889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Times Roman"/>
                <a:ea typeface="Times Roman"/>
                <a:cs typeface="Times Roman"/>
                <a:sym typeface="Times Roman"/>
              </a:defRPr>
            </a:lvl1pPr>
          </a:lstStyle>
          <a:p>
            <a:pPr lvl="0">
              <a:defRPr sz="1800"/>
            </a:pPr>
            <a:r>
              <a:rPr sz="5800"/>
              <a:t>What is the value of an education? </a:t>
            </a:r>
          </a:p>
        </p:txBody>
      </p:sp>
      <p:sp>
        <p:nvSpPr>
          <p:cNvPr id="61" name="Shape 61"/>
          <p:cNvSpPr/>
          <p:nvPr/>
        </p:nvSpPr>
        <p:spPr>
          <a:xfrm>
            <a:off x="1231900" y="10629900"/>
            <a:ext cx="173863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Times Roman"/>
                <a:ea typeface="Times Roman"/>
                <a:cs typeface="Times Roman"/>
                <a:sym typeface="Times Roman"/>
              </a:defRPr>
            </a:lvl1pPr>
          </a:lstStyle>
          <a:p>
            <a:pPr lvl="0">
              <a:defRPr sz="1800"/>
            </a:pPr>
            <a:r>
              <a:rPr sz="5800"/>
              <a:t>Will you maximize your potential?</a:t>
            </a:r>
          </a:p>
        </p:txBody>
      </p:sp>
      <p:sp>
        <p:nvSpPr>
          <p:cNvPr id="62" name="Shape 62"/>
          <p:cNvSpPr/>
          <p:nvPr/>
        </p:nvSpPr>
        <p:spPr>
          <a:xfrm>
            <a:off x="1231900" y="2311400"/>
            <a:ext cx="127889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Times Roman"/>
                <a:ea typeface="Times Roman"/>
                <a:cs typeface="Times Roman"/>
                <a:sym typeface="Times Roman"/>
              </a:defRPr>
            </a:lvl1pPr>
          </a:lstStyle>
          <a:p>
            <a:pPr lvl="0">
              <a:defRPr sz="1800"/>
            </a:pPr>
            <a:r>
              <a:rPr sz="5800"/>
              <a:t>Why go to college?</a:t>
            </a:r>
          </a:p>
        </p:txBody>
      </p:sp>
      <p:sp>
        <p:nvSpPr>
          <p:cNvPr id="63" name="Shape 63"/>
          <p:cNvSpPr/>
          <p:nvPr/>
        </p:nvSpPr>
        <p:spPr>
          <a:xfrm>
            <a:off x="1231900" y="8966200"/>
            <a:ext cx="16776700" cy="101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5800">
                <a:latin typeface="Times Roman"/>
                <a:ea typeface="Times Roman"/>
                <a:cs typeface="Times Roman"/>
                <a:sym typeface="Times Roman"/>
              </a:defRPr>
            </a:lvl1pPr>
          </a:lstStyle>
          <a:p>
            <a:pPr lvl="0">
              <a:defRPr sz="1800"/>
            </a:pPr>
            <a:r>
              <a:rPr sz="5800"/>
              <a:t>Should you do research in college?</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nvSpPr>
        <p:spPr>
          <a:xfrm>
            <a:off x="13233400" y="2242154"/>
            <a:ext cx="3302000" cy="267512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a:miter lim="400000"/>
          </a:ln>
        </p:spPr>
        <p:txBody>
          <a:bodyPr lIns="0" tIns="0" rIns="0" bIns="0" anchor="ctr"/>
          <a:lstStyle/>
          <a:p>
            <a:pPr lvl="0" algn="ctr" defTabSz="825500">
              <a:defRPr sz="5600">
                <a:latin typeface="+mn-lt"/>
                <a:ea typeface="+mn-ea"/>
                <a:cs typeface="+mn-cs"/>
                <a:sym typeface="Gill Sans"/>
              </a:defRPr>
            </a:pPr>
          </a:p>
        </p:txBody>
      </p:sp>
      <p:grpSp>
        <p:nvGrpSpPr>
          <p:cNvPr id="149" name="Group 149"/>
          <p:cNvGrpSpPr/>
          <p:nvPr/>
        </p:nvGrpSpPr>
        <p:grpSpPr>
          <a:xfrm>
            <a:off x="6489735" y="1254725"/>
            <a:ext cx="9766265" cy="8903782"/>
            <a:chOff x="166290" y="0"/>
            <a:chExt cx="9766264" cy="8903780"/>
          </a:xfrm>
        </p:grpSpPr>
        <p:pic>
          <p:nvPicPr>
            <p:cNvPr id="147" name="Screen shot 2012-02-06 at 9.33.59 AM.png"/>
            <p:cNvPicPr/>
            <p:nvPr/>
          </p:nvPicPr>
          <p:blipFill>
            <a:blip r:embed="rId2">
              <a:extLst/>
            </a:blip>
            <a:stretch>
              <a:fillRect/>
            </a:stretch>
          </p:blipFill>
          <p:spPr>
            <a:xfrm>
              <a:off x="166290" y="1329289"/>
              <a:ext cx="8716260" cy="7574492"/>
            </a:xfrm>
            <a:prstGeom prst="rect">
              <a:avLst/>
            </a:prstGeom>
            <a:ln w="12700" cap="flat">
              <a:noFill/>
              <a:miter lim="400000"/>
            </a:ln>
            <a:effectLst/>
          </p:spPr>
        </p:pic>
        <p:sp>
          <p:nvSpPr>
            <p:cNvPr id="148" name="Shape 148"/>
            <p:cNvSpPr/>
            <p:nvPr/>
          </p:nvSpPr>
          <p:spPr>
            <a:xfrm>
              <a:off x="4722524" y="-1"/>
              <a:ext cx="5210031" cy="422091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cap="flat">
              <a:noFill/>
              <a:miter lim="400000"/>
            </a:ln>
            <a:effectLst/>
          </p:spPr>
          <p:txBody>
            <a:bodyPr wrap="square" lIns="0" tIns="0" rIns="0" bIns="0" numCol="1" anchor="ctr">
              <a:noAutofit/>
            </a:bodyPr>
            <a:lstStyle/>
            <a:p>
              <a:pPr lvl="0" algn="ctr" defTabSz="825500">
                <a:defRPr sz="5600">
                  <a:latin typeface="+mn-lt"/>
                  <a:ea typeface="+mn-ea"/>
                  <a:cs typeface="+mn-cs"/>
                  <a:sym typeface="Gill Sans"/>
                </a:defRPr>
              </a:pPr>
            </a:p>
          </p:txBody>
        </p:sp>
      </p:grpSp>
      <p:sp>
        <p:nvSpPr>
          <p:cNvPr id="150" name="Shape 150"/>
          <p:cNvSpPr/>
          <p:nvPr/>
        </p:nvSpPr>
        <p:spPr>
          <a:xfrm>
            <a:off x="11214100" y="5080000"/>
            <a:ext cx="571500" cy="6096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srgbClr val="FFFFFF"/>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1" name="Shape 151"/>
          <p:cNvSpPr/>
          <p:nvPr/>
        </p:nvSpPr>
        <p:spPr>
          <a:xfrm>
            <a:off x="5364119" y="101600"/>
            <a:ext cx="1059061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9600">
                <a:latin typeface="Times Roman"/>
                <a:ea typeface="Times Roman"/>
                <a:cs typeface="Times Roman"/>
                <a:sym typeface="Times Roman"/>
              </a:rPr>
              <a:t>Teaching </a:t>
            </a:r>
            <a:r>
              <a:rPr i="1" sz="9600">
                <a:latin typeface="Times Roman"/>
                <a:ea typeface="Times Roman"/>
                <a:cs typeface="Times Roman"/>
                <a:sym typeface="Times Roman"/>
              </a:rPr>
              <a:t>vs</a:t>
            </a:r>
            <a:r>
              <a:rPr sz="9600">
                <a:latin typeface="Times Roman"/>
                <a:ea typeface="Times Roman"/>
                <a:cs typeface="Times Roman"/>
                <a:sym typeface="Times Roman"/>
              </a:rPr>
              <a:t> Learning</a:t>
            </a:r>
          </a:p>
        </p:txBody>
      </p:sp>
      <p:sp>
        <p:nvSpPr>
          <p:cNvPr id="152" name="Shape 152"/>
          <p:cNvSpPr/>
          <p:nvPr/>
        </p:nvSpPr>
        <p:spPr>
          <a:xfrm>
            <a:off x="3416300" y="2794000"/>
            <a:ext cx="4302919" cy="157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5" y="0"/>
                </a:moveTo>
                <a:cubicBezTo>
                  <a:pt x="571" y="0"/>
                  <a:pt x="0" y="1560"/>
                  <a:pt x="0" y="3484"/>
                </a:cubicBezTo>
                <a:lnTo>
                  <a:pt x="0" y="18116"/>
                </a:lnTo>
                <a:cubicBezTo>
                  <a:pt x="0" y="20040"/>
                  <a:pt x="571" y="21600"/>
                  <a:pt x="1275" y="21600"/>
                </a:cubicBezTo>
                <a:lnTo>
                  <a:pt x="17277" y="21600"/>
                </a:lnTo>
                <a:cubicBezTo>
                  <a:pt x="17682" y="21600"/>
                  <a:pt x="18039" y="21076"/>
                  <a:pt x="18273" y="20272"/>
                </a:cubicBezTo>
                <a:lnTo>
                  <a:pt x="21600" y="19374"/>
                </a:lnTo>
                <a:lnTo>
                  <a:pt x="18552" y="16701"/>
                </a:lnTo>
                <a:lnTo>
                  <a:pt x="18552" y="3484"/>
                </a:lnTo>
                <a:cubicBezTo>
                  <a:pt x="18552" y="1560"/>
                  <a:pt x="17981" y="0"/>
                  <a:pt x="17277" y="0"/>
                </a:cubicBezTo>
                <a:lnTo>
                  <a:pt x="1275" y="0"/>
                </a:lnTo>
                <a:close/>
              </a:path>
            </a:pathLst>
          </a:custGeom>
          <a:solidFill>
            <a:srgbClr val="FFFFFF"/>
          </a:solidFill>
          <a:ln w="25400">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53" name="Shape 153"/>
          <p:cNvSpPr/>
          <p:nvPr/>
        </p:nvSpPr>
        <p:spPr>
          <a:xfrm>
            <a:off x="3536407" y="3009900"/>
            <a:ext cx="3581401"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600">
                <a:latin typeface="+mn-lt"/>
                <a:ea typeface="+mn-ea"/>
                <a:cs typeface="+mn-cs"/>
                <a:sym typeface="Gill Sans"/>
              </a:defRPr>
            </a:lvl1pPr>
          </a:lstStyle>
          <a:p>
            <a:pPr lvl="0">
              <a:defRPr sz="1800"/>
            </a:pPr>
            <a:r>
              <a:rPr sz="3600"/>
              <a:t>Whistle! C’mon boy, whistle!</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nvSpPr>
        <p:spPr>
          <a:xfrm>
            <a:off x="13233400" y="2242154"/>
            <a:ext cx="3302000" cy="267512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a:miter lim="400000"/>
          </a:ln>
        </p:spPr>
        <p:txBody>
          <a:bodyPr lIns="0" tIns="0" rIns="0" bIns="0" anchor="ctr"/>
          <a:lstStyle/>
          <a:p>
            <a:pPr lvl="0" algn="ctr" defTabSz="825500">
              <a:defRPr sz="5600">
                <a:latin typeface="+mn-lt"/>
                <a:ea typeface="+mn-ea"/>
                <a:cs typeface="+mn-cs"/>
                <a:sym typeface="Gill Sans"/>
              </a:defRPr>
            </a:pPr>
          </a:p>
        </p:txBody>
      </p:sp>
      <p:grpSp>
        <p:nvGrpSpPr>
          <p:cNvPr id="158" name="Group 158"/>
          <p:cNvGrpSpPr/>
          <p:nvPr/>
        </p:nvGrpSpPr>
        <p:grpSpPr>
          <a:xfrm>
            <a:off x="6489735" y="1254725"/>
            <a:ext cx="9766265" cy="8903782"/>
            <a:chOff x="166290" y="0"/>
            <a:chExt cx="9766264" cy="8903780"/>
          </a:xfrm>
        </p:grpSpPr>
        <p:pic>
          <p:nvPicPr>
            <p:cNvPr id="156" name="Screen shot 2012-02-06 at 9.33.59 AM.png"/>
            <p:cNvPicPr/>
            <p:nvPr/>
          </p:nvPicPr>
          <p:blipFill>
            <a:blip r:embed="rId2">
              <a:extLst/>
            </a:blip>
            <a:stretch>
              <a:fillRect/>
            </a:stretch>
          </p:blipFill>
          <p:spPr>
            <a:xfrm>
              <a:off x="166290" y="1329289"/>
              <a:ext cx="8716260" cy="7574492"/>
            </a:xfrm>
            <a:prstGeom prst="rect">
              <a:avLst/>
            </a:prstGeom>
            <a:ln w="12700" cap="flat">
              <a:noFill/>
              <a:miter lim="400000"/>
            </a:ln>
            <a:effectLst/>
          </p:spPr>
        </p:pic>
        <p:sp>
          <p:nvSpPr>
            <p:cNvPr id="157" name="Shape 157"/>
            <p:cNvSpPr/>
            <p:nvPr/>
          </p:nvSpPr>
          <p:spPr>
            <a:xfrm>
              <a:off x="4722524" y="-1"/>
              <a:ext cx="5210031" cy="422091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cap="flat">
              <a:noFill/>
              <a:miter lim="400000"/>
            </a:ln>
            <a:effectLst/>
          </p:spPr>
          <p:txBody>
            <a:bodyPr wrap="square" lIns="0" tIns="0" rIns="0" bIns="0" numCol="1" anchor="ctr">
              <a:noAutofit/>
            </a:bodyPr>
            <a:lstStyle/>
            <a:p>
              <a:pPr lvl="0" algn="ctr" defTabSz="825500">
                <a:defRPr sz="5600">
                  <a:latin typeface="+mn-lt"/>
                  <a:ea typeface="+mn-ea"/>
                  <a:cs typeface="+mn-cs"/>
                  <a:sym typeface="Gill Sans"/>
                </a:defRPr>
              </a:pPr>
            </a:p>
          </p:txBody>
        </p:sp>
      </p:grpSp>
      <p:sp>
        <p:nvSpPr>
          <p:cNvPr id="159" name="Shape 159"/>
          <p:cNvSpPr/>
          <p:nvPr/>
        </p:nvSpPr>
        <p:spPr>
          <a:xfrm>
            <a:off x="11214100" y="5080000"/>
            <a:ext cx="571500" cy="6096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srgbClr val="FFFFFF"/>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60" name="Shape 160"/>
          <p:cNvSpPr/>
          <p:nvPr/>
        </p:nvSpPr>
        <p:spPr>
          <a:xfrm>
            <a:off x="5364119" y="101600"/>
            <a:ext cx="1059061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9600">
                <a:latin typeface="Times Roman"/>
                <a:ea typeface="Times Roman"/>
                <a:cs typeface="Times Roman"/>
                <a:sym typeface="Times Roman"/>
              </a:rPr>
              <a:t>Teaching </a:t>
            </a:r>
            <a:r>
              <a:rPr i="1" sz="9600">
                <a:latin typeface="Times Roman"/>
                <a:ea typeface="Times Roman"/>
                <a:cs typeface="Times Roman"/>
                <a:sym typeface="Times Roman"/>
              </a:rPr>
              <a:t>vs</a:t>
            </a:r>
            <a:r>
              <a:rPr sz="9600">
                <a:latin typeface="Times Roman"/>
                <a:ea typeface="Times Roman"/>
                <a:cs typeface="Times Roman"/>
                <a:sym typeface="Times Roman"/>
              </a:rPr>
              <a:t> Learning</a:t>
            </a:r>
          </a:p>
        </p:txBody>
      </p:sp>
      <p:sp>
        <p:nvSpPr>
          <p:cNvPr id="161" name="Shape 161"/>
          <p:cNvSpPr/>
          <p:nvPr/>
        </p:nvSpPr>
        <p:spPr>
          <a:xfrm>
            <a:off x="3416300" y="2794000"/>
            <a:ext cx="4302919" cy="157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5" y="0"/>
                </a:moveTo>
                <a:cubicBezTo>
                  <a:pt x="571" y="0"/>
                  <a:pt x="0" y="1560"/>
                  <a:pt x="0" y="3484"/>
                </a:cubicBezTo>
                <a:lnTo>
                  <a:pt x="0" y="18116"/>
                </a:lnTo>
                <a:cubicBezTo>
                  <a:pt x="0" y="20040"/>
                  <a:pt x="571" y="21600"/>
                  <a:pt x="1275" y="21600"/>
                </a:cubicBezTo>
                <a:lnTo>
                  <a:pt x="17277" y="21600"/>
                </a:lnTo>
                <a:cubicBezTo>
                  <a:pt x="17682" y="21600"/>
                  <a:pt x="18039" y="21076"/>
                  <a:pt x="18273" y="20272"/>
                </a:cubicBezTo>
                <a:lnTo>
                  <a:pt x="21600" y="19374"/>
                </a:lnTo>
                <a:lnTo>
                  <a:pt x="18552" y="16701"/>
                </a:lnTo>
                <a:lnTo>
                  <a:pt x="18552" y="3484"/>
                </a:lnTo>
                <a:cubicBezTo>
                  <a:pt x="18552" y="1560"/>
                  <a:pt x="17981" y="0"/>
                  <a:pt x="17277" y="0"/>
                </a:cubicBezTo>
                <a:lnTo>
                  <a:pt x="1275" y="0"/>
                </a:lnTo>
                <a:close/>
              </a:path>
            </a:pathLst>
          </a:custGeom>
          <a:solidFill>
            <a:srgbClr val="FFFFFF"/>
          </a:solidFill>
          <a:ln w="25400">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62" name="Shape 162"/>
          <p:cNvSpPr/>
          <p:nvPr/>
        </p:nvSpPr>
        <p:spPr>
          <a:xfrm>
            <a:off x="3536407" y="3244850"/>
            <a:ext cx="3581401" cy="67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600">
                <a:latin typeface="Geneva"/>
                <a:ea typeface="Geneva"/>
                <a:cs typeface="Geneva"/>
                <a:sym typeface="Geneva"/>
              </a:defRPr>
            </a:lvl1pPr>
          </a:lstStyle>
          <a:p>
            <a:pPr lvl="0">
              <a:defRPr sz="1800"/>
            </a:pPr>
            <a:r>
              <a:rPr sz="3600"/>
              <a:t>?????????????</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nvSpPr>
        <p:spPr>
          <a:xfrm>
            <a:off x="13233400" y="2242154"/>
            <a:ext cx="3302000" cy="267512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a:miter lim="400000"/>
          </a:ln>
        </p:spPr>
        <p:txBody>
          <a:bodyPr lIns="0" tIns="0" rIns="0" bIns="0" anchor="ctr"/>
          <a:lstStyle/>
          <a:p>
            <a:pPr lvl="0" algn="ctr" defTabSz="825500">
              <a:defRPr sz="5600">
                <a:latin typeface="+mn-lt"/>
                <a:ea typeface="+mn-ea"/>
                <a:cs typeface="+mn-cs"/>
                <a:sym typeface="Gill Sans"/>
              </a:defRPr>
            </a:pPr>
          </a:p>
        </p:txBody>
      </p:sp>
      <p:grpSp>
        <p:nvGrpSpPr>
          <p:cNvPr id="167" name="Group 167"/>
          <p:cNvGrpSpPr/>
          <p:nvPr/>
        </p:nvGrpSpPr>
        <p:grpSpPr>
          <a:xfrm>
            <a:off x="6489735" y="1254725"/>
            <a:ext cx="9766265" cy="8903782"/>
            <a:chOff x="166290" y="0"/>
            <a:chExt cx="9766264" cy="8903780"/>
          </a:xfrm>
        </p:grpSpPr>
        <p:pic>
          <p:nvPicPr>
            <p:cNvPr id="165" name="Screen shot 2012-02-06 at 9.33.59 AM.png"/>
            <p:cNvPicPr/>
            <p:nvPr/>
          </p:nvPicPr>
          <p:blipFill>
            <a:blip r:embed="rId2">
              <a:extLst/>
            </a:blip>
            <a:stretch>
              <a:fillRect/>
            </a:stretch>
          </p:blipFill>
          <p:spPr>
            <a:xfrm>
              <a:off x="166290" y="1329289"/>
              <a:ext cx="8716260" cy="7574492"/>
            </a:xfrm>
            <a:prstGeom prst="rect">
              <a:avLst/>
            </a:prstGeom>
            <a:ln w="12700" cap="flat">
              <a:noFill/>
              <a:miter lim="400000"/>
            </a:ln>
            <a:effectLst/>
          </p:spPr>
        </p:pic>
        <p:sp>
          <p:nvSpPr>
            <p:cNvPr id="166" name="Shape 166"/>
            <p:cNvSpPr/>
            <p:nvPr/>
          </p:nvSpPr>
          <p:spPr>
            <a:xfrm>
              <a:off x="4722524" y="-1"/>
              <a:ext cx="5210031" cy="422091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cap="flat">
              <a:noFill/>
              <a:miter lim="400000"/>
            </a:ln>
            <a:effectLst/>
          </p:spPr>
          <p:txBody>
            <a:bodyPr wrap="square" lIns="0" tIns="0" rIns="0" bIns="0" numCol="1" anchor="ctr">
              <a:noAutofit/>
            </a:bodyPr>
            <a:lstStyle/>
            <a:p>
              <a:pPr lvl="0" algn="ctr" defTabSz="825500">
                <a:defRPr sz="5600">
                  <a:latin typeface="+mn-lt"/>
                  <a:ea typeface="+mn-ea"/>
                  <a:cs typeface="+mn-cs"/>
                  <a:sym typeface="Gill Sans"/>
                </a:defRPr>
              </a:pPr>
            </a:p>
          </p:txBody>
        </p:sp>
      </p:grpSp>
      <p:sp>
        <p:nvSpPr>
          <p:cNvPr id="168" name="Shape 168"/>
          <p:cNvSpPr/>
          <p:nvPr/>
        </p:nvSpPr>
        <p:spPr>
          <a:xfrm>
            <a:off x="11214100" y="5080000"/>
            <a:ext cx="571500" cy="6096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rgbClr val="FFFFFF"/>
          </a:solidFill>
          <a:ln w="25400">
            <a:solidFill>
              <a:srgbClr val="FFFFFF"/>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69" name="Shape 169"/>
          <p:cNvSpPr/>
          <p:nvPr/>
        </p:nvSpPr>
        <p:spPr>
          <a:xfrm>
            <a:off x="5364119" y="101600"/>
            <a:ext cx="1059061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9600">
                <a:latin typeface="Times Roman"/>
                <a:ea typeface="Times Roman"/>
                <a:cs typeface="Times Roman"/>
                <a:sym typeface="Times Roman"/>
              </a:rPr>
              <a:t>Teaching </a:t>
            </a:r>
            <a:r>
              <a:rPr i="1" sz="9600">
                <a:latin typeface="Times Roman"/>
                <a:ea typeface="Times Roman"/>
                <a:cs typeface="Times Roman"/>
                <a:sym typeface="Times Roman"/>
              </a:rPr>
              <a:t>vs</a:t>
            </a:r>
            <a:r>
              <a:rPr sz="9600">
                <a:latin typeface="Times Roman"/>
                <a:ea typeface="Times Roman"/>
                <a:cs typeface="Times Roman"/>
                <a:sym typeface="Times Roman"/>
              </a:rPr>
              <a:t> Learning</a:t>
            </a:r>
          </a:p>
        </p:txBody>
      </p:sp>
      <p:sp>
        <p:nvSpPr>
          <p:cNvPr id="170" name="Shape 170"/>
          <p:cNvSpPr/>
          <p:nvPr/>
        </p:nvSpPr>
        <p:spPr>
          <a:xfrm>
            <a:off x="3416300" y="2794000"/>
            <a:ext cx="4302919" cy="1943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5" y="0"/>
                </a:moveTo>
                <a:cubicBezTo>
                  <a:pt x="571" y="0"/>
                  <a:pt x="0" y="1264"/>
                  <a:pt x="0" y="2824"/>
                </a:cubicBezTo>
                <a:lnTo>
                  <a:pt x="0" y="18776"/>
                </a:lnTo>
                <a:cubicBezTo>
                  <a:pt x="0" y="20336"/>
                  <a:pt x="571" y="21600"/>
                  <a:pt x="1275" y="21600"/>
                </a:cubicBezTo>
                <a:lnTo>
                  <a:pt x="17277" y="21600"/>
                </a:lnTo>
                <a:cubicBezTo>
                  <a:pt x="17981" y="21600"/>
                  <a:pt x="18552" y="20336"/>
                  <a:pt x="18552" y="18776"/>
                </a:cubicBezTo>
                <a:lnTo>
                  <a:pt x="18552" y="17118"/>
                </a:lnTo>
                <a:lnTo>
                  <a:pt x="21600" y="15701"/>
                </a:lnTo>
                <a:lnTo>
                  <a:pt x="18552" y="14290"/>
                </a:lnTo>
                <a:lnTo>
                  <a:pt x="18552" y="2824"/>
                </a:lnTo>
                <a:cubicBezTo>
                  <a:pt x="18552" y="1264"/>
                  <a:pt x="17981" y="0"/>
                  <a:pt x="17277" y="0"/>
                </a:cubicBezTo>
                <a:lnTo>
                  <a:pt x="1275" y="0"/>
                </a:lnTo>
                <a:close/>
              </a:path>
            </a:pathLst>
          </a:custGeom>
          <a:solidFill>
            <a:srgbClr val="FFFFFF"/>
          </a:solidFill>
          <a:ln w="25400">
            <a:solidFill/>
            <a:miter lim="400000"/>
          </a:ln>
        </p:spPr>
        <p:txBody>
          <a:bodyPr lIns="0" tIns="0" rIns="0" bIns="0" anchor="ct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71" name="Shape 171"/>
          <p:cNvSpPr/>
          <p:nvPr/>
        </p:nvSpPr>
        <p:spPr>
          <a:xfrm>
            <a:off x="3523707" y="2938109"/>
            <a:ext cx="3581401" cy="1663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3600">
                <a:latin typeface="+mn-lt"/>
                <a:ea typeface="+mn-ea"/>
                <a:cs typeface="+mn-cs"/>
                <a:sym typeface="Gill Sans"/>
              </a:defRPr>
            </a:lvl1pPr>
          </a:lstStyle>
          <a:p>
            <a:pPr lvl="0">
              <a:defRPr sz="1800"/>
            </a:pPr>
            <a:r>
              <a:rPr sz="3600"/>
              <a:t>I thought you said you taught your dog to whistle. </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nvSpPr>
        <p:spPr>
          <a:xfrm>
            <a:off x="13233400" y="2242154"/>
            <a:ext cx="3302000" cy="267512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a:miter lim="400000"/>
          </a:ln>
        </p:spPr>
        <p:txBody>
          <a:bodyPr lIns="0" tIns="0" rIns="0" bIns="0" anchor="ctr"/>
          <a:lstStyle/>
          <a:p>
            <a:pPr lvl="0" algn="ctr" defTabSz="825500">
              <a:defRPr sz="5600">
                <a:latin typeface="+mn-lt"/>
                <a:ea typeface="+mn-ea"/>
                <a:cs typeface="+mn-cs"/>
                <a:sym typeface="Gill Sans"/>
              </a:defRPr>
            </a:pPr>
          </a:p>
        </p:txBody>
      </p:sp>
      <p:grpSp>
        <p:nvGrpSpPr>
          <p:cNvPr id="176" name="Group 176"/>
          <p:cNvGrpSpPr/>
          <p:nvPr/>
        </p:nvGrpSpPr>
        <p:grpSpPr>
          <a:xfrm>
            <a:off x="6489735" y="1254725"/>
            <a:ext cx="9766265" cy="8903782"/>
            <a:chOff x="166290" y="0"/>
            <a:chExt cx="9766264" cy="8903780"/>
          </a:xfrm>
        </p:grpSpPr>
        <p:pic>
          <p:nvPicPr>
            <p:cNvPr id="174" name="Screen shot 2012-02-06 at 9.33.59 AM.png"/>
            <p:cNvPicPr/>
            <p:nvPr/>
          </p:nvPicPr>
          <p:blipFill>
            <a:blip r:embed="rId2">
              <a:extLst/>
            </a:blip>
            <a:stretch>
              <a:fillRect/>
            </a:stretch>
          </p:blipFill>
          <p:spPr>
            <a:xfrm>
              <a:off x="166290" y="1329289"/>
              <a:ext cx="8716260" cy="7574492"/>
            </a:xfrm>
            <a:prstGeom prst="rect">
              <a:avLst/>
            </a:prstGeom>
            <a:ln w="12700" cap="flat">
              <a:noFill/>
              <a:miter lim="400000"/>
            </a:ln>
            <a:effectLst/>
          </p:spPr>
        </p:pic>
        <p:sp>
          <p:nvSpPr>
            <p:cNvPr id="175" name="Shape 175"/>
            <p:cNvSpPr/>
            <p:nvPr/>
          </p:nvSpPr>
          <p:spPr>
            <a:xfrm>
              <a:off x="4722524" y="-1"/>
              <a:ext cx="5210031" cy="4220918"/>
            </a:xfrm>
            <a:custGeom>
              <a:avLst/>
              <a:gdLst/>
              <a:ahLst/>
              <a:cxnLst>
                <a:cxn ang="0">
                  <a:pos x="wd2" y="hd2"/>
                </a:cxn>
                <a:cxn ang="5400000">
                  <a:pos x="wd2" y="hd2"/>
                </a:cxn>
                <a:cxn ang="10800000">
                  <a:pos x="wd2" y="hd2"/>
                </a:cxn>
                <a:cxn ang="16200000">
                  <a:pos x="wd2" y="hd2"/>
                </a:cxn>
              </a:cxnLst>
              <a:rect l="0" t="0" r="r" b="b"/>
              <a:pathLst>
                <a:path w="21600" h="21369" fill="norm" stroke="1" extrusionOk="0">
                  <a:moveTo>
                    <a:pt x="1964" y="435"/>
                  </a:moveTo>
                  <a:lnTo>
                    <a:pt x="727" y="4972"/>
                  </a:lnTo>
                  <a:lnTo>
                    <a:pt x="0" y="11284"/>
                  </a:lnTo>
                  <a:lnTo>
                    <a:pt x="582" y="15427"/>
                  </a:lnTo>
                  <a:lnTo>
                    <a:pt x="364" y="18977"/>
                  </a:lnTo>
                  <a:lnTo>
                    <a:pt x="1309" y="20457"/>
                  </a:lnTo>
                  <a:lnTo>
                    <a:pt x="5964" y="21344"/>
                  </a:lnTo>
                  <a:cubicBezTo>
                    <a:pt x="5964" y="21344"/>
                    <a:pt x="19273" y="21443"/>
                    <a:pt x="19345" y="21246"/>
                  </a:cubicBezTo>
                  <a:cubicBezTo>
                    <a:pt x="19418" y="21048"/>
                    <a:pt x="21600" y="7043"/>
                    <a:pt x="21600" y="7043"/>
                  </a:cubicBezTo>
                  <a:cubicBezTo>
                    <a:pt x="21600" y="7043"/>
                    <a:pt x="13309" y="238"/>
                    <a:pt x="13164" y="40"/>
                  </a:cubicBezTo>
                  <a:cubicBezTo>
                    <a:pt x="13018" y="-157"/>
                    <a:pt x="1964" y="435"/>
                    <a:pt x="1964" y="435"/>
                  </a:cubicBezTo>
                  <a:close/>
                </a:path>
              </a:pathLst>
            </a:custGeom>
            <a:solidFill>
              <a:srgbClr val="FFFFFF"/>
            </a:solidFill>
            <a:ln w="12700" cap="flat">
              <a:noFill/>
              <a:miter lim="400000"/>
            </a:ln>
            <a:effectLst/>
          </p:spPr>
          <p:txBody>
            <a:bodyPr wrap="square" lIns="0" tIns="0" rIns="0" bIns="0" numCol="1" anchor="ctr">
              <a:noAutofit/>
            </a:bodyPr>
            <a:lstStyle/>
            <a:p>
              <a:pPr lvl="0" algn="ctr" defTabSz="825500">
                <a:defRPr sz="5600">
                  <a:latin typeface="+mn-lt"/>
                  <a:ea typeface="+mn-ea"/>
                  <a:cs typeface="+mn-cs"/>
                  <a:sym typeface="Gill Sans"/>
                </a:defRPr>
              </a:pPr>
            </a:p>
          </p:txBody>
        </p:sp>
      </p:grpSp>
      <p:grpSp>
        <p:nvGrpSpPr>
          <p:cNvPr id="179" name="Group 179"/>
          <p:cNvGrpSpPr/>
          <p:nvPr/>
        </p:nvGrpSpPr>
        <p:grpSpPr>
          <a:xfrm>
            <a:off x="11036300" y="3775604"/>
            <a:ext cx="4940300" cy="2679702"/>
            <a:chOff x="-673100" y="0"/>
            <a:chExt cx="4940300" cy="2679701"/>
          </a:xfrm>
        </p:grpSpPr>
        <p:sp>
          <p:nvSpPr>
            <p:cNvPr id="177" name="Shape 177"/>
            <p:cNvSpPr/>
            <p:nvPr/>
          </p:nvSpPr>
          <p:spPr>
            <a:xfrm>
              <a:off x="-673100" y="382722"/>
              <a:ext cx="4940300" cy="1920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53" y="0"/>
                  </a:moveTo>
                  <a:cubicBezTo>
                    <a:pt x="3440" y="0"/>
                    <a:pt x="2943" y="1279"/>
                    <a:pt x="2943" y="2856"/>
                  </a:cubicBezTo>
                  <a:lnTo>
                    <a:pt x="2943" y="12282"/>
                  </a:lnTo>
                  <a:lnTo>
                    <a:pt x="0" y="13710"/>
                  </a:lnTo>
                  <a:lnTo>
                    <a:pt x="2943" y="15138"/>
                  </a:lnTo>
                  <a:lnTo>
                    <a:pt x="2943" y="18744"/>
                  </a:lnTo>
                  <a:cubicBezTo>
                    <a:pt x="2943" y="20321"/>
                    <a:pt x="3440" y="21600"/>
                    <a:pt x="4053" y="21600"/>
                  </a:cubicBezTo>
                  <a:lnTo>
                    <a:pt x="20489" y="21600"/>
                  </a:lnTo>
                  <a:cubicBezTo>
                    <a:pt x="21103" y="21600"/>
                    <a:pt x="21600" y="20321"/>
                    <a:pt x="21600" y="18744"/>
                  </a:cubicBezTo>
                  <a:lnTo>
                    <a:pt x="21600" y="2856"/>
                  </a:lnTo>
                  <a:cubicBezTo>
                    <a:pt x="21600" y="1279"/>
                    <a:pt x="21103" y="0"/>
                    <a:pt x="20489" y="0"/>
                  </a:cubicBezTo>
                  <a:lnTo>
                    <a:pt x="4053" y="0"/>
                  </a:lnTo>
                  <a:close/>
                </a:path>
              </a:pathLst>
            </a:cu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584200">
                <a:defRPr sz="40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178" name="Shape 178"/>
            <p:cNvSpPr/>
            <p:nvPr/>
          </p:nvSpPr>
          <p:spPr>
            <a:xfrm>
              <a:off x="26868" y="0"/>
              <a:ext cx="4135222" cy="26797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ctr" defTabSz="825500">
                <a:defRPr sz="1800"/>
              </a:pPr>
              <a:r>
                <a:rPr sz="3600">
                  <a:latin typeface="+mn-lt"/>
                  <a:ea typeface="+mn-ea"/>
                  <a:cs typeface="+mn-cs"/>
                  <a:sym typeface="Gill Sans"/>
                </a:rPr>
                <a:t>I did, but I didn’t say that he </a:t>
              </a:r>
              <a:r>
                <a:rPr b="1" sz="3600">
                  <a:latin typeface="+mn-lt"/>
                  <a:ea typeface="+mn-ea"/>
                  <a:cs typeface="+mn-cs"/>
                  <a:sym typeface="Gill Sans"/>
                </a:rPr>
                <a:t>learned</a:t>
              </a:r>
              <a:r>
                <a:rPr sz="3600">
                  <a:latin typeface="+mn-lt"/>
                  <a:ea typeface="+mn-ea"/>
                  <a:cs typeface="+mn-cs"/>
                  <a:sym typeface="Gill Sans"/>
                </a:rPr>
                <a:t> to whistle. </a:t>
              </a:r>
            </a:p>
          </p:txBody>
        </p:sp>
      </p:grpSp>
      <p:sp>
        <p:nvSpPr>
          <p:cNvPr id="180" name="Shape 180"/>
          <p:cNvSpPr/>
          <p:nvPr/>
        </p:nvSpPr>
        <p:spPr>
          <a:xfrm>
            <a:off x="5364119" y="101600"/>
            <a:ext cx="10590610"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9600">
                <a:latin typeface="Times Roman"/>
                <a:ea typeface="Times Roman"/>
                <a:cs typeface="Times Roman"/>
                <a:sym typeface="Times Roman"/>
              </a:rPr>
              <a:t>Teaching </a:t>
            </a:r>
            <a:r>
              <a:rPr i="1" sz="9600">
                <a:latin typeface="Times Roman"/>
                <a:ea typeface="Times Roman"/>
                <a:cs typeface="Times Roman"/>
                <a:sym typeface="Times Roman"/>
              </a:rPr>
              <a:t>vs</a:t>
            </a:r>
            <a:r>
              <a:rPr sz="9600">
                <a:latin typeface="Times Roman"/>
                <a:ea typeface="Times Roman"/>
                <a:cs typeface="Times Roman"/>
                <a:sym typeface="Times Roman"/>
              </a:rPr>
              <a:t> Learning</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nvSpPr>
        <p:spPr>
          <a:xfrm>
            <a:off x="3594100" y="3263900"/>
            <a:ext cx="14147800" cy="37084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42900" indent="-342900" defTabSz="647700">
              <a:spcBef>
                <a:spcPts val="1700"/>
              </a:spcBef>
              <a:defRPr sz="1800"/>
            </a:pPr>
            <a:r>
              <a:rPr sz="7200">
                <a:latin typeface="Times Roman"/>
                <a:ea typeface="Times Roman"/>
                <a:cs typeface="Times Roman"/>
                <a:sym typeface="Times Roman"/>
              </a:rPr>
              <a:t>Education is the only industry where</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customers never complain when they</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get less product for their money.</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4" name="Shape 184"/>
          <p:cNvSpPr/>
          <p:nvPr/>
        </p:nvSpPr>
        <p:spPr>
          <a:xfrm>
            <a:off x="0" y="946149"/>
            <a:ext cx="21310600" cy="288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825500">
              <a:defRPr sz="1800"/>
            </a:pPr>
            <a:r>
              <a:rPr b="1" sz="9000">
                <a:latin typeface="Times Roman"/>
                <a:ea typeface="Times Roman"/>
                <a:cs typeface="Times Roman"/>
                <a:sym typeface="Times Roman"/>
              </a:rPr>
              <a:t>Our Current Challenge:</a:t>
            </a:r>
            <a:endParaRPr b="1" sz="9000">
              <a:latin typeface="Times Roman"/>
              <a:ea typeface="Times Roman"/>
              <a:cs typeface="Times Roman"/>
              <a:sym typeface="Times Roman"/>
            </a:endParaRPr>
          </a:p>
          <a:p>
            <a:pPr lvl="0" algn="ctr" defTabSz="825500">
              <a:defRPr sz="1800"/>
            </a:pPr>
            <a:r>
              <a:rPr b="1" sz="9000">
                <a:latin typeface="Times Roman"/>
                <a:ea typeface="Times Roman"/>
                <a:cs typeface="Times Roman"/>
                <a:sym typeface="Times Roman"/>
              </a:rPr>
              <a:t>Introductory Biology</a:t>
            </a:r>
          </a:p>
        </p:txBody>
      </p:sp>
      <p:sp>
        <p:nvSpPr>
          <p:cNvPr id="185" name="Shape 185"/>
          <p:cNvSpPr/>
          <p:nvPr/>
        </p:nvSpPr>
        <p:spPr>
          <a:xfrm>
            <a:off x="4038978" y="7537450"/>
            <a:ext cx="13250864" cy="303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825500">
              <a:defRPr sz="1800"/>
            </a:pPr>
            <a:r>
              <a:rPr sz="6400">
                <a:latin typeface="Times Roman"/>
                <a:ea typeface="Times Roman"/>
                <a:cs typeface="Times Roman"/>
                <a:sym typeface="Times Roman"/>
              </a:rPr>
              <a:t>by </a:t>
            </a:r>
            <a:endParaRPr sz="6400">
              <a:latin typeface="Times Roman"/>
              <a:ea typeface="Times Roman"/>
              <a:cs typeface="Times Roman"/>
              <a:sym typeface="Times Roman"/>
            </a:endParaRPr>
          </a:p>
          <a:p>
            <a:pPr lvl="0" algn="ctr" defTabSz="825500">
              <a:defRPr sz="1800"/>
            </a:pPr>
            <a:r>
              <a:rPr sz="6400">
                <a:latin typeface="Times Roman"/>
                <a:ea typeface="Times Roman"/>
                <a:cs typeface="Times Roman"/>
                <a:sym typeface="Times Roman"/>
              </a:rPr>
              <a:t>A. Malcolm Campbell, Laurie J. Heyer </a:t>
            </a:r>
            <a:endParaRPr sz="6400">
              <a:latin typeface="Times Roman"/>
              <a:ea typeface="Times Roman"/>
              <a:cs typeface="Times Roman"/>
              <a:sym typeface="Times Roman"/>
            </a:endParaRPr>
          </a:p>
          <a:p>
            <a:pPr lvl="0" algn="ctr" defTabSz="825500">
              <a:defRPr sz="1800"/>
            </a:pPr>
            <a:r>
              <a:rPr sz="6400">
                <a:latin typeface="Times Roman"/>
                <a:ea typeface="Times Roman"/>
                <a:cs typeface="Times Roman"/>
                <a:sym typeface="Times Roman"/>
              </a:rPr>
              <a:t>and Christopher J. Paradise </a:t>
            </a:r>
          </a:p>
        </p:txBody>
      </p:sp>
      <p:sp>
        <p:nvSpPr>
          <p:cNvPr id="186" name="Shape 186"/>
          <p:cNvSpPr/>
          <p:nvPr/>
        </p:nvSpPr>
        <p:spPr>
          <a:xfrm>
            <a:off x="0" y="5226049"/>
            <a:ext cx="21310600"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b="1" i="1" sz="9000">
                <a:latin typeface="Times Roman"/>
                <a:ea typeface="Times Roman"/>
                <a:cs typeface="Times Roman"/>
                <a:sym typeface="Times Roman"/>
              </a:defRPr>
            </a:lvl1pPr>
          </a:lstStyle>
          <a:p>
            <a:pPr lvl="0">
              <a:defRPr b="0" i="0" sz="1800"/>
            </a:pPr>
            <a:r>
              <a:rPr b="1" i="1" sz="9000"/>
              <a:t>Integrating Concepts in Biology</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nvSpPr>
        <p:spPr>
          <a:xfrm>
            <a:off x="12700" y="-635184"/>
            <a:ext cx="21310601" cy="288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b="1" sz="9000">
                <a:latin typeface="Times Roman"/>
                <a:ea typeface="Times Roman"/>
                <a:cs typeface="Times Roman"/>
                <a:sym typeface="Times Roman"/>
              </a:defRPr>
            </a:lvl1pPr>
          </a:lstStyle>
          <a:p>
            <a:pPr lvl="0">
              <a:defRPr b="0" sz="1800"/>
            </a:pPr>
            <a:r>
              <a:rPr b="1" sz="9000"/>
              <a:t>What is wrong with business as usual?</a:t>
            </a:r>
          </a:p>
        </p:txBody>
      </p:sp>
      <p:sp>
        <p:nvSpPr>
          <p:cNvPr id="189" name="Shape 189"/>
          <p:cNvSpPr/>
          <p:nvPr/>
        </p:nvSpPr>
        <p:spPr>
          <a:xfrm>
            <a:off x="1240960" y="4946201"/>
            <a:ext cx="19044346" cy="1574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4800" u="sng">
                <a:hlinkClick r:id="rId2" invalidUrl="" action="" tgtFrame="" tooltip="" history="1" highlightClick="0" endSnd="0"/>
              </a:defRPr>
            </a:lvl1pPr>
          </a:lstStyle>
          <a:p>
            <a:pPr lvl="0">
              <a:defRPr sz="1800" u="none"/>
            </a:pPr>
            <a:r>
              <a:rPr sz="4800" u="sng">
                <a:hlinkClick r:id="rId2" invalidUrl="" action="" tgtFrame="" tooltip="" history="1" highlightClick="0" endSnd="0"/>
              </a:rPr>
              <a:t>http://www.ibiology.org/ibioeducation/taking-courses/ibiology-scientific-teaching-series.html</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1" name="droppedImage.pdf"/>
          <p:cNvPicPr/>
          <p:nvPr/>
        </p:nvPicPr>
        <p:blipFill>
          <a:blip r:embed="rId2">
            <a:extLst/>
          </a:blip>
          <a:stretch>
            <a:fillRect/>
          </a:stretch>
        </p:blipFill>
        <p:spPr>
          <a:xfrm>
            <a:off x="190500" y="-38100"/>
            <a:ext cx="21386799" cy="13373383"/>
          </a:xfrm>
          <a:prstGeom prst="rect">
            <a:avLst/>
          </a:prstGeom>
          <a:ln w="12700">
            <a:miter lim="400000"/>
          </a:ln>
        </p:spPr>
      </p:pic>
      <p:sp>
        <p:nvSpPr>
          <p:cNvPr id="192" name="Shape 192"/>
          <p:cNvSpPr/>
          <p:nvPr/>
        </p:nvSpPr>
        <p:spPr>
          <a:xfrm>
            <a:off x="1143000" y="2497137"/>
            <a:ext cx="18859500" cy="831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647700">
              <a:spcBef>
                <a:spcPts val="4900"/>
              </a:spcBef>
              <a:buSzPct val="125000"/>
              <a:buChar char="•"/>
              <a:defRPr sz="1800"/>
            </a:pPr>
            <a:r>
              <a:rPr b="1" sz="5600">
                <a:latin typeface="Times Roman"/>
                <a:ea typeface="Times Roman"/>
                <a:cs typeface="Times Roman"/>
                <a:sym typeface="Times Roman"/>
              </a:rPr>
              <a:t> Vocabulary is emphasized</a:t>
            </a:r>
            <a:endParaRPr b="1" sz="5600">
              <a:latin typeface="Times Roman"/>
              <a:ea typeface="Times Roman"/>
              <a:cs typeface="Times Roman"/>
              <a:sym typeface="Times Roman"/>
            </a:endParaRPr>
          </a:p>
          <a:p>
            <a:pPr lvl="0" defTabSz="647700">
              <a:spcBef>
                <a:spcPts val="4900"/>
              </a:spcBef>
              <a:buSzPct val="125000"/>
              <a:buChar char="•"/>
              <a:defRPr sz="1800"/>
            </a:pPr>
            <a:r>
              <a:rPr b="1" sz="5600">
                <a:latin typeface="Times Roman"/>
                <a:ea typeface="Times Roman"/>
                <a:cs typeface="Times Roman"/>
                <a:sym typeface="Times Roman"/>
              </a:rPr>
              <a:t> Experimental approaches are minimized</a:t>
            </a:r>
            <a:endParaRPr b="1" sz="5600">
              <a:latin typeface="Times Roman"/>
              <a:ea typeface="Times Roman"/>
              <a:cs typeface="Times Roman"/>
              <a:sym typeface="Times Roman"/>
            </a:endParaRPr>
          </a:p>
          <a:p>
            <a:pPr lvl="0" defTabSz="647700">
              <a:spcBef>
                <a:spcPts val="4900"/>
              </a:spcBef>
              <a:buSzPct val="125000"/>
              <a:buChar char="•"/>
              <a:defRPr sz="1800"/>
            </a:pPr>
            <a:r>
              <a:rPr b="1" sz="5600">
                <a:latin typeface="Times Roman"/>
                <a:ea typeface="Times Roman"/>
                <a:cs typeface="Times Roman"/>
                <a:sym typeface="Times Roman"/>
              </a:rPr>
              <a:t> Math is absent</a:t>
            </a:r>
            <a:endParaRPr b="1" sz="5600">
              <a:latin typeface="Times Roman"/>
              <a:ea typeface="Times Roman"/>
              <a:cs typeface="Times Roman"/>
              <a:sym typeface="Times Roman"/>
            </a:endParaRPr>
          </a:p>
          <a:p>
            <a:pPr lvl="0" defTabSz="647700">
              <a:spcBef>
                <a:spcPts val="4900"/>
              </a:spcBef>
              <a:buSzPct val="125000"/>
              <a:buChar char="•"/>
              <a:defRPr sz="1800"/>
            </a:pPr>
            <a:r>
              <a:rPr b="1" sz="5600">
                <a:latin typeface="Times Roman"/>
                <a:ea typeface="Times Roman"/>
                <a:cs typeface="Times Roman"/>
                <a:sym typeface="Times Roman"/>
              </a:rPr>
              <a:t> Memorization is rewarded</a:t>
            </a:r>
            <a:endParaRPr b="1" sz="5600">
              <a:latin typeface="Times Roman"/>
              <a:ea typeface="Times Roman"/>
              <a:cs typeface="Times Roman"/>
              <a:sym typeface="Times Roman"/>
            </a:endParaRPr>
          </a:p>
          <a:p>
            <a:pPr lvl="0" defTabSz="647700">
              <a:spcBef>
                <a:spcPts val="4900"/>
              </a:spcBef>
              <a:buSzPct val="125000"/>
              <a:buChar char="•"/>
              <a:defRPr sz="1800"/>
            </a:pPr>
            <a:r>
              <a:rPr b="1" sz="5600">
                <a:latin typeface="Times Roman"/>
                <a:ea typeface="Times Roman"/>
                <a:cs typeface="Times Roman"/>
                <a:sym typeface="Times Roman"/>
              </a:rPr>
              <a:t> Critical thinking is discouraged</a:t>
            </a:r>
            <a:endParaRPr b="1" sz="5600">
              <a:latin typeface="Times Roman"/>
              <a:ea typeface="Times Roman"/>
              <a:cs typeface="Times Roman"/>
              <a:sym typeface="Times Roman"/>
            </a:endParaRPr>
          </a:p>
          <a:p>
            <a:pPr lvl="0" defTabSz="647700">
              <a:spcBef>
                <a:spcPts val="4900"/>
              </a:spcBef>
              <a:buSzPct val="125000"/>
              <a:buChar char="•"/>
              <a:defRPr sz="1800"/>
            </a:pPr>
            <a:r>
              <a:rPr b="1" sz="5600">
                <a:latin typeface="Times Roman"/>
                <a:ea typeface="Times Roman"/>
                <a:cs typeface="Times Roman"/>
                <a:sym typeface="Times Roman"/>
              </a:rPr>
              <a:t> Information is irrelevant to students</a:t>
            </a:r>
          </a:p>
        </p:txBody>
      </p:sp>
      <p:sp>
        <p:nvSpPr>
          <p:cNvPr id="193" name="Shape 193"/>
          <p:cNvSpPr/>
          <p:nvPr/>
        </p:nvSpPr>
        <p:spPr>
          <a:xfrm>
            <a:off x="-25400" y="184150"/>
            <a:ext cx="213868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7800">
                <a:latin typeface="Times Roman"/>
                <a:ea typeface="Times Roman"/>
                <a:cs typeface="Times Roman"/>
                <a:sym typeface="Times Roman"/>
              </a:defRPr>
            </a:lvl1pPr>
          </a:lstStyle>
          <a:p>
            <a:pPr lvl="0">
              <a:defRPr b="0" sz="1800"/>
            </a:pPr>
            <a:r>
              <a:rPr b="1" sz="7800"/>
              <a:t>What’s Wrong with Biology Education Now?</a:t>
            </a:r>
          </a:p>
        </p:txBody>
      </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5" name="droppedImage.pdf"/>
          <p:cNvPicPr/>
          <p:nvPr/>
        </p:nvPicPr>
        <p:blipFill>
          <a:blip r:embed="rId2">
            <a:extLst/>
          </a:blip>
          <a:stretch>
            <a:fillRect/>
          </a:stretch>
        </p:blipFill>
        <p:spPr>
          <a:xfrm rot="337917">
            <a:off x="6434358" y="1934663"/>
            <a:ext cx="8007259" cy="9397960"/>
          </a:xfrm>
          <a:prstGeom prst="rect">
            <a:avLst/>
          </a:prstGeom>
          <a:ln w="12700">
            <a:miter lim="400000"/>
          </a:ln>
        </p:spPr>
      </p:pic>
      <p:sp>
        <p:nvSpPr>
          <p:cNvPr id="196" name="Shape 196"/>
          <p:cNvSpPr/>
          <p:nvPr/>
        </p:nvSpPr>
        <p:spPr>
          <a:xfrm>
            <a:off x="-38100" y="335838"/>
            <a:ext cx="2133600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7200">
                <a:latin typeface="Times Roman"/>
                <a:ea typeface="Times Roman"/>
                <a:cs typeface="Times Roman"/>
                <a:sym typeface="Times Roman"/>
              </a:defRPr>
            </a:lvl1pPr>
          </a:lstStyle>
          <a:p>
            <a:pPr lvl="0">
              <a:defRPr b="0" sz="1800"/>
            </a:pPr>
            <a:r>
              <a:rPr b="1" sz="7200"/>
              <a:t>If we currently cover all the important stuff….</a:t>
            </a:r>
          </a:p>
        </p:txBody>
      </p:sp>
      <p:sp>
        <p:nvSpPr>
          <p:cNvPr id="197" name="Shape 197"/>
          <p:cNvSpPr/>
          <p:nvPr/>
        </p:nvSpPr>
        <p:spPr>
          <a:xfrm>
            <a:off x="3662715" y="11403789"/>
            <a:ext cx="13076636"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7200">
                <a:latin typeface="Times Roman"/>
                <a:ea typeface="Times Roman"/>
                <a:cs typeface="Times Roman"/>
                <a:sym typeface="Times Roman"/>
              </a:defRPr>
            </a:lvl1pPr>
          </a:lstStyle>
          <a:p>
            <a:pPr lvl="0">
              <a:defRPr b="0" sz="1800"/>
            </a:pPr>
            <a:r>
              <a:rPr b="1" sz="7200"/>
              <a:t>…how can we add more content?</a:t>
            </a:r>
          </a:p>
        </p:txBody>
      </p:sp>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droppedImage.pdf"/>
          <p:cNvPicPr/>
          <p:nvPr/>
        </p:nvPicPr>
        <p:blipFill>
          <a:blip r:embed="rId3">
            <a:extLst/>
          </a:blip>
          <a:stretch>
            <a:fillRect/>
          </a:stretch>
        </p:blipFill>
        <p:spPr>
          <a:xfrm>
            <a:off x="933976" y="1168008"/>
            <a:ext cx="9582548" cy="12331701"/>
          </a:xfrm>
          <a:prstGeom prst="rect">
            <a:avLst/>
          </a:prstGeom>
          <a:ln w="12700">
            <a:miter lim="400000"/>
          </a:ln>
        </p:spPr>
      </p:pic>
      <p:pic>
        <p:nvPicPr>
          <p:cNvPr id="200" name="droppedImage.pdf"/>
          <p:cNvPicPr/>
          <p:nvPr/>
        </p:nvPicPr>
        <p:blipFill>
          <a:blip r:embed="rId4">
            <a:extLst/>
          </a:blip>
          <a:stretch>
            <a:fillRect/>
          </a:stretch>
        </p:blipFill>
        <p:spPr>
          <a:xfrm>
            <a:off x="10804393" y="1575112"/>
            <a:ext cx="9583158" cy="11531600"/>
          </a:xfrm>
          <a:prstGeom prst="rect">
            <a:avLst/>
          </a:prstGeom>
          <a:ln w="12700">
            <a:miter lim="400000"/>
          </a:ln>
        </p:spPr>
      </p:pic>
      <p:sp>
        <p:nvSpPr>
          <p:cNvPr id="201" name="Shape 201"/>
          <p:cNvSpPr/>
          <p:nvPr/>
        </p:nvSpPr>
        <p:spPr>
          <a:xfrm>
            <a:off x="-25400" y="-42284"/>
            <a:ext cx="21386800"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9000">
                <a:latin typeface="Times Roman"/>
                <a:ea typeface="Times Roman"/>
                <a:cs typeface="Times Roman"/>
                <a:sym typeface="Times Roman"/>
              </a:defRPr>
            </a:lvl1pPr>
          </a:lstStyle>
          <a:p>
            <a:pPr lvl="0">
              <a:defRPr b="0" sz="1800"/>
            </a:pPr>
            <a:r>
              <a:rPr b="1" sz="9000"/>
              <a:t>Too much content for the containers</a:t>
            </a:r>
          </a:p>
        </p:txBody>
      </p:sp>
      <p:sp>
        <p:nvSpPr>
          <p:cNvPr id="202" name="Shape 202"/>
          <p:cNvSpPr/>
          <p:nvPr/>
        </p:nvSpPr>
        <p:spPr>
          <a:xfrm>
            <a:off x="10579100" y="1244600"/>
            <a:ext cx="10033000" cy="12001500"/>
          </a:xfrm>
          <a:prstGeom prst="rect">
            <a:avLst/>
          </a:prstGeom>
          <a:solidFill>
            <a:srgbClr val="FFFFFF"/>
          </a:solidFill>
          <a:ln w="12700">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66" name="Shape 66"/>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Why go to college? </a:t>
            </a:r>
          </a:p>
        </p:txBody>
      </p:sp>
      <p:sp>
        <p:nvSpPr>
          <p:cNvPr id="67" name="Shape 67"/>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6" name="droppedImage.pdf"/>
          <p:cNvPicPr/>
          <p:nvPr/>
        </p:nvPicPr>
        <p:blipFill>
          <a:blip r:embed="rId3">
            <a:extLst/>
          </a:blip>
          <a:stretch>
            <a:fillRect/>
          </a:stretch>
        </p:blipFill>
        <p:spPr>
          <a:xfrm>
            <a:off x="933976" y="1168008"/>
            <a:ext cx="9582548" cy="12331701"/>
          </a:xfrm>
          <a:prstGeom prst="rect">
            <a:avLst/>
          </a:prstGeom>
          <a:ln w="12700">
            <a:miter lim="400000"/>
          </a:ln>
        </p:spPr>
      </p:pic>
      <p:pic>
        <p:nvPicPr>
          <p:cNvPr id="207" name="droppedImage.pdf"/>
          <p:cNvPicPr/>
          <p:nvPr/>
        </p:nvPicPr>
        <p:blipFill>
          <a:blip r:embed="rId4">
            <a:extLst/>
          </a:blip>
          <a:stretch>
            <a:fillRect/>
          </a:stretch>
        </p:blipFill>
        <p:spPr>
          <a:xfrm>
            <a:off x="10804393" y="1575112"/>
            <a:ext cx="9583158" cy="11531600"/>
          </a:xfrm>
          <a:prstGeom prst="rect">
            <a:avLst/>
          </a:prstGeom>
          <a:ln w="12700">
            <a:miter lim="400000"/>
          </a:ln>
        </p:spPr>
      </p:pic>
      <p:sp>
        <p:nvSpPr>
          <p:cNvPr id="208" name="Shape 208"/>
          <p:cNvSpPr/>
          <p:nvPr/>
        </p:nvSpPr>
        <p:spPr>
          <a:xfrm>
            <a:off x="-25400" y="-42284"/>
            <a:ext cx="21386800" cy="149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9000">
                <a:latin typeface="Times Roman"/>
                <a:ea typeface="Times Roman"/>
                <a:cs typeface="Times Roman"/>
                <a:sym typeface="Times Roman"/>
              </a:defRPr>
            </a:lvl1pPr>
          </a:lstStyle>
          <a:p>
            <a:pPr lvl="0">
              <a:defRPr b="0" sz="1800"/>
            </a:pPr>
            <a:r>
              <a:rPr b="1" sz="9000"/>
              <a:t>Too much content for the containers</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nvSpPr>
        <p:spPr>
          <a:xfrm>
            <a:off x="2286000" y="5524500"/>
            <a:ext cx="167640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7200">
                <a:latin typeface="Times Roman"/>
                <a:ea typeface="Times Roman"/>
                <a:cs typeface="Times Roman"/>
                <a:sym typeface="Times Roman"/>
              </a:rPr>
              <a:t>"Never mistake activity for achievement." </a:t>
            </a:r>
            <a:endParaRPr sz="7200">
              <a:latin typeface="Times Roman"/>
              <a:ea typeface="Times Roman"/>
              <a:cs typeface="Times Roman"/>
              <a:sym typeface="Times Roman"/>
            </a:endParaRPr>
          </a:p>
          <a:p>
            <a:pPr lvl="0" algn="r">
              <a:defRPr sz="1800"/>
            </a:pPr>
            <a:r>
              <a:rPr sz="7200">
                <a:latin typeface="Times Roman"/>
                <a:ea typeface="Times Roman"/>
                <a:cs typeface="Times Roman"/>
                <a:sym typeface="Times Roman"/>
              </a:rPr>
              <a:t>John Wooden</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droppedImage.pdf"/>
          <p:cNvPicPr/>
          <p:nvPr/>
        </p:nvPicPr>
        <p:blipFill>
          <a:blip r:embed="rId2">
            <a:extLst/>
          </a:blip>
          <a:stretch>
            <a:fillRect/>
          </a:stretch>
        </p:blipFill>
        <p:spPr>
          <a:xfrm>
            <a:off x="6654800" y="3860800"/>
            <a:ext cx="6934200" cy="8938876"/>
          </a:xfrm>
          <a:prstGeom prst="rect">
            <a:avLst/>
          </a:prstGeom>
          <a:ln w="12700">
            <a:miter lim="400000"/>
          </a:ln>
        </p:spPr>
      </p:pic>
      <p:sp>
        <p:nvSpPr>
          <p:cNvPr id="215" name="Shape 215"/>
          <p:cNvSpPr/>
          <p:nvPr/>
        </p:nvSpPr>
        <p:spPr>
          <a:xfrm>
            <a:off x="736600" y="144842"/>
            <a:ext cx="10331649"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647700">
              <a:defRPr b="1" sz="7200">
                <a:latin typeface="Times Roman"/>
                <a:ea typeface="Times Roman"/>
                <a:cs typeface="Times Roman"/>
                <a:sym typeface="Times Roman"/>
              </a:defRPr>
            </a:lvl1pPr>
          </a:lstStyle>
          <a:p>
            <a:pPr lvl="0">
              <a:defRPr b="0" sz="1800"/>
            </a:pPr>
            <a:r>
              <a:rPr b="1" sz="7200"/>
              <a:t>Start with the literature…</a:t>
            </a:r>
          </a:p>
        </p:txBody>
      </p:sp>
      <p:pic>
        <p:nvPicPr>
          <p:cNvPr id="216" name="droppedImage.pdf"/>
          <p:cNvPicPr/>
          <p:nvPr/>
        </p:nvPicPr>
        <p:blipFill>
          <a:blip r:embed="rId3">
            <a:extLst/>
          </a:blip>
          <a:stretch>
            <a:fillRect/>
          </a:stretch>
        </p:blipFill>
        <p:spPr>
          <a:xfrm>
            <a:off x="723900" y="3835400"/>
            <a:ext cx="5918200" cy="8943059"/>
          </a:xfrm>
          <a:prstGeom prst="rect">
            <a:avLst/>
          </a:prstGeom>
          <a:ln w="12700">
            <a:miter lim="400000"/>
          </a:ln>
        </p:spPr>
      </p:pic>
      <p:pic>
        <p:nvPicPr>
          <p:cNvPr id="217" name="droppedImage.pdf"/>
          <p:cNvPicPr/>
          <p:nvPr/>
        </p:nvPicPr>
        <p:blipFill>
          <a:blip r:embed="rId4">
            <a:extLst/>
          </a:blip>
          <a:stretch>
            <a:fillRect/>
          </a:stretch>
        </p:blipFill>
        <p:spPr>
          <a:xfrm>
            <a:off x="736600" y="1308100"/>
            <a:ext cx="8966200" cy="2521744"/>
          </a:xfrm>
          <a:prstGeom prst="rect">
            <a:avLst/>
          </a:prstGeom>
          <a:ln w="12700">
            <a:miter lim="400000"/>
          </a:ln>
        </p:spPr>
      </p:pic>
      <p:pic>
        <p:nvPicPr>
          <p:cNvPr id="218" name="droppedImage.pdf"/>
          <p:cNvPicPr/>
          <p:nvPr/>
        </p:nvPicPr>
        <p:blipFill>
          <a:blip r:embed="rId5">
            <a:extLst/>
          </a:blip>
          <a:stretch>
            <a:fillRect/>
          </a:stretch>
        </p:blipFill>
        <p:spPr>
          <a:xfrm>
            <a:off x="13703300" y="3835400"/>
            <a:ext cx="5905500" cy="8973721"/>
          </a:xfrm>
          <a:prstGeom prst="rect">
            <a:avLst/>
          </a:prstGeom>
          <a:ln w="12700">
            <a:miter lim="400000"/>
          </a:ln>
        </p:spPr>
      </p:pic>
      <p:pic>
        <p:nvPicPr>
          <p:cNvPr id="219" name="droppedImage.pdf"/>
          <p:cNvPicPr/>
          <p:nvPr/>
        </p:nvPicPr>
        <p:blipFill>
          <a:blip r:embed="rId6">
            <a:extLst/>
          </a:blip>
          <a:stretch>
            <a:fillRect/>
          </a:stretch>
        </p:blipFill>
        <p:spPr>
          <a:xfrm>
            <a:off x="11988800" y="0"/>
            <a:ext cx="6546273" cy="8801100"/>
          </a:xfrm>
          <a:prstGeom prst="rect">
            <a:avLst/>
          </a:prstGeom>
          <a:ln w="12700">
            <a:miter lim="400000"/>
          </a:ln>
        </p:spPr>
      </p:pic>
      <p:pic>
        <p:nvPicPr>
          <p:cNvPr id="220" name="Screen shot 2011-05-18 at 11.08.19 AM.png"/>
          <p:cNvPicPr/>
          <p:nvPr/>
        </p:nvPicPr>
        <p:blipFill>
          <a:blip r:embed="rId7">
            <a:extLst/>
          </a:blip>
          <a:stretch>
            <a:fillRect/>
          </a:stretch>
        </p:blipFill>
        <p:spPr>
          <a:xfrm>
            <a:off x="11341100" y="2647368"/>
            <a:ext cx="6099092" cy="7658101"/>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nvSpPr>
        <p:spPr>
          <a:xfrm>
            <a:off x="3345637" y="31689"/>
            <a:ext cx="14585902" cy="1384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Present information and data…</a:t>
            </a:r>
          </a:p>
        </p:txBody>
      </p:sp>
      <p:pic>
        <p:nvPicPr>
          <p:cNvPr id="223" name="droppedImage.pdf"/>
          <p:cNvPicPr/>
          <p:nvPr/>
        </p:nvPicPr>
        <p:blipFill>
          <a:blip r:embed="rId2">
            <a:extLst/>
          </a:blip>
          <a:stretch>
            <a:fillRect/>
          </a:stretch>
        </p:blipFill>
        <p:spPr>
          <a:xfrm>
            <a:off x="2476500" y="1358900"/>
            <a:ext cx="16383000" cy="12249444"/>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5" name="droppedImage.pdf"/>
          <p:cNvPicPr/>
          <p:nvPr/>
        </p:nvPicPr>
        <p:blipFill>
          <a:blip r:embed="rId2">
            <a:extLst/>
          </a:blip>
          <a:stretch>
            <a:fillRect/>
          </a:stretch>
        </p:blipFill>
        <p:spPr>
          <a:xfrm>
            <a:off x="0" y="0"/>
            <a:ext cx="21399500" cy="13360092"/>
          </a:xfrm>
          <a:prstGeom prst="rect">
            <a:avLst/>
          </a:prstGeom>
          <a:ln w="12700">
            <a:miter lim="400000"/>
          </a:ln>
        </p:spPr>
      </p:pic>
      <p:sp>
        <p:nvSpPr>
          <p:cNvPr id="226" name="Shape 226"/>
          <p:cNvSpPr/>
          <p:nvPr/>
        </p:nvSpPr>
        <p:spPr>
          <a:xfrm>
            <a:off x="1841" y="-6351"/>
            <a:ext cx="21399501"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 in the context of the big picture.</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droppedImage.pdf"/>
          <p:cNvPicPr/>
          <p:nvPr/>
        </p:nvPicPr>
        <p:blipFill>
          <a:blip r:embed="rId2">
            <a:extLst/>
          </a:blip>
          <a:stretch>
            <a:fillRect/>
          </a:stretch>
        </p:blipFill>
        <p:spPr>
          <a:xfrm>
            <a:off x="0" y="0"/>
            <a:ext cx="21386802" cy="13354885"/>
          </a:xfrm>
          <a:prstGeom prst="rect">
            <a:avLst/>
          </a:prstGeom>
          <a:ln w="12700">
            <a:miter lim="400000"/>
          </a:ln>
        </p:spPr>
      </p:pic>
      <p:sp>
        <p:nvSpPr>
          <p:cNvPr id="229" name="Shape 229"/>
          <p:cNvSpPr/>
          <p:nvPr/>
        </p:nvSpPr>
        <p:spPr>
          <a:xfrm>
            <a:off x="165100" y="31689"/>
            <a:ext cx="21209000"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Artificial Divide within Biology</a:t>
            </a:r>
          </a:p>
        </p:txBody>
      </p:sp>
      <p:sp>
        <p:nvSpPr>
          <p:cNvPr id="230" name="Shape 230"/>
          <p:cNvSpPr/>
          <p:nvPr/>
        </p:nvSpPr>
        <p:spPr>
          <a:xfrm>
            <a:off x="3314700" y="1955800"/>
            <a:ext cx="13843000" cy="4330700"/>
          </a:xfrm>
          <a:prstGeom prst="roundRect">
            <a:avLst>
              <a:gd name="adj" fmla="val 4399"/>
            </a:avLst>
          </a:prstGeom>
          <a:solidFill>
            <a:srgbClr val="00F900"/>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1" name="Shape 231"/>
          <p:cNvSpPr/>
          <p:nvPr/>
        </p:nvSpPr>
        <p:spPr>
          <a:xfrm>
            <a:off x="5336083" y="3276263"/>
            <a:ext cx="9808481" cy="201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2600"/>
            </a:lvl1pPr>
          </a:lstStyle>
          <a:p>
            <a:pPr lvl="0">
              <a:defRPr sz="1800"/>
            </a:pPr>
            <a:r>
              <a:rPr sz="12600"/>
              <a:t>Small Biology</a:t>
            </a:r>
          </a:p>
        </p:txBody>
      </p:sp>
      <p:sp>
        <p:nvSpPr>
          <p:cNvPr id="232" name="Shape 232"/>
          <p:cNvSpPr/>
          <p:nvPr/>
        </p:nvSpPr>
        <p:spPr>
          <a:xfrm>
            <a:off x="3314700" y="7531100"/>
            <a:ext cx="13843000" cy="4330700"/>
          </a:xfrm>
          <a:prstGeom prst="roundRect">
            <a:avLst>
              <a:gd name="adj" fmla="val 4399"/>
            </a:avLst>
          </a:prstGeom>
          <a:solidFill>
            <a:srgbClr val="00240A"/>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3" name="Shape 233"/>
          <p:cNvSpPr/>
          <p:nvPr/>
        </p:nvSpPr>
        <p:spPr>
          <a:xfrm>
            <a:off x="6174128" y="8851900"/>
            <a:ext cx="8119989" cy="201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2600">
                <a:solidFill>
                  <a:srgbClr val="FFFFFF"/>
                </a:solidFill>
              </a:defRPr>
            </a:lvl1pPr>
          </a:lstStyle>
          <a:p>
            <a:pPr lvl="0">
              <a:defRPr sz="1800">
                <a:solidFill>
                  <a:srgbClr val="000000"/>
                </a:solidFill>
              </a:defRPr>
            </a:pPr>
            <a:r>
              <a:rPr sz="12600">
                <a:solidFill>
                  <a:srgbClr val="FFFFFF"/>
                </a:solidFill>
              </a:rPr>
              <a:t>Big Biology</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5" name="droppedImage.pdf"/>
          <p:cNvPicPr/>
          <p:nvPr/>
        </p:nvPicPr>
        <p:blipFill>
          <a:blip r:embed="rId2">
            <a:extLst/>
          </a:blip>
          <a:stretch>
            <a:fillRect/>
          </a:stretch>
        </p:blipFill>
        <p:spPr>
          <a:xfrm>
            <a:off x="0" y="0"/>
            <a:ext cx="21386802" cy="13354885"/>
          </a:xfrm>
          <a:prstGeom prst="rect">
            <a:avLst/>
          </a:prstGeom>
          <a:ln w="12700">
            <a:miter lim="400000"/>
          </a:ln>
        </p:spPr>
      </p:pic>
      <p:sp>
        <p:nvSpPr>
          <p:cNvPr id="236" name="Shape 236"/>
          <p:cNvSpPr/>
          <p:nvPr/>
        </p:nvSpPr>
        <p:spPr>
          <a:xfrm>
            <a:off x="165100" y="31689"/>
            <a:ext cx="21209000" cy="1384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Five Levels of Organization</a:t>
            </a:r>
          </a:p>
        </p:txBody>
      </p:sp>
      <p:sp>
        <p:nvSpPr>
          <p:cNvPr id="237" name="Shape 237"/>
          <p:cNvSpPr/>
          <p:nvPr/>
        </p:nvSpPr>
        <p:spPr>
          <a:xfrm>
            <a:off x="2794000" y="1231900"/>
            <a:ext cx="15760700" cy="11747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gradFill>
            <a:gsLst>
              <a:gs pos="0">
                <a:srgbClr val="73FA79"/>
              </a:gs>
              <a:gs pos="100000">
                <a:srgbClr val="005E00"/>
              </a:gs>
            </a:gsLst>
            <a:lin ang="5400000"/>
          </a:gradFill>
          <a:ln w="12700">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38" name="Shape 238"/>
          <p:cNvSpPr/>
          <p:nvPr/>
        </p:nvSpPr>
        <p:spPr>
          <a:xfrm>
            <a:off x="9005707" y="3797300"/>
            <a:ext cx="3307433" cy="9906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800"/>
            </a:lvl1pPr>
          </a:lstStyle>
          <a:p>
            <a:pPr lvl="0">
              <a:defRPr sz="1800"/>
            </a:pPr>
            <a:r>
              <a:rPr sz="5800"/>
              <a:t>Molecular</a:t>
            </a:r>
          </a:p>
        </p:txBody>
      </p:sp>
      <p:sp>
        <p:nvSpPr>
          <p:cNvPr id="239" name="Shape 239"/>
          <p:cNvSpPr/>
          <p:nvPr/>
        </p:nvSpPr>
        <p:spPr>
          <a:xfrm>
            <a:off x="8923137" y="5052830"/>
            <a:ext cx="3472570" cy="1295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7800"/>
            </a:lvl1pPr>
          </a:lstStyle>
          <a:p>
            <a:pPr lvl="0">
              <a:defRPr sz="1800"/>
            </a:pPr>
            <a:r>
              <a:rPr sz="7800"/>
              <a:t>Cellular</a:t>
            </a:r>
          </a:p>
        </p:txBody>
      </p:sp>
      <p:sp>
        <p:nvSpPr>
          <p:cNvPr id="240" name="Shape 240"/>
          <p:cNvSpPr/>
          <p:nvPr/>
        </p:nvSpPr>
        <p:spPr>
          <a:xfrm>
            <a:off x="7550447" y="6673612"/>
            <a:ext cx="6217953" cy="1536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9400"/>
            </a:lvl1pPr>
          </a:lstStyle>
          <a:p>
            <a:pPr lvl="0">
              <a:defRPr sz="1800"/>
            </a:pPr>
            <a:r>
              <a:rPr sz="9400"/>
              <a:t>Organismal</a:t>
            </a:r>
          </a:p>
        </p:txBody>
      </p:sp>
      <p:sp>
        <p:nvSpPr>
          <p:cNvPr id="241" name="Shape 241"/>
          <p:cNvSpPr/>
          <p:nvPr/>
        </p:nvSpPr>
        <p:spPr>
          <a:xfrm>
            <a:off x="7181068" y="8668880"/>
            <a:ext cx="6956711" cy="184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1400"/>
            </a:lvl1pPr>
          </a:lstStyle>
          <a:p>
            <a:pPr lvl="0">
              <a:defRPr sz="1800"/>
            </a:pPr>
            <a:r>
              <a:rPr sz="11400"/>
              <a:t>Population</a:t>
            </a:r>
          </a:p>
        </p:txBody>
      </p:sp>
      <p:sp>
        <p:nvSpPr>
          <p:cNvPr id="242" name="Shape 242"/>
          <p:cNvSpPr/>
          <p:nvPr/>
        </p:nvSpPr>
        <p:spPr>
          <a:xfrm>
            <a:off x="4065519" y="10845463"/>
            <a:ext cx="13187810" cy="2019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2600"/>
            </a:lvl1pPr>
          </a:lstStyle>
          <a:p>
            <a:pPr lvl="0">
              <a:defRPr sz="1800"/>
            </a:pPr>
            <a:r>
              <a:rPr sz="12600"/>
              <a:t>Ecological System</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4" name="Shape 244"/>
          <p:cNvSpPr/>
          <p:nvPr/>
        </p:nvSpPr>
        <p:spPr>
          <a:xfrm>
            <a:off x="4942191" y="-133350"/>
            <a:ext cx="114344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Five Big Ideas of Biology</a:t>
            </a:r>
          </a:p>
        </p:txBody>
      </p:sp>
      <p:sp>
        <p:nvSpPr>
          <p:cNvPr id="245" name="Shape 245"/>
          <p:cNvSpPr/>
          <p:nvPr/>
        </p:nvSpPr>
        <p:spPr>
          <a:xfrm>
            <a:off x="5838226" y="8393286"/>
            <a:ext cx="4885714" cy="4423876"/>
          </a:xfrm>
          <a:prstGeom prst="pentagon">
            <a:avLst/>
          </a:prstGeom>
          <a:solidFill>
            <a:srgbClr val="73FA79"/>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6" name="Shape 246"/>
          <p:cNvSpPr/>
          <p:nvPr/>
        </p:nvSpPr>
        <p:spPr>
          <a:xfrm>
            <a:off x="4392914" y="4015998"/>
            <a:ext cx="4885714" cy="4423876"/>
          </a:xfrm>
          <a:prstGeom prst="pentagon">
            <a:avLst/>
          </a:prstGeom>
          <a:solidFill>
            <a:srgbClr val="73FA79"/>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7" name="Shape 247"/>
          <p:cNvSpPr/>
          <p:nvPr/>
        </p:nvSpPr>
        <p:spPr>
          <a:xfrm>
            <a:off x="10708300" y="8389524"/>
            <a:ext cx="4885715" cy="4423877"/>
          </a:xfrm>
          <a:prstGeom prst="pentagon">
            <a:avLst/>
          </a:prstGeom>
          <a:solidFill>
            <a:srgbClr val="73FA79"/>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8" name="Shape 248"/>
          <p:cNvSpPr/>
          <p:nvPr/>
        </p:nvSpPr>
        <p:spPr>
          <a:xfrm>
            <a:off x="12247871" y="3997925"/>
            <a:ext cx="4885715" cy="4423877"/>
          </a:xfrm>
          <a:prstGeom prst="pentagon">
            <a:avLst/>
          </a:prstGeom>
          <a:solidFill>
            <a:srgbClr val="73FA79"/>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49" name="Shape 249"/>
          <p:cNvSpPr/>
          <p:nvPr/>
        </p:nvSpPr>
        <p:spPr>
          <a:xfrm>
            <a:off x="8304683" y="1268988"/>
            <a:ext cx="4885714" cy="4423877"/>
          </a:xfrm>
          <a:prstGeom prst="pentagon">
            <a:avLst/>
          </a:prstGeom>
          <a:solidFill>
            <a:srgbClr val="73FA79"/>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0" name="Shape 250"/>
          <p:cNvSpPr/>
          <p:nvPr/>
        </p:nvSpPr>
        <p:spPr>
          <a:xfrm flipH="1" rot="10800000">
            <a:off x="8288974" y="5673152"/>
            <a:ext cx="4885714" cy="4423877"/>
          </a:xfrm>
          <a:prstGeom prst="pentagon">
            <a:avLst/>
          </a:prstGeom>
          <a:solidFill>
            <a:srgbClr val="FFFC79"/>
          </a:solidFill>
          <a:ln w="25400">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251" name="Shape 251"/>
          <p:cNvSpPr/>
          <p:nvPr/>
        </p:nvSpPr>
        <p:spPr>
          <a:xfrm>
            <a:off x="4941944" y="5822984"/>
            <a:ext cx="3812390" cy="76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b="1" spc="-152" sz="3800">
                <a:latin typeface="+mn-lt"/>
                <a:ea typeface="+mn-ea"/>
                <a:cs typeface="+mn-cs"/>
                <a:sym typeface="Gill Sans"/>
              </a:defRPr>
            </a:lvl1pPr>
          </a:lstStyle>
          <a:p>
            <a:pPr lvl="0">
              <a:defRPr b="0" spc="0" sz="1800"/>
            </a:pPr>
            <a:r>
              <a:rPr b="1" spc="-152" sz="3800"/>
              <a:t>Homeostasis</a:t>
            </a:r>
          </a:p>
        </p:txBody>
      </p:sp>
      <p:sp>
        <p:nvSpPr>
          <p:cNvPr id="252" name="Shape 252"/>
          <p:cNvSpPr/>
          <p:nvPr/>
        </p:nvSpPr>
        <p:spPr>
          <a:xfrm>
            <a:off x="12421165" y="10258589"/>
            <a:ext cx="1499839" cy="76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b="1" spc="-152" sz="3800">
                <a:latin typeface="+mn-lt"/>
                <a:ea typeface="+mn-ea"/>
                <a:cs typeface="+mn-cs"/>
                <a:sym typeface="Gill Sans"/>
              </a:defRPr>
            </a:lvl1pPr>
          </a:lstStyle>
          <a:p>
            <a:pPr lvl="0">
              <a:defRPr b="0" spc="0" sz="1800"/>
            </a:pPr>
            <a:r>
              <a:rPr b="1" spc="-152" sz="3800"/>
              <a:t>Cells</a:t>
            </a:r>
          </a:p>
        </p:txBody>
      </p:sp>
      <p:sp>
        <p:nvSpPr>
          <p:cNvPr id="253" name="Shape 253"/>
          <p:cNvSpPr/>
          <p:nvPr/>
        </p:nvSpPr>
        <p:spPr>
          <a:xfrm>
            <a:off x="6709871" y="9932454"/>
            <a:ext cx="3176115" cy="14099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0" algn="ctr" defTabSz="825500">
              <a:defRPr sz="1800"/>
            </a:pPr>
            <a:r>
              <a:rPr b="1" spc="-152" sz="3800">
                <a:latin typeface="+mn-lt"/>
                <a:ea typeface="+mn-ea"/>
                <a:cs typeface="+mn-cs"/>
                <a:sym typeface="Gill Sans"/>
              </a:rPr>
              <a:t>Emergent </a:t>
            </a:r>
            <a:br>
              <a:rPr b="1" spc="-152" sz="3800">
                <a:latin typeface="+mn-lt"/>
                <a:ea typeface="+mn-ea"/>
                <a:cs typeface="+mn-cs"/>
                <a:sym typeface="Gill Sans"/>
              </a:rPr>
            </a:br>
            <a:r>
              <a:rPr b="1" spc="-152" sz="3800">
                <a:latin typeface="+mn-lt"/>
                <a:ea typeface="+mn-ea"/>
                <a:cs typeface="+mn-cs"/>
                <a:sym typeface="Gill Sans"/>
              </a:rPr>
              <a:t>Properties</a:t>
            </a:r>
          </a:p>
        </p:txBody>
      </p:sp>
      <p:sp>
        <p:nvSpPr>
          <p:cNvPr id="254" name="Shape 254"/>
          <p:cNvSpPr/>
          <p:nvPr/>
        </p:nvSpPr>
        <p:spPr>
          <a:xfrm>
            <a:off x="9276573" y="6976865"/>
            <a:ext cx="2928013" cy="9693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b="1" spc="-200" sz="5000">
                <a:latin typeface="+mn-lt"/>
                <a:ea typeface="+mn-ea"/>
                <a:cs typeface="+mn-cs"/>
                <a:sym typeface="Gill Sans"/>
              </a:defRPr>
            </a:lvl1pPr>
          </a:lstStyle>
          <a:p>
            <a:pPr lvl="0">
              <a:defRPr b="0" spc="0" sz="1800"/>
            </a:pPr>
            <a:r>
              <a:rPr b="1" spc="-200" sz="5000"/>
              <a:t>Biology</a:t>
            </a:r>
          </a:p>
        </p:txBody>
      </p:sp>
      <p:sp>
        <p:nvSpPr>
          <p:cNvPr id="255" name="Shape 255"/>
          <p:cNvSpPr/>
          <p:nvPr/>
        </p:nvSpPr>
        <p:spPr>
          <a:xfrm>
            <a:off x="13273470" y="5822984"/>
            <a:ext cx="2845755" cy="76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b="1" spc="-152" sz="3800">
                <a:latin typeface="+mn-lt"/>
                <a:ea typeface="+mn-ea"/>
                <a:cs typeface="+mn-cs"/>
                <a:sym typeface="Gill Sans"/>
              </a:defRPr>
            </a:lvl1pPr>
          </a:lstStyle>
          <a:p>
            <a:pPr lvl="0">
              <a:defRPr b="0" spc="0" sz="1800"/>
            </a:pPr>
            <a:r>
              <a:rPr b="1" spc="-152" sz="3800"/>
              <a:t>Evolution</a:t>
            </a:r>
          </a:p>
        </p:txBody>
      </p:sp>
      <p:sp>
        <p:nvSpPr>
          <p:cNvPr id="256" name="Shape 256"/>
          <p:cNvSpPr/>
          <p:nvPr/>
        </p:nvSpPr>
        <p:spPr>
          <a:xfrm>
            <a:off x="8951498" y="3091121"/>
            <a:ext cx="3560543" cy="76374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825500">
              <a:defRPr b="1" spc="-152" sz="3800">
                <a:latin typeface="+mn-lt"/>
                <a:ea typeface="+mn-ea"/>
                <a:cs typeface="+mn-cs"/>
                <a:sym typeface="Gill Sans"/>
              </a:defRPr>
            </a:lvl1pPr>
          </a:lstStyle>
          <a:p>
            <a:pPr lvl="0">
              <a:defRPr b="0" spc="0" sz="1800"/>
            </a:pPr>
            <a:r>
              <a:rPr b="1" spc="-152" sz="3800"/>
              <a:t>Information</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nvSpPr>
        <p:spPr>
          <a:xfrm>
            <a:off x="3654530" y="-133350"/>
            <a:ext cx="14009788"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Five by Five Matrix of Biology</a:t>
            </a:r>
          </a:p>
        </p:txBody>
      </p:sp>
      <p:grpSp>
        <p:nvGrpSpPr>
          <p:cNvPr id="306" name="Group 306"/>
          <p:cNvGrpSpPr/>
          <p:nvPr/>
        </p:nvGrpSpPr>
        <p:grpSpPr>
          <a:xfrm>
            <a:off x="4392914" y="1219734"/>
            <a:ext cx="12772667" cy="11609130"/>
            <a:chOff x="125714" y="0"/>
            <a:chExt cx="12772665" cy="11609129"/>
          </a:xfrm>
        </p:grpSpPr>
        <p:grpSp>
          <p:nvGrpSpPr>
            <p:cNvPr id="266" name="Group 266"/>
            <p:cNvGrpSpPr/>
            <p:nvPr/>
          </p:nvGrpSpPr>
          <p:grpSpPr>
            <a:xfrm>
              <a:off x="1571026" y="7122061"/>
              <a:ext cx="4928941" cy="4485380"/>
              <a:chOff x="125714" y="0"/>
              <a:chExt cx="4928939" cy="4485378"/>
            </a:xfrm>
          </p:grpSpPr>
          <p:sp>
            <p:nvSpPr>
              <p:cNvPr id="259" name="Shape 259"/>
              <p:cNvSpPr/>
              <p:nvPr/>
            </p:nvSpPr>
            <p:spPr>
              <a:xfrm>
                <a:off x="125714" y="51490"/>
                <a:ext cx="4885714" cy="4423877"/>
              </a:xfrm>
              <a:prstGeom prst="pentagon">
                <a:avLst/>
              </a:prstGeom>
              <a:solidFill>
                <a:srgbClr val="73FA79"/>
              </a:solidFill>
              <a:ln w="25400" cap="flat">
                <a:solidFill>
                  <a:srgbClr val="000000"/>
                </a:solidFill>
                <a:prstDash val="solid"/>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265" name="Group 265"/>
              <p:cNvGrpSpPr/>
              <p:nvPr/>
            </p:nvGrpSpPr>
            <p:grpSpPr>
              <a:xfrm>
                <a:off x="206925" y="-1"/>
                <a:ext cx="4847730" cy="4485381"/>
                <a:chOff x="0" y="0"/>
                <a:chExt cx="4847729" cy="4485379"/>
              </a:xfrm>
            </p:grpSpPr>
            <p:sp>
              <p:nvSpPr>
                <p:cNvPr id="260" name="Shape 260"/>
                <p:cNvSpPr/>
                <p:nvPr/>
              </p:nvSpPr>
              <p:spPr>
                <a:xfrm rot="15035883">
                  <a:off x="-325407" y="2551839"/>
                  <a:ext cx="1922774" cy="671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Molecular</a:t>
                  </a:r>
                </a:p>
              </p:txBody>
            </p:sp>
            <p:sp>
              <p:nvSpPr>
                <p:cNvPr id="261" name="Shape 261"/>
                <p:cNvSpPr/>
                <p:nvPr/>
              </p:nvSpPr>
              <p:spPr>
                <a:xfrm rot="21597938">
                  <a:off x="478128" y="3852688"/>
                  <a:ext cx="3770378" cy="63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Ecological System</a:t>
                  </a:r>
                </a:p>
              </p:txBody>
            </p:sp>
            <p:sp>
              <p:nvSpPr>
                <p:cNvPr id="262" name="Shape 262"/>
                <p:cNvSpPr/>
                <p:nvPr/>
              </p:nvSpPr>
              <p:spPr>
                <a:xfrm rot="6551493">
                  <a:off x="3034651" y="2715618"/>
                  <a:ext cx="2099955" cy="671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Population</a:t>
                  </a:r>
                </a:p>
              </p:txBody>
            </p:sp>
            <p:sp>
              <p:nvSpPr>
                <p:cNvPr id="263" name="Shape 263"/>
                <p:cNvSpPr/>
                <p:nvPr/>
              </p:nvSpPr>
              <p:spPr>
                <a:xfrm rot="2050895">
                  <a:off x="1970773" y="772784"/>
                  <a:ext cx="2949972" cy="647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Organismal</a:t>
                  </a:r>
                </a:p>
              </p:txBody>
            </p:sp>
            <p:sp>
              <p:nvSpPr>
                <p:cNvPr id="264" name="Shape 264"/>
                <p:cNvSpPr/>
                <p:nvPr/>
              </p:nvSpPr>
              <p:spPr>
                <a:xfrm rot="19472585">
                  <a:off x="181910" y="864736"/>
                  <a:ext cx="2178620" cy="648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Cellular</a:t>
                  </a:r>
                </a:p>
              </p:txBody>
            </p:sp>
          </p:grpSp>
        </p:grpSp>
        <p:grpSp>
          <p:nvGrpSpPr>
            <p:cNvPr id="274" name="Group 274"/>
            <p:cNvGrpSpPr/>
            <p:nvPr/>
          </p:nvGrpSpPr>
          <p:grpSpPr>
            <a:xfrm>
              <a:off x="125714" y="2750222"/>
              <a:ext cx="4924462" cy="4485381"/>
              <a:chOff x="125714" y="0"/>
              <a:chExt cx="4924460" cy="4485379"/>
            </a:xfrm>
          </p:grpSpPr>
          <p:sp>
            <p:nvSpPr>
              <p:cNvPr id="267" name="Shape 267"/>
              <p:cNvSpPr/>
              <p:nvPr/>
            </p:nvSpPr>
            <p:spPr>
              <a:xfrm>
                <a:off x="125714" y="46041"/>
                <a:ext cx="4885714" cy="4423877"/>
              </a:xfrm>
              <a:prstGeom prst="pentagon">
                <a:avLst/>
              </a:prstGeom>
              <a:solidFill>
                <a:srgbClr val="73FA79"/>
              </a:solidFill>
              <a:ln w="25400" cap="flat">
                <a:solidFill>
                  <a:srgbClr val="000000"/>
                </a:solidFill>
                <a:prstDash val="solid"/>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273" name="Group 273"/>
              <p:cNvGrpSpPr/>
              <p:nvPr/>
            </p:nvGrpSpPr>
            <p:grpSpPr>
              <a:xfrm>
                <a:off x="202446" y="-1"/>
                <a:ext cx="4847730" cy="4485381"/>
                <a:chOff x="0" y="0"/>
                <a:chExt cx="4847728" cy="4485379"/>
              </a:xfrm>
            </p:grpSpPr>
            <p:sp>
              <p:nvSpPr>
                <p:cNvPr id="268" name="Shape 268"/>
                <p:cNvSpPr/>
                <p:nvPr/>
              </p:nvSpPr>
              <p:spPr>
                <a:xfrm rot="15035883">
                  <a:off x="-325407" y="2553823"/>
                  <a:ext cx="1922774" cy="671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Molecular</a:t>
                  </a:r>
                </a:p>
              </p:txBody>
            </p:sp>
            <p:sp>
              <p:nvSpPr>
                <p:cNvPr id="269" name="Shape 269"/>
                <p:cNvSpPr/>
                <p:nvPr/>
              </p:nvSpPr>
              <p:spPr>
                <a:xfrm rot="21597938">
                  <a:off x="478127" y="3852689"/>
                  <a:ext cx="3770378" cy="63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Ecological System</a:t>
                  </a:r>
                </a:p>
              </p:txBody>
            </p:sp>
            <p:sp>
              <p:nvSpPr>
                <p:cNvPr id="270" name="Shape 270"/>
                <p:cNvSpPr/>
                <p:nvPr/>
              </p:nvSpPr>
              <p:spPr>
                <a:xfrm rot="6551493">
                  <a:off x="3034650" y="2715619"/>
                  <a:ext cx="2099955" cy="671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Population</a:t>
                  </a:r>
                </a:p>
              </p:txBody>
            </p:sp>
            <p:sp>
              <p:nvSpPr>
                <p:cNvPr id="271" name="Shape 271"/>
                <p:cNvSpPr/>
                <p:nvPr/>
              </p:nvSpPr>
              <p:spPr>
                <a:xfrm rot="2050895">
                  <a:off x="1970772" y="772784"/>
                  <a:ext cx="2949973" cy="647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Organismal</a:t>
                  </a:r>
                </a:p>
              </p:txBody>
            </p:sp>
            <p:sp>
              <p:nvSpPr>
                <p:cNvPr id="272" name="Shape 272"/>
                <p:cNvSpPr/>
                <p:nvPr/>
              </p:nvSpPr>
              <p:spPr>
                <a:xfrm rot="19472585">
                  <a:off x="181908" y="862396"/>
                  <a:ext cx="2178620" cy="648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Cellular</a:t>
                  </a:r>
                </a:p>
              </p:txBody>
            </p:sp>
          </p:grpSp>
        </p:grpSp>
        <p:grpSp>
          <p:nvGrpSpPr>
            <p:cNvPr id="282" name="Group 282"/>
            <p:cNvGrpSpPr/>
            <p:nvPr/>
          </p:nvGrpSpPr>
          <p:grpSpPr>
            <a:xfrm>
              <a:off x="6441100" y="7119734"/>
              <a:ext cx="4930167" cy="4489396"/>
              <a:chOff x="125714" y="0"/>
              <a:chExt cx="4930165" cy="4489394"/>
            </a:xfrm>
          </p:grpSpPr>
          <p:sp>
            <p:nvSpPr>
              <p:cNvPr id="275" name="Shape 275"/>
              <p:cNvSpPr/>
              <p:nvPr/>
            </p:nvSpPr>
            <p:spPr>
              <a:xfrm>
                <a:off x="125714" y="50056"/>
                <a:ext cx="4885714" cy="4423877"/>
              </a:xfrm>
              <a:prstGeom prst="pentagon">
                <a:avLst/>
              </a:prstGeom>
              <a:solidFill>
                <a:srgbClr val="73FA79"/>
              </a:solidFill>
              <a:ln w="25400" cap="flat">
                <a:solidFill>
                  <a:srgbClr val="000000"/>
                </a:solidFill>
                <a:prstDash val="solid"/>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281" name="Group 281"/>
              <p:cNvGrpSpPr/>
              <p:nvPr/>
            </p:nvGrpSpPr>
            <p:grpSpPr>
              <a:xfrm>
                <a:off x="208152" y="-1"/>
                <a:ext cx="4847729" cy="4489397"/>
                <a:chOff x="0" y="0"/>
                <a:chExt cx="4847727" cy="4489395"/>
              </a:xfrm>
            </p:grpSpPr>
            <p:sp>
              <p:nvSpPr>
                <p:cNvPr id="276" name="Shape 276"/>
                <p:cNvSpPr/>
                <p:nvPr/>
              </p:nvSpPr>
              <p:spPr>
                <a:xfrm rot="15035883">
                  <a:off x="-325407" y="2557838"/>
                  <a:ext cx="1922774" cy="671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Molecular</a:t>
                  </a:r>
                </a:p>
              </p:txBody>
            </p:sp>
            <p:sp>
              <p:nvSpPr>
                <p:cNvPr id="277" name="Shape 277"/>
                <p:cNvSpPr/>
                <p:nvPr/>
              </p:nvSpPr>
              <p:spPr>
                <a:xfrm rot="21597938">
                  <a:off x="478130" y="3856704"/>
                  <a:ext cx="3770378" cy="63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Ecological System</a:t>
                  </a:r>
                </a:p>
              </p:txBody>
            </p:sp>
            <p:sp>
              <p:nvSpPr>
                <p:cNvPr id="278" name="Shape 278"/>
                <p:cNvSpPr/>
                <p:nvPr/>
              </p:nvSpPr>
              <p:spPr>
                <a:xfrm rot="6551493">
                  <a:off x="3034654" y="2719634"/>
                  <a:ext cx="2099955" cy="671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Population</a:t>
                  </a:r>
                </a:p>
              </p:txBody>
            </p:sp>
            <p:sp>
              <p:nvSpPr>
                <p:cNvPr id="279" name="Shape 279"/>
                <p:cNvSpPr/>
                <p:nvPr/>
              </p:nvSpPr>
              <p:spPr>
                <a:xfrm rot="2050895">
                  <a:off x="1970771" y="772784"/>
                  <a:ext cx="2949973" cy="647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Organismal</a:t>
                  </a:r>
                </a:p>
              </p:txBody>
            </p:sp>
            <p:sp>
              <p:nvSpPr>
                <p:cNvPr id="280" name="Shape 280"/>
                <p:cNvSpPr/>
                <p:nvPr/>
              </p:nvSpPr>
              <p:spPr>
                <a:xfrm rot="19472585">
                  <a:off x="181910" y="866412"/>
                  <a:ext cx="2178620" cy="648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Cellular</a:t>
                  </a:r>
                </a:p>
              </p:txBody>
            </p:sp>
          </p:grpSp>
        </p:grpSp>
        <p:grpSp>
          <p:nvGrpSpPr>
            <p:cNvPr id="290" name="Group 290"/>
            <p:cNvGrpSpPr/>
            <p:nvPr/>
          </p:nvGrpSpPr>
          <p:grpSpPr>
            <a:xfrm>
              <a:off x="7980671" y="2737370"/>
              <a:ext cx="4917710" cy="4480160"/>
              <a:chOff x="125714" y="0"/>
              <a:chExt cx="4917708" cy="4480158"/>
            </a:xfrm>
          </p:grpSpPr>
          <p:sp>
            <p:nvSpPr>
              <p:cNvPr id="283" name="Shape 283"/>
              <p:cNvSpPr/>
              <p:nvPr/>
            </p:nvSpPr>
            <p:spPr>
              <a:xfrm>
                <a:off x="125714" y="40820"/>
                <a:ext cx="4885714" cy="4423877"/>
              </a:xfrm>
              <a:prstGeom prst="pentagon">
                <a:avLst/>
              </a:prstGeom>
              <a:solidFill>
                <a:srgbClr val="73FA79"/>
              </a:solidFill>
              <a:ln w="25400" cap="flat">
                <a:solidFill>
                  <a:srgbClr val="000000"/>
                </a:solidFill>
                <a:prstDash val="solid"/>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289" name="Group 289"/>
              <p:cNvGrpSpPr/>
              <p:nvPr/>
            </p:nvGrpSpPr>
            <p:grpSpPr>
              <a:xfrm>
                <a:off x="195694" y="-1"/>
                <a:ext cx="4847730" cy="4480160"/>
                <a:chOff x="0" y="0"/>
                <a:chExt cx="4847729" cy="4480158"/>
              </a:xfrm>
            </p:grpSpPr>
            <p:sp>
              <p:nvSpPr>
                <p:cNvPr id="284" name="Shape 284"/>
                <p:cNvSpPr/>
                <p:nvPr/>
              </p:nvSpPr>
              <p:spPr>
                <a:xfrm rot="15035883">
                  <a:off x="-325407" y="2548600"/>
                  <a:ext cx="1922774" cy="6713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Molecular</a:t>
                  </a:r>
                </a:p>
              </p:txBody>
            </p:sp>
            <p:sp>
              <p:nvSpPr>
                <p:cNvPr id="285" name="Shape 285"/>
                <p:cNvSpPr/>
                <p:nvPr/>
              </p:nvSpPr>
              <p:spPr>
                <a:xfrm rot="21597938">
                  <a:off x="478132" y="3847468"/>
                  <a:ext cx="3770378" cy="63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Ecological System</a:t>
                  </a:r>
                </a:p>
              </p:txBody>
            </p:sp>
            <p:sp>
              <p:nvSpPr>
                <p:cNvPr id="286" name="Shape 286"/>
                <p:cNvSpPr/>
                <p:nvPr/>
              </p:nvSpPr>
              <p:spPr>
                <a:xfrm rot="6551493">
                  <a:off x="3034654" y="2710398"/>
                  <a:ext cx="2099955" cy="671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Population</a:t>
                  </a:r>
                </a:p>
              </p:txBody>
            </p:sp>
            <p:sp>
              <p:nvSpPr>
                <p:cNvPr id="287" name="Shape 287"/>
                <p:cNvSpPr/>
                <p:nvPr/>
              </p:nvSpPr>
              <p:spPr>
                <a:xfrm rot="2050895">
                  <a:off x="1970773" y="772784"/>
                  <a:ext cx="2949972" cy="647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Organismal</a:t>
                  </a:r>
                </a:p>
              </p:txBody>
            </p:sp>
            <p:sp>
              <p:nvSpPr>
                <p:cNvPr id="288" name="Shape 288"/>
                <p:cNvSpPr/>
                <p:nvPr/>
              </p:nvSpPr>
              <p:spPr>
                <a:xfrm rot="19472585">
                  <a:off x="181912" y="857175"/>
                  <a:ext cx="2178620" cy="648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Cellular</a:t>
                  </a:r>
                </a:p>
              </p:txBody>
            </p:sp>
          </p:grpSp>
        </p:grpSp>
        <p:grpSp>
          <p:nvGrpSpPr>
            <p:cNvPr id="298" name="Group 298"/>
            <p:cNvGrpSpPr/>
            <p:nvPr/>
          </p:nvGrpSpPr>
          <p:grpSpPr>
            <a:xfrm>
              <a:off x="4037483" y="0"/>
              <a:ext cx="4936799" cy="4488593"/>
              <a:chOff x="125714" y="0"/>
              <a:chExt cx="4936798" cy="4488592"/>
            </a:xfrm>
          </p:grpSpPr>
          <p:sp>
            <p:nvSpPr>
              <p:cNvPr id="291" name="Shape 291"/>
              <p:cNvSpPr/>
              <p:nvPr/>
            </p:nvSpPr>
            <p:spPr>
              <a:xfrm>
                <a:off x="125714" y="49253"/>
                <a:ext cx="4885714" cy="4423877"/>
              </a:xfrm>
              <a:prstGeom prst="pentagon">
                <a:avLst/>
              </a:prstGeom>
              <a:solidFill>
                <a:srgbClr val="73FA79"/>
              </a:solidFill>
              <a:ln w="25400" cap="flat">
                <a:solidFill>
                  <a:srgbClr val="000000"/>
                </a:solidFill>
                <a:prstDash val="solid"/>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297" name="Group 297"/>
              <p:cNvGrpSpPr/>
              <p:nvPr/>
            </p:nvGrpSpPr>
            <p:grpSpPr>
              <a:xfrm>
                <a:off x="214780" y="-1"/>
                <a:ext cx="4847734" cy="4488594"/>
                <a:chOff x="0" y="0"/>
                <a:chExt cx="4847732" cy="4488592"/>
              </a:xfrm>
            </p:grpSpPr>
            <p:sp>
              <p:nvSpPr>
                <p:cNvPr id="292" name="Shape 292"/>
                <p:cNvSpPr/>
                <p:nvPr/>
              </p:nvSpPr>
              <p:spPr>
                <a:xfrm rot="15035883">
                  <a:off x="-325407" y="2557033"/>
                  <a:ext cx="1922774" cy="6713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Molecular</a:t>
                  </a:r>
                </a:p>
              </p:txBody>
            </p:sp>
            <p:sp>
              <p:nvSpPr>
                <p:cNvPr id="293" name="Shape 293"/>
                <p:cNvSpPr/>
                <p:nvPr/>
              </p:nvSpPr>
              <p:spPr>
                <a:xfrm rot="21597938">
                  <a:off x="478128" y="3855901"/>
                  <a:ext cx="3770378" cy="6315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Ecological System</a:t>
                  </a:r>
                </a:p>
              </p:txBody>
            </p:sp>
            <p:sp>
              <p:nvSpPr>
                <p:cNvPr id="294" name="Shape 294"/>
                <p:cNvSpPr/>
                <p:nvPr/>
              </p:nvSpPr>
              <p:spPr>
                <a:xfrm rot="6551493">
                  <a:off x="3034652" y="2718832"/>
                  <a:ext cx="2099954" cy="671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Population</a:t>
                  </a:r>
                </a:p>
              </p:txBody>
            </p:sp>
            <p:sp>
              <p:nvSpPr>
                <p:cNvPr id="295" name="Shape 295"/>
                <p:cNvSpPr/>
                <p:nvPr/>
              </p:nvSpPr>
              <p:spPr>
                <a:xfrm rot="2050895">
                  <a:off x="1970776" y="772784"/>
                  <a:ext cx="2949973" cy="6470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Organismal</a:t>
                  </a:r>
                </a:p>
              </p:txBody>
            </p:sp>
            <p:sp>
              <p:nvSpPr>
                <p:cNvPr id="296" name="Shape 296"/>
                <p:cNvSpPr/>
                <p:nvPr/>
              </p:nvSpPr>
              <p:spPr>
                <a:xfrm rot="19472585">
                  <a:off x="181910" y="865608"/>
                  <a:ext cx="2178620" cy="648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sz="3000">
                      <a:latin typeface="+mn-lt"/>
                      <a:ea typeface="+mn-ea"/>
                      <a:cs typeface="+mn-cs"/>
                      <a:sym typeface="Gill Sans"/>
                    </a:defRPr>
                  </a:lvl1pPr>
                </a:lstStyle>
                <a:p>
                  <a:pPr lvl="0">
                    <a:defRPr sz="1800"/>
                  </a:pPr>
                  <a:r>
                    <a:rPr sz="3000"/>
                    <a:t>Cellular</a:t>
                  </a:r>
                </a:p>
              </p:txBody>
            </p:sp>
          </p:grpSp>
        </p:grpSp>
        <p:sp>
          <p:nvSpPr>
            <p:cNvPr id="299" name="Shape 299"/>
            <p:cNvSpPr/>
            <p:nvPr/>
          </p:nvSpPr>
          <p:spPr>
            <a:xfrm flipH="1" rot="10800000">
              <a:off x="4021775" y="4453418"/>
              <a:ext cx="4885714" cy="4423876"/>
            </a:xfrm>
            <a:prstGeom prst="pentagon">
              <a:avLst/>
            </a:prstGeom>
            <a:solidFill>
              <a:srgbClr val="FFFC79"/>
            </a:solidFill>
            <a:ln w="25400" cap="flat">
              <a:solidFill>
                <a:srgbClr val="000000"/>
              </a:solidFill>
              <a:prstDash val="solid"/>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00" name="Shape 300"/>
            <p:cNvSpPr/>
            <p:nvPr/>
          </p:nvSpPr>
          <p:spPr>
            <a:xfrm>
              <a:off x="674744" y="4603250"/>
              <a:ext cx="3812390" cy="763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b="1" spc="-152" sz="3800">
                  <a:latin typeface="+mn-lt"/>
                  <a:ea typeface="+mn-ea"/>
                  <a:cs typeface="+mn-cs"/>
                  <a:sym typeface="Gill Sans"/>
                </a:defRPr>
              </a:lvl1pPr>
            </a:lstStyle>
            <a:p>
              <a:pPr lvl="0">
                <a:defRPr b="0" spc="0" sz="1800"/>
              </a:pPr>
              <a:r>
                <a:rPr b="1" spc="-152" sz="3800"/>
                <a:t>Homeostasis</a:t>
              </a:r>
            </a:p>
          </p:txBody>
        </p:sp>
        <p:sp>
          <p:nvSpPr>
            <p:cNvPr id="301" name="Shape 301"/>
            <p:cNvSpPr/>
            <p:nvPr/>
          </p:nvSpPr>
          <p:spPr>
            <a:xfrm>
              <a:off x="8153965" y="9038854"/>
              <a:ext cx="1499839" cy="763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b="1" spc="-152" sz="3800">
                  <a:latin typeface="+mn-lt"/>
                  <a:ea typeface="+mn-ea"/>
                  <a:cs typeface="+mn-cs"/>
                  <a:sym typeface="Gill Sans"/>
                </a:defRPr>
              </a:lvl1pPr>
            </a:lstStyle>
            <a:p>
              <a:pPr lvl="0">
                <a:defRPr b="0" spc="0" sz="1800"/>
              </a:pPr>
              <a:r>
                <a:rPr b="1" spc="-152" sz="3800"/>
                <a:t>Cells</a:t>
              </a:r>
            </a:p>
          </p:txBody>
        </p:sp>
        <p:sp>
          <p:nvSpPr>
            <p:cNvPr id="302" name="Shape 302"/>
            <p:cNvSpPr/>
            <p:nvPr/>
          </p:nvSpPr>
          <p:spPr>
            <a:xfrm>
              <a:off x="2442671" y="8712720"/>
              <a:ext cx="3176115" cy="14099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lvl="0" algn="ctr" defTabSz="825500">
                <a:defRPr sz="1800"/>
              </a:pPr>
              <a:r>
                <a:rPr b="1" spc="-152" sz="3800">
                  <a:latin typeface="+mn-lt"/>
                  <a:ea typeface="+mn-ea"/>
                  <a:cs typeface="+mn-cs"/>
                  <a:sym typeface="Gill Sans"/>
                </a:rPr>
                <a:t>Emergent </a:t>
              </a:r>
              <a:br>
                <a:rPr b="1" spc="-152" sz="3800">
                  <a:latin typeface="+mn-lt"/>
                  <a:ea typeface="+mn-ea"/>
                  <a:cs typeface="+mn-cs"/>
                  <a:sym typeface="Gill Sans"/>
                </a:rPr>
              </a:br>
              <a:r>
                <a:rPr b="1" spc="-152" sz="3800">
                  <a:latin typeface="+mn-lt"/>
                  <a:ea typeface="+mn-ea"/>
                  <a:cs typeface="+mn-cs"/>
                  <a:sym typeface="Gill Sans"/>
                </a:rPr>
                <a:t>Properties</a:t>
              </a:r>
            </a:p>
          </p:txBody>
        </p:sp>
        <p:sp>
          <p:nvSpPr>
            <p:cNvPr id="303" name="Shape 303"/>
            <p:cNvSpPr/>
            <p:nvPr/>
          </p:nvSpPr>
          <p:spPr>
            <a:xfrm>
              <a:off x="5009373" y="5757131"/>
              <a:ext cx="2928013" cy="9693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b="1" spc="-200" sz="5000">
                  <a:latin typeface="+mn-lt"/>
                  <a:ea typeface="+mn-ea"/>
                  <a:cs typeface="+mn-cs"/>
                  <a:sym typeface="Gill Sans"/>
                </a:defRPr>
              </a:lvl1pPr>
            </a:lstStyle>
            <a:p>
              <a:pPr lvl="0">
                <a:defRPr b="0" spc="0" sz="1800"/>
              </a:pPr>
              <a:r>
                <a:rPr b="1" spc="-200" sz="5000"/>
                <a:t>Biology</a:t>
              </a:r>
            </a:p>
          </p:txBody>
        </p:sp>
        <p:sp>
          <p:nvSpPr>
            <p:cNvPr id="304" name="Shape 304"/>
            <p:cNvSpPr/>
            <p:nvPr/>
          </p:nvSpPr>
          <p:spPr>
            <a:xfrm>
              <a:off x="9006270" y="4603250"/>
              <a:ext cx="2845755" cy="763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b="1" spc="-152" sz="3800">
                  <a:latin typeface="+mn-lt"/>
                  <a:ea typeface="+mn-ea"/>
                  <a:cs typeface="+mn-cs"/>
                  <a:sym typeface="Gill Sans"/>
                </a:defRPr>
              </a:lvl1pPr>
            </a:lstStyle>
            <a:p>
              <a:pPr lvl="0">
                <a:defRPr b="0" spc="0" sz="1800"/>
              </a:pPr>
              <a:r>
                <a:rPr b="1" spc="-152" sz="3800"/>
                <a:t>Evolution</a:t>
              </a:r>
            </a:p>
          </p:txBody>
        </p:sp>
        <p:sp>
          <p:nvSpPr>
            <p:cNvPr id="305" name="Shape 305"/>
            <p:cNvSpPr/>
            <p:nvPr/>
          </p:nvSpPr>
          <p:spPr>
            <a:xfrm>
              <a:off x="4684298" y="1871386"/>
              <a:ext cx="3560543" cy="7637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825500">
                <a:defRPr b="1" spc="-152" sz="3800">
                  <a:latin typeface="+mn-lt"/>
                  <a:ea typeface="+mn-ea"/>
                  <a:cs typeface="+mn-cs"/>
                  <a:sym typeface="Gill Sans"/>
                </a:defRPr>
              </a:lvl1pPr>
            </a:lstStyle>
            <a:p>
              <a:pPr lvl="0">
                <a:defRPr b="0" spc="0" sz="1800"/>
              </a:pPr>
              <a:r>
                <a:rPr b="1" spc="-152" sz="3800"/>
                <a:t>Information</a:t>
              </a:r>
            </a:p>
          </p:txBody>
        </p:sp>
      </p:grpSp>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11" name="Group 311"/>
          <p:cNvGrpSpPr/>
          <p:nvPr/>
        </p:nvGrpSpPr>
        <p:grpSpPr>
          <a:xfrm>
            <a:off x="977900" y="5041900"/>
            <a:ext cx="18529300" cy="7734569"/>
            <a:chOff x="0" y="0"/>
            <a:chExt cx="18529300" cy="7734568"/>
          </a:xfrm>
        </p:grpSpPr>
        <p:pic>
          <p:nvPicPr>
            <p:cNvPr id="308" name="FRAP3.jpg"/>
            <p:cNvPicPr/>
            <p:nvPr/>
          </p:nvPicPr>
          <p:blipFill>
            <a:blip r:embed="rId2">
              <a:extLst/>
            </a:blip>
            <a:stretch>
              <a:fillRect/>
            </a:stretch>
          </p:blipFill>
          <p:spPr>
            <a:xfrm>
              <a:off x="0" y="304800"/>
              <a:ext cx="18529300" cy="7429769"/>
            </a:xfrm>
            <a:prstGeom prst="rect">
              <a:avLst/>
            </a:prstGeom>
            <a:ln w="12700" cap="flat">
              <a:noFill/>
              <a:miter lim="400000"/>
            </a:ln>
            <a:effectLst/>
          </p:spPr>
        </p:pic>
        <p:sp>
          <p:nvSpPr>
            <p:cNvPr id="309" name="Shape 309"/>
            <p:cNvSpPr/>
            <p:nvPr/>
          </p:nvSpPr>
          <p:spPr>
            <a:xfrm>
              <a:off x="9156700" y="190500"/>
              <a:ext cx="1054100" cy="965200"/>
            </a:xfrm>
            <a:prstGeom prst="roundRect">
              <a:avLst>
                <a:gd name="adj" fmla="val 19737"/>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10" name="Shape 310"/>
            <p:cNvSpPr/>
            <p:nvPr/>
          </p:nvSpPr>
          <p:spPr>
            <a:xfrm>
              <a:off x="533400" y="0"/>
              <a:ext cx="1054100" cy="965200"/>
            </a:xfrm>
            <a:prstGeom prst="roundRect">
              <a:avLst>
                <a:gd name="adj" fmla="val 19737"/>
              </a:avLst>
            </a:prstGeom>
            <a:solidFill>
              <a:srgbClr val="FFFFFF"/>
            </a:solidFill>
            <a:ln w="12700" cap="flat">
              <a:noFill/>
              <a:miter lim="400000"/>
            </a:ln>
            <a:effectLst/>
          </p:spPr>
          <p:txBody>
            <a:bodyPr wrap="square" lIns="0" tIns="0" rIns="0" bIns="0" numCol="1" anchor="ctr">
              <a:noAutofit/>
            </a:bodyP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sp>
        <p:nvSpPr>
          <p:cNvPr id="312" name="Shape 312"/>
          <p:cNvSpPr/>
          <p:nvPr/>
        </p:nvSpPr>
        <p:spPr>
          <a:xfrm>
            <a:off x="-61163" y="44450"/>
            <a:ext cx="21361401"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b="1" sz="9600">
                <a:latin typeface="Times Roman"/>
                <a:ea typeface="Times Roman"/>
                <a:cs typeface="Times Roman"/>
                <a:sym typeface="Times Roman"/>
              </a:defRPr>
            </a:lvl1pPr>
          </a:lstStyle>
          <a:p>
            <a:pPr lvl="0">
              <a:defRPr b="0" sz="1800"/>
            </a:pPr>
            <a:r>
              <a:rPr b="1" sz="9600"/>
              <a:t>BioMath Explorations</a:t>
            </a:r>
          </a:p>
        </p:txBody>
      </p:sp>
      <p:sp>
        <p:nvSpPr>
          <p:cNvPr id="313" name="Shape 313"/>
          <p:cNvSpPr/>
          <p:nvPr/>
        </p:nvSpPr>
        <p:spPr>
          <a:xfrm>
            <a:off x="4521200" y="1676400"/>
            <a:ext cx="13563600" cy="4013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228600" marR="457200" defTabSz="647700">
              <a:defRPr sz="1800"/>
            </a:pPr>
            <a:r>
              <a:rPr b="1" sz="6400">
                <a:latin typeface="Times Roman"/>
                <a:ea typeface="Times Roman"/>
                <a:cs typeface="Times Roman"/>
                <a:sym typeface="Times Roman"/>
              </a:rPr>
              <a:t>BioMath Exploration 6.3</a:t>
            </a:r>
            <a:endParaRPr b="1" sz="6400">
              <a:latin typeface="Times Roman"/>
              <a:ea typeface="Times Roman"/>
              <a:cs typeface="Times Roman"/>
              <a:sym typeface="Times Roman"/>
            </a:endParaRPr>
          </a:p>
          <a:p>
            <a:pPr lvl="0" marL="228600" marR="457200" defTabSz="647700">
              <a:defRPr sz="1800"/>
            </a:pPr>
            <a:br>
              <a:rPr b="1" sz="6400">
                <a:latin typeface="Times Roman"/>
                <a:ea typeface="Times Roman"/>
                <a:cs typeface="Times Roman"/>
                <a:sym typeface="Times Roman"/>
              </a:rPr>
            </a:br>
            <a:r>
              <a:rPr b="1" sz="6400">
                <a:latin typeface="Times Roman"/>
                <a:ea typeface="Times Roman"/>
                <a:cs typeface="Times Roman"/>
                <a:sym typeface="Times Roman"/>
              </a:rPr>
              <a:t>How can you fit </a:t>
            </a:r>
            <a:endParaRPr b="1" sz="6400">
              <a:latin typeface="Times Roman"/>
              <a:ea typeface="Times Roman"/>
              <a:cs typeface="Times Roman"/>
              <a:sym typeface="Times Roman"/>
            </a:endParaRPr>
          </a:p>
          <a:p>
            <a:pPr lvl="0" marL="228600" marR="457200" defTabSz="647700">
              <a:defRPr sz="1800"/>
            </a:pPr>
            <a:r>
              <a:rPr b="1" sz="6400">
                <a:latin typeface="Times Roman"/>
                <a:ea typeface="Times Roman"/>
                <a:cs typeface="Times Roman"/>
                <a:sym typeface="Times Roman"/>
              </a:rPr>
              <a:t>exponential curves to data?</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9" name="office-cubicles.jpg"/>
          <p:cNvPicPr/>
          <p:nvPr/>
        </p:nvPicPr>
        <p:blipFill>
          <a:blip r:embed="rId2">
            <a:alphaModFix amt="25000"/>
            <a:extLst/>
          </a:blip>
          <a:stretch>
            <a:fillRect/>
          </a:stretch>
        </p:blipFill>
        <p:spPr>
          <a:xfrm>
            <a:off x="0" y="12700"/>
            <a:ext cx="21393771" cy="14109700"/>
          </a:xfrm>
          <a:prstGeom prst="rect">
            <a:avLst/>
          </a:prstGeom>
          <a:ln w="12700">
            <a:miter lim="400000"/>
          </a:ln>
        </p:spPr>
      </p:pic>
      <p:sp>
        <p:nvSpPr>
          <p:cNvPr id="70" name="Shape 70"/>
          <p:cNvSpPr/>
          <p:nvPr/>
        </p:nvSpPr>
        <p:spPr>
          <a:xfrm>
            <a:off x="1524000" y="12033250"/>
            <a:ext cx="182880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sz="2400">
                <a:latin typeface="Times Roman"/>
                <a:ea typeface="Times Roman"/>
                <a:cs typeface="Times Roman"/>
                <a:sym typeface="Times Roman"/>
              </a:defRPr>
            </a:lvl1pPr>
          </a:lstStyle>
          <a:p>
            <a:pPr lvl="0">
              <a:defRPr sz="1800"/>
            </a:pPr>
            <a:r>
              <a:rPr sz="2400"/>
              <a:t>“Number of Jobs Held, Labor Market Activity, and Earnings Growth among the Youngest Baby Boomers: Results from a Longitudinal Survey”</a:t>
            </a:r>
          </a:p>
        </p:txBody>
      </p:sp>
      <p:sp>
        <p:nvSpPr>
          <p:cNvPr id="71" name="Shape 71"/>
          <p:cNvSpPr/>
          <p:nvPr/>
        </p:nvSpPr>
        <p:spPr>
          <a:xfrm>
            <a:off x="2987333" y="101600"/>
            <a:ext cx="15344181"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9600">
                <a:latin typeface="Times Roman"/>
                <a:ea typeface="Times Roman"/>
                <a:cs typeface="Times Roman"/>
                <a:sym typeface="Times Roman"/>
              </a:defRPr>
            </a:lvl1pPr>
          </a:lstStyle>
          <a:p>
            <a:pPr lvl="0">
              <a:defRPr b="0" sz="1800"/>
            </a:pPr>
            <a:r>
              <a:rPr b="1" sz="9600"/>
              <a:t>Are you training for one job?</a:t>
            </a:r>
          </a:p>
        </p:txBody>
      </p:sp>
      <p:sp>
        <p:nvSpPr>
          <p:cNvPr id="72" name="Shape 72"/>
          <p:cNvSpPr/>
          <p:nvPr/>
        </p:nvSpPr>
        <p:spPr>
          <a:xfrm>
            <a:off x="295163" y="12649200"/>
            <a:ext cx="5647805"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http://www.officefurniturepics.com/tag/used-office-cubicles/</a:t>
            </a: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Innocence.jpg"/>
          <p:cNvPicPr/>
          <p:nvPr/>
        </p:nvPicPr>
        <p:blipFill>
          <a:blip r:embed="rId2">
            <a:extLst/>
          </a:blip>
          <a:stretch>
            <a:fillRect/>
          </a:stretch>
        </p:blipFill>
        <p:spPr>
          <a:xfrm>
            <a:off x="482600" y="10490200"/>
            <a:ext cx="11093899" cy="2984500"/>
          </a:xfrm>
          <a:prstGeom prst="rect">
            <a:avLst/>
          </a:prstGeom>
          <a:ln w="12700">
            <a:miter lim="400000"/>
          </a:ln>
        </p:spPr>
      </p:pic>
      <p:pic>
        <p:nvPicPr>
          <p:cNvPr id="316" name="800px-Kudzu_on_trees_in_Atlanta,_Georgia.jpg"/>
          <p:cNvPicPr/>
          <p:nvPr/>
        </p:nvPicPr>
        <p:blipFill>
          <a:blip r:embed="rId3">
            <a:extLst/>
          </a:blip>
          <a:stretch>
            <a:fillRect/>
          </a:stretch>
        </p:blipFill>
        <p:spPr>
          <a:xfrm>
            <a:off x="453259" y="1435100"/>
            <a:ext cx="6532901" cy="4025900"/>
          </a:xfrm>
          <a:prstGeom prst="rect">
            <a:avLst/>
          </a:prstGeom>
          <a:ln w="12700">
            <a:miter lim="400000"/>
          </a:ln>
        </p:spPr>
      </p:pic>
      <p:pic>
        <p:nvPicPr>
          <p:cNvPr id="317" name="Bleached Coral.jpg"/>
          <p:cNvPicPr/>
          <p:nvPr/>
        </p:nvPicPr>
        <p:blipFill>
          <a:blip r:embed="rId4">
            <a:extLst/>
          </a:blip>
          <a:stretch>
            <a:fillRect/>
          </a:stretch>
        </p:blipFill>
        <p:spPr>
          <a:xfrm>
            <a:off x="491066" y="5549900"/>
            <a:ext cx="6527801" cy="4895850"/>
          </a:xfrm>
          <a:prstGeom prst="rect">
            <a:avLst/>
          </a:prstGeom>
          <a:ln w="12700">
            <a:miter lim="400000"/>
          </a:ln>
        </p:spPr>
      </p:pic>
      <p:sp>
        <p:nvSpPr>
          <p:cNvPr id="318" name="Shape 318"/>
          <p:cNvSpPr/>
          <p:nvPr/>
        </p:nvSpPr>
        <p:spPr>
          <a:xfrm>
            <a:off x="1963173" y="82550"/>
            <a:ext cx="17392502"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Ethical, Legal and Social Implications</a:t>
            </a:r>
          </a:p>
        </p:txBody>
      </p:sp>
      <p:sp>
        <p:nvSpPr>
          <p:cNvPr id="319" name="Shape 319"/>
          <p:cNvSpPr/>
          <p:nvPr/>
        </p:nvSpPr>
        <p:spPr>
          <a:xfrm>
            <a:off x="8788400" y="2311400"/>
            <a:ext cx="10404872"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647700">
              <a:defRPr b="1" sz="4800">
                <a:latin typeface="Times Roman"/>
                <a:ea typeface="Times Roman"/>
                <a:cs typeface="Times Roman"/>
                <a:sym typeface="Times Roman"/>
              </a:defRPr>
            </a:lvl1pPr>
          </a:lstStyle>
          <a:p>
            <a:pPr lvl="0">
              <a:defRPr b="0" sz="1800"/>
            </a:pPr>
            <a:r>
              <a:rPr b="1" sz="4800"/>
              <a:t>Are religion and evolution compatible? </a:t>
            </a:r>
          </a:p>
        </p:txBody>
      </p:sp>
      <p:sp>
        <p:nvSpPr>
          <p:cNvPr id="320" name="Shape 320"/>
          <p:cNvSpPr/>
          <p:nvPr/>
        </p:nvSpPr>
        <p:spPr>
          <a:xfrm>
            <a:off x="8788400" y="3994150"/>
            <a:ext cx="9093200" cy="157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defTabSz="647700">
              <a:defRPr b="1" sz="4800">
                <a:latin typeface="Times Roman"/>
                <a:ea typeface="Times Roman"/>
                <a:cs typeface="Times Roman"/>
                <a:sym typeface="Times Roman"/>
              </a:defRPr>
            </a:lvl1pPr>
          </a:lstStyle>
          <a:p>
            <a:pPr lvl="0">
              <a:defRPr b="0" sz="1800"/>
            </a:pPr>
            <a:r>
              <a:rPr b="1" sz="4800"/>
              <a:t>Is science possible if you are uncertain about what is true? </a:t>
            </a:r>
          </a:p>
        </p:txBody>
      </p:sp>
      <p:sp>
        <p:nvSpPr>
          <p:cNvPr id="321" name="Shape 321"/>
          <p:cNvSpPr/>
          <p:nvPr/>
        </p:nvSpPr>
        <p:spPr>
          <a:xfrm>
            <a:off x="8788400" y="8839200"/>
            <a:ext cx="5980212"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R="457200" defTabSz="647700">
              <a:defRPr b="1" sz="4800">
                <a:latin typeface="Times Roman"/>
                <a:ea typeface="Times Roman"/>
                <a:cs typeface="Times Roman"/>
                <a:sym typeface="Times Roman"/>
              </a:defRPr>
            </a:lvl1pPr>
          </a:lstStyle>
          <a:p>
            <a:pPr lvl="0">
              <a:defRPr b="0" sz="1800"/>
            </a:pPr>
            <a:r>
              <a:rPr b="1" sz="4800"/>
              <a:t>Who owns your DNA?</a:t>
            </a:r>
          </a:p>
        </p:txBody>
      </p:sp>
      <p:sp>
        <p:nvSpPr>
          <p:cNvPr id="322" name="Shape 322"/>
          <p:cNvSpPr/>
          <p:nvPr/>
        </p:nvSpPr>
        <p:spPr>
          <a:xfrm>
            <a:off x="8794464" y="6413500"/>
            <a:ext cx="8902701" cy="157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b="1" sz="4800">
                <a:latin typeface="Times Roman"/>
                <a:ea typeface="Times Roman"/>
                <a:cs typeface="Times Roman"/>
                <a:sym typeface="Times Roman"/>
              </a:defRPr>
            </a:lvl1pPr>
          </a:lstStyle>
          <a:p>
            <a:pPr lvl="0">
              <a:defRPr b="0" sz="1800"/>
            </a:pPr>
            <a:r>
              <a:rPr b="1" sz="4800"/>
              <a:t>Does basic biology have any impact on the real world?</a:t>
            </a:r>
          </a:p>
        </p:txBody>
      </p:sp>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nvSpPr>
        <p:spPr>
          <a:xfrm>
            <a:off x="2565400" y="4152900"/>
            <a:ext cx="16205374"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Did my students learn less content?</a:t>
            </a:r>
          </a:p>
        </p:txBody>
      </p:sp>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26" name="Screen shot 2011-06-04 at 10.39.34 AM.png"/>
          <p:cNvPicPr/>
          <p:nvPr/>
        </p:nvPicPr>
        <p:blipFill>
          <a:blip r:embed="rId2">
            <a:extLst/>
          </a:blip>
          <a:stretch>
            <a:fillRect/>
          </a:stretch>
        </p:blipFill>
        <p:spPr>
          <a:xfrm>
            <a:off x="2336800" y="1790700"/>
            <a:ext cx="15522593" cy="11137900"/>
          </a:xfrm>
          <a:prstGeom prst="rect">
            <a:avLst/>
          </a:prstGeom>
          <a:ln w="12700">
            <a:miter lim="400000"/>
          </a:ln>
        </p:spPr>
      </p:pic>
      <p:sp>
        <p:nvSpPr>
          <p:cNvPr id="327" name="Shape 327"/>
          <p:cNvSpPr/>
          <p:nvPr/>
        </p:nvSpPr>
        <p:spPr>
          <a:xfrm>
            <a:off x="-298" y="0"/>
            <a:ext cx="216535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Student Content Assessment</a:t>
            </a:r>
          </a:p>
        </p:txBody>
      </p:sp>
      <p:sp>
        <p:nvSpPr>
          <p:cNvPr id="328" name="Shape 328"/>
          <p:cNvSpPr/>
          <p:nvPr/>
        </p:nvSpPr>
        <p:spPr>
          <a:xfrm>
            <a:off x="12260336" y="1562099"/>
            <a:ext cx="7646790" cy="157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825500">
              <a:defRPr sz="1800"/>
            </a:pPr>
            <a:r>
              <a:rPr sz="4800">
                <a:latin typeface="Times Roman"/>
                <a:ea typeface="Times Roman"/>
                <a:cs typeface="Times Roman"/>
                <a:sym typeface="Times Roman"/>
              </a:rPr>
              <a:t>83% response rate (new)</a:t>
            </a:r>
            <a:endParaRPr sz="4800">
              <a:latin typeface="Times Roman"/>
              <a:ea typeface="Times Roman"/>
              <a:cs typeface="Times Roman"/>
              <a:sym typeface="Times Roman"/>
            </a:endParaRPr>
          </a:p>
          <a:p>
            <a:pPr lvl="0" defTabSz="825500">
              <a:defRPr sz="1800"/>
            </a:pPr>
            <a:r>
              <a:rPr sz="4800">
                <a:latin typeface="Times Roman"/>
                <a:ea typeface="Times Roman"/>
                <a:cs typeface="Times Roman"/>
                <a:sym typeface="Times Roman"/>
              </a:rPr>
              <a:t>63% response rate (traditional)</a:t>
            </a:r>
          </a:p>
        </p:txBody>
      </p:sp>
      <p:sp>
        <p:nvSpPr>
          <p:cNvPr id="329" name="Shape 329"/>
          <p:cNvSpPr/>
          <p:nvPr/>
        </p:nvSpPr>
        <p:spPr>
          <a:xfrm>
            <a:off x="13373100" y="6946900"/>
            <a:ext cx="213449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825500">
              <a:defRPr sz="1800"/>
            </a:pPr>
            <a:r>
              <a:rPr i="1" sz="4800">
                <a:latin typeface="Times Roman"/>
                <a:ea typeface="Times Roman"/>
                <a:cs typeface="Times Roman"/>
                <a:sym typeface="Times Roman"/>
              </a:rPr>
              <a:t>p</a:t>
            </a:r>
            <a:r>
              <a:rPr sz="4800">
                <a:latin typeface="Times Roman"/>
                <a:ea typeface="Times Roman"/>
                <a:cs typeface="Times Roman"/>
                <a:sym typeface="Times Roman"/>
              </a:rPr>
              <a:t> = 0.06</a:t>
            </a:r>
          </a:p>
        </p:txBody>
      </p:sp>
      <p:sp>
        <p:nvSpPr>
          <p:cNvPr id="330" name="Shape 330"/>
          <p:cNvSpPr/>
          <p:nvPr/>
        </p:nvSpPr>
        <p:spPr>
          <a:xfrm>
            <a:off x="2235200" y="2540000"/>
            <a:ext cx="1270000" cy="8750300"/>
          </a:xfrm>
          <a:prstGeom prst="rect">
            <a:avLst/>
          </a:prstGeom>
          <a:solidFill>
            <a:srgbClr val="FFFF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1" name="Shape 331"/>
          <p:cNvSpPr/>
          <p:nvPr/>
        </p:nvSpPr>
        <p:spPr>
          <a:xfrm rot="16200000">
            <a:off x="138559" y="6126608"/>
            <a:ext cx="4964907" cy="1079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6400">
                <a:latin typeface="Times Roman"/>
                <a:ea typeface="Times Roman"/>
                <a:cs typeface="Times Roman"/>
                <a:sym typeface="Times Roman"/>
              </a:defRPr>
            </a:lvl1pPr>
          </a:lstStyle>
          <a:p>
            <a:pPr lvl="0">
              <a:defRPr sz="1800"/>
            </a:pPr>
            <a:r>
              <a:rPr sz="6400"/>
              <a:t>percent correct</a:t>
            </a:r>
          </a:p>
        </p:txBody>
      </p:sp>
      <p:sp>
        <p:nvSpPr>
          <p:cNvPr id="332" name="Shape 332"/>
          <p:cNvSpPr/>
          <p:nvPr/>
        </p:nvSpPr>
        <p:spPr>
          <a:xfrm>
            <a:off x="6832600" y="6946900"/>
            <a:ext cx="213449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825500">
              <a:defRPr sz="1800"/>
            </a:pPr>
            <a:r>
              <a:rPr i="1" sz="4800">
                <a:latin typeface="Times Roman"/>
                <a:ea typeface="Times Roman"/>
                <a:cs typeface="Times Roman"/>
                <a:sym typeface="Times Roman"/>
              </a:rPr>
              <a:t>p</a:t>
            </a:r>
            <a:r>
              <a:rPr sz="4800">
                <a:latin typeface="Times Roman"/>
                <a:ea typeface="Times Roman"/>
                <a:cs typeface="Times Roman"/>
                <a:sym typeface="Times Roman"/>
              </a:rPr>
              <a:t> = 0.97</a:t>
            </a:r>
          </a:p>
        </p:txBody>
      </p:sp>
      <p:sp>
        <p:nvSpPr>
          <p:cNvPr id="333" name="Shape 333"/>
          <p:cNvSpPr/>
          <p:nvPr/>
        </p:nvSpPr>
        <p:spPr>
          <a:xfrm>
            <a:off x="13677900" y="12217400"/>
            <a:ext cx="1740099"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Spring</a:t>
            </a:r>
          </a:p>
        </p:txBody>
      </p:sp>
      <p:sp>
        <p:nvSpPr>
          <p:cNvPr id="334" name="Shape 334"/>
          <p:cNvSpPr/>
          <p:nvPr/>
        </p:nvSpPr>
        <p:spPr>
          <a:xfrm>
            <a:off x="6045200" y="1536700"/>
            <a:ext cx="1891904"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  new   </a:t>
            </a:r>
          </a:p>
        </p:txBody>
      </p:sp>
      <p:sp>
        <p:nvSpPr>
          <p:cNvPr id="335" name="Shape 335"/>
          <p:cNvSpPr/>
          <p:nvPr/>
        </p:nvSpPr>
        <p:spPr>
          <a:xfrm>
            <a:off x="6070600" y="2514600"/>
            <a:ext cx="292447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  traditional</a:t>
            </a:r>
          </a:p>
        </p:txBody>
      </p:sp>
      <p:sp>
        <p:nvSpPr>
          <p:cNvPr id="336" name="Shape 336"/>
          <p:cNvSpPr/>
          <p:nvPr/>
        </p:nvSpPr>
        <p:spPr>
          <a:xfrm>
            <a:off x="5549900" y="1663700"/>
            <a:ext cx="673100" cy="660400"/>
          </a:xfrm>
          <a:prstGeom prst="rect">
            <a:avLst/>
          </a:prstGeom>
          <a:solidFill>
            <a:srgbClr val="FF2600"/>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7" name="Shape 337"/>
          <p:cNvSpPr/>
          <p:nvPr/>
        </p:nvSpPr>
        <p:spPr>
          <a:xfrm>
            <a:off x="5549900" y="2628900"/>
            <a:ext cx="673100" cy="660400"/>
          </a:xfrm>
          <a:prstGeom prst="rect">
            <a:avLst/>
          </a:prstGeom>
          <a:solidFill>
            <a:srgbClr val="0433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38" name="Shape 338"/>
          <p:cNvSpPr/>
          <p:nvPr/>
        </p:nvSpPr>
        <p:spPr>
          <a:xfrm>
            <a:off x="17961223" y="11010900"/>
            <a:ext cx="2678373" cy="1016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800">
                <a:latin typeface="Times Roman"/>
                <a:ea typeface="Times Roman"/>
                <a:cs typeface="Times Roman"/>
                <a:sym typeface="Times Roman"/>
              </a:defRPr>
            </a:lvl1pPr>
          </a:lstStyle>
          <a:p>
            <a:pPr lvl="0">
              <a:defRPr sz="1800"/>
            </a:pPr>
            <a:r>
              <a:rPr sz="5800"/>
              <a:t>+/- SEM</a:t>
            </a:r>
          </a:p>
        </p:txBody>
      </p:sp>
      <p:sp>
        <p:nvSpPr>
          <p:cNvPr id="339" name="Shape 339"/>
          <p:cNvSpPr/>
          <p:nvPr/>
        </p:nvSpPr>
        <p:spPr>
          <a:xfrm>
            <a:off x="10388600" y="1435100"/>
            <a:ext cx="7467600" cy="11620500"/>
          </a:xfrm>
          <a:prstGeom prst="rect">
            <a:avLst/>
          </a:prstGeom>
          <a:solidFill>
            <a:srgbClr val="FFFFFF"/>
          </a:solidFill>
          <a:ln w="12700">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0" name="Shape 340"/>
          <p:cNvSpPr/>
          <p:nvPr/>
        </p:nvSpPr>
        <p:spPr>
          <a:xfrm>
            <a:off x="10515600" y="1562100"/>
            <a:ext cx="9575800" cy="2120900"/>
          </a:xfrm>
          <a:prstGeom prst="rect">
            <a:avLst/>
          </a:prstGeom>
          <a:solidFill>
            <a:srgbClr val="FFFFFF"/>
          </a:solidFill>
          <a:ln w="12700">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1" name="Shape 341"/>
          <p:cNvSpPr/>
          <p:nvPr/>
        </p:nvSpPr>
        <p:spPr>
          <a:xfrm>
            <a:off x="6616700" y="12217400"/>
            <a:ext cx="243423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Fall 2010</a:t>
            </a:r>
          </a:p>
        </p:txBody>
      </p:sp>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43" name="Screen shot 2011-06-04 at 10.39.34 AM.png"/>
          <p:cNvPicPr/>
          <p:nvPr/>
        </p:nvPicPr>
        <p:blipFill>
          <a:blip r:embed="rId2">
            <a:extLst/>
          </a:blip>
          <a:stretch>
            <a:fillRect/>
          </a:stretch>
        </p:blipFill>
        <p:spPr>
          <a:xfrm>
            <a:off x="2336800" y="1790700"/>
            <a:ext cx="15522593" cy="11137900"/>
          </a:xfrm>
          <a:prstGeom prst="rect">
            <a:avLst/>
          </a:prstGeom>
          <a:ln w="12700">
            <a:miter lim="400000"/>
          </a:ln>
        </p:spPr>
      </p:pic>
      <p:sp>
        <p:nvSpPr>
          <p:cNvPr id="344" name="Shape 344"/>
          <p:cNvSpPr/>
          <p:nvPr/>
        </p:nvSpPr>
        <p:spPr>
          <a:xfrm>
            <a:off x="-298" y="0"/>
            <a:ext cx="216535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Student Content Assessment</a:t>
            </a:r>
          </a:p>
        </p:txBody>
      </p:sp>
      <p:sp>
        <p:nvSpPr>
          <p:cNvPr id="345" name="Shape 345"/>
          <p:cNvSpPr/>
          <p:nvPr/>
        </p:nvSpPr>
        <p:spPr>
          <a:xfrm>
            <a:off x="12260336" y="1562099"/>
            <a:ext cx="7646790" cy="15748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825500">
              <a:defRPr sz="1800"/>
            </a:pPr>
            <a:r>
              <a:rPr sz="4800">
                <a:latin typeface="Times Roman"/>
                <a:ea typeface="Times Roman"/>
                <a:cs typeface="Times Roman"/>
                <a:sym typeface="Times Roman"/>
              </a:rPr>
              <a:t>83% response rate (new)</a:t>
            </a:r>
            <a:endParaRPr sz="4800">
              <a:latin typeface="Times Roman"/>
              <a:ea typeface="Times Roman"/>
              <a:cs typeface="Times Roman"/>
              <a:sym typeface="Times Roman"/>
            </a:endParaRPr>
          </a:p>
          <a:p>
            <a:pPr lvl="0" defTabSz="825500">
              <a:defRPr sz="1800"/>
            </a:pPr>
            <a:r>
              <a:rPr sz="4800">
                <a:latin typeface="Times Roman"/>
                <a:ea typeface="Times Roman"/>
                <a:cs typeface="Times Roman"/>
                <a:sym typeface="Times Roman"/>
              </a:rPr>
              <a:t>63% response rate (traditional)</a:t>
            </a:r>
          </a:p>
        </p:txBody>
      </p:sp>
      <p:sp>
        <p:nvSpPr>
          <p:cNvPr id="346" name="Shape 346"/>
          <p:cNvSpPr/>
          <p:nvPr/>
        </p:nvSpPr>
        <p:spPr>
          <a:xfrm>
            <a:off x="13373100" y="6946900"/>
            <a:ext cx="213449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825500">
              <a:defRPr sz="1800"/>
            </a:pPr>
            <a:r>
              <a:rPr i="1" sz="4800">
                <a:latin typeface="Times Roman"/>
                <a:ea typeface="Times Roman"/>
                <a:cs typeface="Times Roman"/>
                <a:sym typeface="Times Roman"/>
              </a:rPr>
              <a:t>p</a:t>
            </a:r>
            <a:r>
              <a:rPr sz="4800">
                <a:latin typeface="Times Roman"/>
                <a:ea typeface="Times Roman"/>
                <a:cs typeface="Times Roman"/>
                <a:sym typeface="Times Roman"/>
              </a:rPr>
              <a:t> = 0.06</a:t>
            </a:r>
          </a:p>
        </p:txBody>
      </p:sp>
      <p:sp>
        <p:nvSpPr>
          <p:cNvPr id="347" name="Shape 347"/>
          <p:cNvSpPr/>
          <p:nvPr/>
        </p:nvSpPr>
        <p:spPr>
          <a:xfrm>
            <a:off x="2235200" y="2540000"/>
            <a:ext cx="1270000" cy="8750300"/>
          </a:xfrm>
          <a:prstGeom prst="rect">
            <a:avLst/>
          </a:prstGeom>
          <a:solidFill>
            <a:srgbClr val="FFFF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48" name="Shape 348"/>
          <p:cNvSpPr/>
          <p:nvPr/>
        </p:nvSpPr>
        <p:spPr>
          <a:xfrm rot="16200000">
            <a:off x="138559" y="6126608"/>
            <a:ext cx="4964907" cy="10795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6400">
                <a:latin typeface="Times Roman"/>
                <a:ea typeface="Times Roman"/>
                <a:cs typeface="Times Roman"/>
                <a:sym typeface="Times Roman"/>
              </a:defRPr>
            </a:lvl1pPr>
          </a:lstStyle>
          <a:p>
            <a:pPr lvl="0">
              <a:defRPr sz="1800"/>
            </a:pPr>
            <a:r>
              <a:rPr sz="6400"/>
              <a:t>percent correct</a:t>
            </a:r>
          </a:p>
        </p:txBody>
      </p:sp>
      <p:sp>
        <p:nvSpPr>
          <p:cNvPr id="349" name="Shape 349"/>
          <p:cNvSpPr/>
          <p:nvPr/>
        </p:nvSpPr>
        <p:spPr>
          <a:xfrm>
            <a:off x="6832600" y="6946900"/>
            <a:ext cx="213449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defTabSz="825500">
              <a:defRPr sz="1800"/>
            </a:pPr>
            <a:r>
              <a:rPr i="1" sz="4800">
                <a:latin typeface="Times Roman"/>
                <a:ea typeface="Times Roman"/>
                <a:cs typeface="Times Roman"/>
                <a:sym typeface="Times Roman"/>
              </a:rPr>
              <a:t>p</a:t>
            </a:r>
            <a:r>
              <a:rPr sz="4800">
                <a:latin typeface="Times Roman"/>
                <a:ea typeface="Times Roman"/>
                <a:cs typeface="Times Roman"/>
                <a:sym typeface="Times Roman"/>
              </a:rPr>
              <a:t> = 0.97</a:t>
            </a:r>
          </a:p>
        </p:txBody>
      </p:sp>
      <p:sp>
        <p:nvSpPr>
          <p:cNvPr id="350" name="Shape 350"/>
          <p:cNvSpPr/>
          <p:nvPr/>
        </p:nvSpPr>
        <p:spPr>
          <a:xfrm>
            <a:off x="6616700" y="12217400"/>
            <a:ext cx="243423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Fall 2010</a:t>
            </a:r>
          </a:p>
        </p:txBody>
      </p:sp>
      <p:sp>
        <p:nvSpPr>
          <p:cNvPr id="351" name="Shape 351"/>
          <p:cNvSpPr/>
          <p:nvPr/>
        </p:nvSpPr>
        <p:spPr>
          <a:xfrm>
            <a:off x="12877800" y="12217400"/>
            <a:ext cx="3089375"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Spring 2011</a:t>
            </a:r>
          </a:p>
        </p:txBody>
      </p:sp>
      <p:sp>
        <p:nvSpPr>
          <p:cNvPr id="352" name="Shape 352"/>
          <p:cNvSpPr/>
          <p:nvPr/>
        </p:nvSpPr>
        <p:spPr>
          <a:xfrm>
            <a:off x="6045200" y="1536700"/>
            <a:ext cx="1891904"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  new   </a:t>
            </a:r>
          </a:p>
        </p:txBody>
      </p:sp>
      <p:sp>
        <p:nvSpPr>
          <p:cNvPr id="353" name="Shape 353"/>
          <p:cNvSpPr/>
          <p:nvPr/>
        </p:nvSpPr>
        <p:spPr>
          <a:xfrm>
            <a:off x="6070600" y="2514600"/>
            <a:ext cx="2924473" cy="83820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defTabSz="825500">
              <a:defRPr sz="4800">
                <a:latin typeface="Times Roman"/>
                <a:ea typeface="Times Roman"/>
                <a:cs typeface="Times Roman"/>
                <a:sym typeface="Times Roman"/>
              </a:defRPr>
            </a:lvl1pPr>
          </a:lstStyle>
          <a:p>
            <a:pPr lvl="0">
              <a:defRPr sz="1800"/>
            </a:pPr>
            <a:r>
              <a:rPr sz="4800"/>
              <a:t>  traditional</a:t>
            </a:r>
          </a:p>
        </p:txBody>
      </p:sp>
      <p:sp>
        <p:nvSpPr>
          <p:cNvPr id="354" name="Shape 354"/>
          <p:cNvSpPr/>
          <p:nvPr/>
        </p:nvSpPr>
        <p:spPr>
          <a:xfrm>
            <a:off x="5549900" y="1663700"/>
            <a:ext cx="673100" cy="660400"/>
          </a:xfrm>
          <a:prstGeom prst="rect">
            <a:avLst/>
          </a:prstGeom>
          <a:solidFill>
            <a:srgbClr val="FF2600"/>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55" name="Shape 355"/>
          <p:cNvSpPr/>
          <p:nvPr/>
        </p:nvSpPr>
        <p:spPr>
          <a:xfrm>
            <a:off x="5549900" y="2628900"/>
            <a:ext cx="673100" cy="660400"/>
          </a:xfrm>
          <a:prstGeom prst="rect">
            <a:avLst/>
          </a:prstGeom>
          <a:solidFill>
            <a:srgbClr val="0433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56" name="Shape 356"/>
          <p:cNvSpPr/>
          <p:nvPr/>
        </p:nvSpPr>
        <p:spPr>
          <a:xfrm>
            <a:off x="17961223" y="11010900"/>
            <a:ext cx="2678373" cy="1016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800">
                <a:latin typeface="Times Roman"/>
                <a:ea typeface="Times Roman"/>
                <a:cs typeface="Times Roman"/>
                <a:sym typeface="Times Roman"/>
              </a:defRPr>
            </a:lvl1pPr>
          </a:lstStyle>
          <a:p>
            <a:pPr lvl="0">
              <a:defRPr sz="1800"/>
            </a:pPr>
            <a:r>
              <a:rPr sz="5800"/>
              <a:t>+/- SEM</a:t>
            </a:r>
          </a:p>
        </p:txBody>
      </p:sp>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8" name="Shape 358"/>
          <p:cNvSpPr/>
          <p:nvPr/>
        </p:nvSpPr>
        <p:spPr>
          <a:xfrm>
            <a:off x="2247900" y="3657600"/>
            <a:ext cx="17271132"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Can my students analyze data better?</a:t>
            </a:r>
          </a:p>
        </p:txBody>
      </p:sp>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0" name="droppedImage.pdf"/>
          <p:cNvPicPr/>
          <p:nvPr/>
        </p:nvPicPr>
        <p:blipFill>
          <a:blip r:embed="rId2">
            <a:extLst/>
          </a:blip>
          <a:stretch>
            <a:fillRect/>
          </a:stretch>
        </p:blipFill>
        <p:spPr>
          <a:xfrm>
            <a:off x="2679700" y="2207710"/>
            <a:ext cx="15189200" cy="10619290"/>
          </a:xfrm>
          <a:prstGeom prst="rect">
            <a:avLst/>
          </a:prstGeom>
          <a:ln w="12700">
            <a:miter lim="400000"/>
          </a:ln>
        </p:spPr>
      </p:pic>
      <p:sp>
        <p:nvSpPr>
          <p:cNvPr id="361" name="Shape 361"/>
          <p:cNvSpPr/>
          <p:nvPr/>
        </p:nvSpPr>
        <p:spPr>
          <a:xfrm>
            <a:off x="-298" y="215900"/>
            <a:ext cx="216535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Student Skills Assessment</a:t>
            </a:r>
          </a:p>
        </p:txBody>
      </p:sp>
    </p:spTree>
  </p:cSld>
  <p:clrMapOvr>
    <a:masterClrMapping/>
  </p:clrMapOvr>
  <p:transitio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63" name="droppedImage.pdf"/>
          <p:cNvPicPr/>
          <p:nvPr/>
        </p:nvPicPr>
        <p:blipFill>
          <a:blip r:embed="rId2">
            <a:extLst/>
          </a:blip>
          <a:stretch>
            <a:fillRect/>
          </a:stretch>
        </p:blipFill>
        <p:spPr>
          <a:xfrm>
            <a:off x="2298700" y="2374456"/>
            <a:ext cx="16192500" cy="10135044"/>
          </a:xfrm>
          <a:prstGeom prst="rect">
            <a:avLst/>
          </a:prstGeom>
          <a:ln w="12700">
            <a:miter lim="400000"/>
          </a:ln>
        </p:spPr>
      </p:pic>
      <p:sp>
        <p:nvSpPr>
          <p:cNvPr id="364" name="Shape 364"/>
          <p:cNvSpPr/>
          <p:nvPr/>
        </p:nvSpPr>
        <p:spPr>
          <a:xfrm>
            <a:off x="-298" y="215900"/>
            <a:ext cx="216535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Student Skills Assessment</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nvSpPr>
        <p:spPr>
          <a:xfrm>
            <a:off x="3625360" y="82550"/>
            <a:ext cx="14068128"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647700">
              <a:defRPr sz="1800"/>
            </a:pPr>
            <a:r>
              <a:rPr sz="8400">
                <a:latin typeface="Times Roman"/>
                <a:ea typeface="Times Roman"/>
                <a:cs typeface="Times Roman"/>
                <a:sym typeface="Times Roman"/>
              </a:rPr>
              <a:t>Are </a:t>
            </a:r>
            <a:r>
              <a:rPr i="1" sz="8400">
                <a:latin typeface="Times Roman"/>
                <a:ea typeface="Times Roman"/>
                <a:cs typeface="Times Roman"/>
                <a:sym typeface="Times Roman"/>
              </a:rPr>
              <a:t>ICB</a:t>
            </a:r>
            <a:r>
              <a:rPr sz="8400">
                <a:latin typeface="Times Roman"/>
                <a:ea typeface="Times Roman"/>
                <a:cs typeface="Times Roman"/>
                <a:sym typeface="Times Roman"/>
              </a:rPr>
              <a:t> students overconfident?</a:t>
            </a:r>
          </a:p>
        </p:txBody>
      </p:sp>
      <p:pic>
        <p:nvPicPr>
          <p:cNvPr id="367" name="Screen Shot 2012-12-24 at 6.24.24 PM.png"/>
          <p:cNvPicPr/>
          <p:nvPr/>
        </p:nvPicPr>
        <p:blipFill>
          <a:blip r:embed="rId2">
            <a:extLst/>
          </a:blip>
          <a:stretch>
            <a:fillRect/>
          </a:stretch>
        </p:blipFill>
        <p:spPr>
          <a:xfrm>
            <a:off x="1295400" y="2413000"/>
            <a:ext cx="18750664" cy="9067800"/>
          </a:xfrm>
          <a:prstGeom prst="rect">
            <a:avLst/>
          </a:prstGeom>
          <a:ln w="12700">
            <a:miter lim="400000"/>
          </a:ln>
        </p:spPr>
      </p:pic>
      <p:sp>
        <p:nvSpPr>
          <p:cNvPr id="368" name="Shape 368"/>
          <p:cNvSpPr/>
          <p:nvPr/>
        </p:nvSpPr>
        <p:spPr>
          <a:xfrm>
            <a:off x="13462000" y="1473200"/>
            <a:ext cx="7454900" cy="10934700"/>
          </a:xfrm>
          <a:prstGeom prst="rect">
            <a:avLst/>
          </a:prstGeom>
          <a:solidFill>
            <a:srgbClr val="FFFF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69" name="Shape 369"/>
          <p:cNvSpPr/>
          <p:nvPr/>
        </p:nvSpPr>
        <p:spPr>
          <a:xfrm>
            <a:off x="14734381" y="5969000"/>
            <a:ext cx="22987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1" name="Shape 371"/>
          <p:cNvSpPr/>
          <p:nvPr/>
        </p:nvSpPr>
        <p:spPr>
          <a:xfrm>
            <a:off x="3625360" y="82550"/>
            <a:ext cx="14068128"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647700">
              <a:defRPr sz="1800"/>
            </a:pPr>
            <a:r>
              <a:rPr sz="8400">
                <a:latin typeface="Times Roman"/>
                <a:ea typeface="Times Roman"/>
                <a:cs typeface="Times Roman"/>
                <a:sym typeface="Times Roman"/>
              </a:rPr>
              <a:t>Are </a:t>
            </a:r>
            <a:r>
              <a:rPr i="1" sz="8400">
                <a:latin typeface="Times Roman"/>
                <a:ea typeface="Times Roman"/>
                <a:cs typeface="Times Roman"/>
                <a:sym typeface="Times Roman"/>
              </a:rPr>
              <a:t>ICB</a:t>
            </a:r>
            <a:r>
              <a:rPr sz="8400">
                <a:latin typeface="Times Roman"/>
                <a:ea typeface="Times Roman"/>
                <a:cs typeface="Times Roman"/>
                <a:sym typeface="Times Roman"/>
              </a:rPr>
              <a:t> students overconfident?</a:t>
            </a:r>
          </a:p>
        </p:txBody>
      </p:sp>
      <p:pic>
        <p:nvPicPr>
          <p:cNvPr id="372" name="Screen Shot 2012-12-24 at 6.24.24 PM.png"/>
          <p:cNvPicPr/>
          <p:nvPr/>
        </p:nvPicPr>
        <p:blipFill>
          <a:blip r:embed="rId2">
            <a:extLst/>
          </a:blip>
          <a:stretch>
            <a:fillRect/>
          </a:stretch>
        </p:blipFill>
        <p:spPr>
          <a:xfrm>
            <a:off x="1295400" y="2413000"/>
            <a:ext cx="18750664" cy="9067800"/>
          </a:xfrm>
          <a:prstGeom prst="rect">
            <a:avLst/>
          </a:prstGeom>
          <a:ln w="12700">
            <a:miter lim="400000"/>
          </a:ln>
        </p:spPr>
      </p:pic>
      <p:sp>
        <p:nvSpPr>
          <p:cNvPr id="373" name="Shape 373"/>
          <p:cNvSpPr/>
          <p:nvPr/>
        </p:nvSpPr>
        <p:spPr>
          <a:xfrm>
            <a:off x="15864681" y="1270000"/>
            <a:ext cx="43688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less so</a:t>
            </a:r>
          </a:p>
        </p:txBody>
      </p:sp>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droppedImage.pdf"/>
          <p:cNvPicPr/>
          <p:nvPr/>
        </p:nvPicPr>
        <p:blipFill>
          <a:blip r:embed="rId2">
            <a:extLst/>
          </a:blip>
          <a:stretch>
            <a:fillRect/>
          </a:stretch>
        </p:blipFill>
        <p:spPr>
          <a:xfrm>
            <a:off x="2679700" y="2207710"/>
            <a:ext cx="15189200" cy="10619290"/>
          </a:xfrm>
          <a:prstGeom prst="rect">
            <a:avLst/>
          </a:prstGeom>
          <a:ln w="12700">
            <a:miter lim="400000"/>
          </a:ln>
        </p:spPr>
      </p:pic>
      <p:sp>
        <p:nvSpPr>
          <p:cNvPr id="376" name="Shape 376"/>
          <p:cNvSpPr/>
          <p:nvPr/>
        </p:nvSpPr>
        <p:spPr>
          <a:xfrm>
            <a:off x="-298" y="215900"/>
            <a:ext cx="216535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8400">
                <a:latin typeface="Times Roman"/>
                <a:ea typeface="Times Roman"/>
                <a:cs typeface="Times Roman"/>
                <a:sym typeface="Times Roman"/>
              </a:defRPr>
            </a:lvl1pPr>
          </a:lstStyle>
          <a:p>
            <a:pPr lvl="0">
              <a:defRPr b="0" sz="1800"/>
            </a:pPr>
            <a:r>
              <a:rPr b="1" sz="8400"/>
              <a:t>Student Skills Assessment</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4" name="office-cubicles.jpg"/>
          <p:cNvPicPr/>
          <p:nvPr/>
        </p:nvPicPr>
        <p:blipFill>
          <a:blip r:embed="rId2">
            <a:alphaModFix amt="6000"/>
            <a:extLst/>
          </a:blip>
          <a:stretch>
            <a:fillRect/>
          </a:stretch>
        </p:blipFill>
        <p:spPr>
          <a:xfrm>
            <a:off x="0" y="12700"/>
            <a:ext cx="21393771" cy="14109700"/>
          </a:xfrm>
          <a:prstGeom prst="rect">
            <a:avLst/>
          </a:prstGeom>
          <a:ln w="12700">
            <a:miter lim="400000"/>
          </a:ln>
        </p:spPr>
      </p:pic>
      <p:sp>
        <p:nvSpPr>
          <p:cNvPr id="75" name="Shape 75"/>
          <p:cNvSpPr/>
          <p:nvPr/>
        </p:nvSpPr>
        <p:spPr>
          <a:xfrm>
            <a:off x="3530600" y="4362450"/>
            <a:ext cx="12369800" cy="698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76200" indent="-76200">
              <a:spcBef>
                <a:spcPts val="1600"/>
              </a:spcBef>
              <a:buSzPct val="100000"/>
              <a:buChar char="•"/>
              <a:defRPr sz="1800"/>
            </a:pPr>
            <a:r>
              <a:rPr sz="6400">
                <a:latin typeface="Times Roman"/>
                <a:ea typeface="Times Roman"/>
                <a:cs typeface="Times Roman"/>
                <a:sym typeface="Times Roman"/>
              </a:rPr>
              <a:t> born in the years 1957 to 1964 </a:t>
            </a:r>
            <a:endParaRPr sz="6400">
              <a:latin typeface="Times Roman"/>
              <a:ea typeface="Times Roman"/>
              <a:cs typeface="Times Roman"/>
              <a:sym typeface="Times Roman"/>
            </a:endParaRPr>
          </a:p>
          <a:p>
            <a:pPr lvl="0" marL="76200" indent="-76200">
              <a:spcBef>
                <a:spcPts val="1600"/>
              </a:spcBef>
              <a:buSzPct val="100000"/>
              <a:buChar char="•"/>
              <a:defRPr sz="1800"/>
            </a:pPr>
            <a:r>
              <a:rPr sz="6400">
                <a:latin typeface="Times Roman"/>
                <a:ea typeface="Times Roman"/>
                <a:cs typeface="Times Roman"/>
                <a:sym typeface="Times Roman"/>
              </a:rPr>
              <a:t> jobs from age 18 to age 42</a:t>
            </a:r>
            <a:endParaRPr sz="6400">
              <a:latin typeface="Times Roman"/>
              <a:ea typeface="Times Roman"/>
              <a:cs typeface="Times Roman"/>
              <a:sym typeface="Times Roman"/>
            </a:endParaRPr>
          </a:p>
          <a:p>
            <a:pPr lvl="0" marL="76200" indent="-76200">
              <a:spcBef>
                <a:spcPts val="1600"/>
              </a:spcBef>
              <a:buSzPct val="100000"/>
              <a:buChar char="•"/>
              <a:defRPr sz="1800"/>
            </a:pPr>
            <a:r>
              <a:rPr sz="6400">
                <a:latin typeface="Times Roman"/>
                <a:ea typeface="Times Roman"/>
                <a:cs typeface="Times Roman"/>
                <a:sym typeface="Times Roman"/>
              </a:rPr>
              <a:t> average of 10.8 jobs </a:t>
            </a:r>
            <a:endParaRPr sz="6400">
              <a:latin typeface="Times Roman"/>
              <a:ea typeface="Times Roman"/>
              <a:cs typeface="Times Roman"/>
              <a:sym typeface="Times Roman"/>
            </a:endParaRPr>
          </a:p>
          <a:p>
            <a:pPr lvl="0" marL="76200" indent="-76200">
              <a:spcBef>
                <a:spcPts val="1600"/>
              </a:spcBef>
              <a:buSzPct val="100000"/>
              <a:buChar char="•"/>
              <a:defRPr sz="1800"/>
            </a:pPr>
            <a:r>
              <a:rPr sz="6400">
                <a:latin typeface="Times Roman"/>
                <a:ea typeface="Times Roman"/>
                <a:cs typeface="Times Roman"/>
                <a:sym typeface="Times Roman"/>
              </a:rPr>
              <a:t> more jobs ages 18 - 24 than 36 - 42 </a:t>
            </a:r>
            <a:endParaRPr sz="6400">
              <a:latin typeface="Times Roman"/>
              <a:ea typeface="Times Roman"/>
              <a:cs typeface="Times Roman"/>
              <a:sym typeface="Times Roman"/>
            </a:endParaRPr>
          </a:p>
          <a:p>
            <a:pPr lvl="0" marL="76200" indent="-76200">
              <a:spcBef>
                <a:spcPts val="1600"/>
              </a:spcBef>
              <a:buSzPct val="100000"/>
              <a:buChar char="•"/>
              <a:defRPr sz="1800"/>
            </a:pPr>
            <a:r>
              <a:rPr sz="6400">
                <a:latin typeface="Times Roman"/>
                <a:ea typeface="Times Roman"/>
                <a:cs typeface="Times Roman"/>
                <a:sym typeface="Times Roman"/>
              </a:rPr>
              <a:t> 23% held at least 15 jobs </a:t>
            </a:r>
            <a:endParaRPr sz="6400">
              <a:latin typeface="Times Roman"/>
              <a:ea typeface="Times Roman"/>
              <a:cs typeface="Times Roman"/>
              <a:sym typeface="Times Roman"/>
            </a:endParaRPr>
          </a:p>
          <a:p>
            <a:pPr lvl="0" marL="76200" indent="-76200">
              <a:spcBef>
                <a:spcPts val="1600"/>
              </a:spcBef>
              <a:buSzPct val="100000"/>
              <a:buChar char="•"/>
              <a:defRPr sz="1800"/>
            </a:pPr>
            <a:r>
              <a:rPr sz="6400">
                <a:latin typeface="Times Roman"/>
                <a:ea typeface="Times Roman"/>
                <a:cs typeface="Times Roman"/>
                <a:sym typeface="Times Roman"/>
              </a:rPr>
              <a:t> 14% held zero to four jobs</a:t>
            </a:r>
          </a:p>
        </p:txBody>
      </p:sp>
      <p:sp>
        <p:nvSpPr>
          <p:cNvPr id="76" name="Shape 76"/>
          <p:cNvSpPr/>
          <p:nvPr/>
        </p:nvSpPr>
        <p:spPr>
          <a:xfrm>
            <a:off x="1524000" y="12553950"/>
            <a:ext cx="182880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spcBef>
                <a:spcPts val="1600"/>
              </a:spcBef>
              <a:defRPr sz="2400">
                <a:latin typeface="Times Roman"/>
                <a:ea typeface="Times Roman"/>
                <a:cs typeface="Times Roman"/>
                <a:sym typeface="Times Roman"/>
              </a:defRPr>
            </a:lvl1pPr>
          </a:lstStyle>
          <a:p>
            <a:pPr lvl="0">
              <a:defRPr sz="1800"/>
            </a:pPr>
            <a:r>
              <a:rPr sz="2400"/>
              <a:t>“Number of Jobs Held, Labor Market Activity, and Earnings Growth among the Youngest Baby Boomers: Results from a Longitudinal Survey”</a:t>
            </a:r>
          </a:p>
        </p:txBody>
      </p:sp>
      <p:sp>
        <p:nvSpPr>
          <p:cNvPr id="77" name="Shape 77"/>
          <p:cNvSpPr/>
          <p:nvPr/>
        </p:nvSpPr>
        <p:spPr>
          <a:xfrm>
            <a:off x="2987333" y="101600"/>
            <a:ext cx="15344181"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b="1" sz="9600">
                <a:latin typeface="Times Roman"/>
                <a:ea typeface="Times Roman"/>
                <a:cs typeface="Times Roman"/>
                <a:sym typeface="Times Roman"/>
              </a:defRPr>
            </a:lvl1pPr>
          </a:lstStyle>
          <a:p>
            <a:pPr lvl="0">
              <a:defRPr b="0" sz="1800"/>
            </a:pPr>
            <a:r>
              <a:rPr b="1" sz="9600"/>
              <a:t>Are you training for one job?</a:t>
            </a:r>
          </a:p>
        </p:txBody>
      </p:sp>
      <p:sp>
        <p:nvSpPr>
          <p:cNvPr id="78" name="Shape 78"/>
          <p:cNvSpPr/>
          <p:nvPr/>
        </p:nvSpPr>
        <p:spPr>
          <a:xfrm>
            <a:off x="1727200" y="2673350"/>
            <a:ext cx="10859294" cy="1079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spcBef>
                <a:spcPts val="1600"/>
              </a:spcBef>
              <a:defRPr sz="6400">
                <a:latin typeface="Times Roman"/>
                <a:ea typeface="Times Roman"/>
                <a:cs typeface="Times Roman"/>
                <a:sym typeface="Times Roman"/>
              </a:defRPr>
            </a:lvl1pPr>
          </a:lstStyle>
          <a:p>
            <a:pPr lvl="0">
              <a:defRPr sz="1800"/>
            </a:pPr>
            <a:r>
              <a:rPr sz="6400"/>
              <a:t>Bureau of Labor Statistics, 2008 </a:t>
            </a:r>
          </a:p>
        </p:txBody>
      </p:sp>
    </p:spTree>
  </p:cSld>
  <p:clrMapOvr>
    <a:masterClrMapping/>
  </p:clrMapOvr>
  <p:transitio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nvSpPr>
        <p:spPr>
          <a:xfrm>
            <a:off x="1886601" y="82550"/>
            <a:ext cx="1754564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647700">
              <a:defRPr sz="1800"/>
            </a:pPr>
            <a:r>
              <a:rPr sz="8400">
                <a:latin typeface="Times Roman"/>
                <a:ea typeface="Times Roman"/>
                <a:cs typeface="Times Roman"/>
                <a:sym typeface="Times Roman"/>
              </a:rPr>
              <a:t>Do </a:t>
            </a:r>
            <a:r>
              <a:rPr i="1" sz="8400">
                <a:latin typeface="Times Roman"/>
                <a:ea typeface="Times Roman"/>
                <a:cs typeface="Times Roman"/>
                <a:sym typeface="Times Roman"/>
              </a:rPr>
              <a:t>ICB</a:t>
            </a:r>
            <a:r>
              <a:rPr sz="8400">
                <a:latin typeface="Times Roman"/>
                <a:ea typeface="Times Roman"/>
                <a:cs typeface="Times Roman"/>
                <a:sym typeface="Times Roman"/>
              </a:rPr>
              <a:t> students see biology differently?</a:t>
            </a:r>
          </a:p>
        </p:txBody>
      </p:sp>
      <p:pic>
        <p:nvPicPr>
          <p:cNvPr id="379" name="Screen Shot 2012-12-24 at 6.24.49 PM.png"/>
          <p:cNvPicPr/>
          <p:nvPr/>
        </p:nvPicPr>
        <p:blipFill>
          <a:blip r:embed="rId2">
            <a:extLst/>
          </a:blip>
          <a:stretch>
            <a:fillRect/>
          </a:stretch>
        </p:blipFill>
        <p:spPr>
          <a:xfrm>
            <a:off x="495300" y="1663700"/>
            <a:ext cx="19373759" cy="10922000"/>
          </a:xfrm>
          <a:prstGeom prst="rect">
            <a:avLst/>
          </a:prstGeom>
          <a:ln w="12700">
            <a:miter lim="400000"/>
          </a:ln>
        </p:spPr>
      </p:pic>
      <p:sp>
        <p:nvSpPr>
          <p:cNvPr id="380" name="Shape 380"/>
          <p:cNvSpPr/>
          <p:nvPr/>
        </p:nvSpPr>
        <p:spPr>
          <a:xfrm>
            <a:off x="8890000" y="1473200"/>
            <a:ext cx="12026900" cy="10553700"/>
          </a:xfrm>
          <a:prstGeom prst="rect">
            <a:avLst/>
          </a:prstGeom>
          <a:solidFill>
            <a:srgbClr val="FFFF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81" name="Shape 381"/>
          <p:cNvSpPr/>
          <p:nvPr/>
        </p:nvSpPr>
        <p:spPr>
          <a:xfrm>
            <a:off x="9667081" y="5702300"/>
            <a:ext cx="22987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no</a:t>
            </a:r>
          </a:p>
        </p:txBody>
      </p:sp>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3" name="Shape 383"/>
          <p:cNvSpPr/>
          <p:nvPr/>
        </p:nvSpPr>
        <p:spPr>
          <a:xfrm>
            <a:off x="1886601" y="82550"/>
            <a:ext cx="1754564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647700">
              <a:defRPr sz="1800"/>
            </a:pPr>
            <a:r>
              <a:rPr sz="8400">
                <a:latin typeface="Times Roman"/>
                <a:ea typeface="Times Roman"/>
                <a:cs typeface="Times Roman"/>
                <a:sym typeface="Times Roman"/>
              </a:rPr>
              <a:t>Do </a:t>
            </a:r>
            <a:r>
              <a:rPr i="1" sz="8400">
                <a:latin typeface="Times Roman"/>
                <a:ea typeface="Times Roman"/>
                <a:cs typeface="Times Roman"/>
                <a:sym typeface="Times Roman"/>
              </a:rPr>
              <a:t>ICB</a:t>
            </a:r>
            <a:r>
              <a:rPr sz="8400">
                <a:latin typeface="Times Roman"/>
                <a:ea typeface="Times Roman"/>
                <a:cs typeface="Times Roman"/>
                <a:sym typeface="Times Roman"/>
              </a:rPr>
              <a:t> students see biology differently?</a:t>
            </a:r>
          </a:p>
        </p:txBody>
      </p:sp>
      <p:pic>
        <p:nvPicPr>
          <p:cNvPr id="384" name="Screen Shot 2012-12-24 at 6.24.49 PM.png"/>
          <p:cNvPicPr/>
          <p:nvPr/>
        </p:nvPicPr>
        <p:blipFill>
          <a:blip r:embed="rId2">
            <a:extLst/>
          </a:blip>
          <a:stretch>
            <a:fillRect/>
          </a:stretch>
        </p:blipFill>
        <p:spPr>
          <a:xfrm>
            <a:off x="495300" y="1663700"/>
            <a:ext cx="19373759" cy="10922000"/>
          </a:xfrm>
          <a:prstGeom prst="rect">
            <a:avLst/>
          </a:prstGeom>
          <a:ln w="12700">
            <a:miter lim="400000"/>
          </a:ln>
        </p:spPr>
      </p:pic>
      <p:sp>
        <p:nvSpPr>
          <p:cNvPr id="385" name="Shape 385"/>
          <p:cNvSpPr/>
          <p:nvPr/>
        </p:nvSpPr>
        <p:spPr>
          <a:xfrm>
            <a:off x="14376400" y="1473200"/>
            <a:ext cx="6540500" cy="10553700"/>
          </a:xfrm>
          <a:prstGeom prst="rect">
            <a:avLst/>
          </a:prstGeom>
          <a:solidFill>
            <a:srgbClr val="FFFFFF"/>
          </a:solidFill>
          <a:ln w="25400">
            <a:solidFill>
              <a:srgbClr val="000000">
                <a:alpha val="0"/>
              </a:srgbClr>
            </a:solidFill>
            <a:miter lim="400000"/>
          </a:ln>
        </p:spPr>
        <p:txBody>
          <a:bodyPr lIns="0" tIns="0" rIns="0" bIns="0" anchor="ctr"/>
          <a:lstStyle/>
          <a:p>
            <a:pPr lvl="0" algn="ctr" defTabSz="825500">
              <a:defRPr sz="56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386" name="Shape 386"/>
          <p:cNvSpPr/>
          <p:nvPr/>
        </p:nvSpPr>
        <p:spPr>
          <a:xfrm>
            <a:off x="12219781" y="3873500"/>
            <a:ext cx="22987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
        <p:nvSpPr>
          <p:cNvPr id="387" name="Shape 387"/>
          <p:cNvSpPr/>
          <p:nvPr/>
        </p:nvSpPr>
        <p:spPr>
          <a:xfrm>
            <a:off x="12217400" y="5613400"/>
            <a:ext cx="22987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
        <p:nvSpPr>
          <p:cNvPr id="388" name="Shape 388"/>
          <p:cNvSpPr/>
          <p:nvPr/>
        </p:nvSpPr>
        <p:spPr>
          <a:xfrm>
            <a:off x="12217400" y="7366000"/>
            <a:ext cx="22987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
        <p:nvSpPr>
          <p:cNvPr id="389" name="Shape 389"/>
          <p:cNvSpPr/>
          <p:nvPr/>
        </p:nvSpPr>
        <p:spPr>
          <a:xfrm>
            <a:off x="12217400" y="10591800"/>
            <a:ext cx="22987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1" name="Shape 391"/>
          <p:cNvSpPr/>
          <p:nvPr/>
        </p:nvSpPr>
        <p:spPr>
          <a:xfrm>
            <a:off x="1886601" y="82550"/>
            <a:ext cx="1754564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ctr" defTabSz="647700">
              <a:defRPr sz="1800"/>
            </a:pPr>
            <a:r>
              <a:rPr sz="8400">
                <a:latin typeface="Times Roman"/>
                <a:ea typeface="Times Roman"/>
                <a:cs typeface="Times Roman"/>
                <a:sym typeface="Times Roman"/>
              </a:rPr>
              <a:t>Do </a:t>
            </a:r>
            <a:r>
              <a:rPr i="1" sz="8400">
                <a:latin typeface="Times Roman"/>
                <a:ea typeface="Times Roman"/>
                <a:cs typeface="Times Roman"/>
                <a:sym typeface="Times Roman"/>
              </a:rPr>
              <a:t>ICB</a:t>
            </a:r>
            <a:r>
              <a:rPr sz="8400">
                <a:latin typeface="Times Roman"/>
                <a:ea typeface="Times Roman"/>
                <a:cs typeface="Times Roman"/>
                <a:sym typeface="Times Roman"/>
              </a:rPr>
              <a:t> students see biology differently?</a:t>
            </a:r>
          </a:p>
        </p:txBody>
      </p:sp>
      <p:pic>
        <p:nvPicPr>
          <p:cNvPr id="392" name="Screen Shot 2012-12-24 at 6.24.49 PM.png"/>
          <p:cNvPicPr/>
          <p:nvPr/>
        </p:nvPicPr>
        <p:blipFill>
          <a:blip r:embed="rId2">
            <a:extLst/>
          </a:blip>
          <a:stretch>
            <a:fillRect/>
          </a:stretch>
        </p:blipFill>
        <p:spPr>
          <a:xfrm>
            <a:off x="495300" y="1663700"/>
            <a:ext cx="19373759" cy="10922000"/>
          </a:xfrm>
          <a:prstGeom prst="rect">
            <a:avLst/>
          </a:prstGeom>
          <a:ln w="12700">
            <a:miter lim="400000"/>
          </a:ln>
        </p:spPr>
      </p:pic>
      <p:sp>
        <p:nvSpPr>
          <p:cNvPr id="393" name="Shape 393"/>
          <p:cNvSpPr/>
          <p:nvPr/>
        </p:nvSpPr>
        <p:spPr>
          <a:xfrm>
            <a:off x="18252281" y="3873500"/>
            <a:ext cx="22987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
        <p:nvSpPr>
          <p:cNvPr id="394" name="Shape 394"/>
          <p:cNvSpPr/>
          <p:nvPr/>
        </p:nvSpPr>
        <p:spPr>
          <a:xfrm>
            <a:off x="18249900" y="7162800"/>
            <a:ext cx="22987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
        <p:nvSpPr>
          <p:cNvPr id="395" name="Shape 395"/>
          <p:cNvSpPr/>
          <p:nvPr/>
        </p:nvSpPr>
        <p:spPr>
          <a:xfrm>
            <a:off x="18249900" y="10553700"/>
            <a:ext cx="22987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
        <p:nvSpPr>
          <p:cNvPr id="396" name="Shape 396"/>
          <p:cNvSpPr/>
          <p:nvPr/>
        </p:nvSpPr>
        <p:spPr>
          <a:xfrm>
            <a:off x="18389600" y="5321300"/>
            <a:ext cx="22987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647700">
              <a:defRPr sz="8400">
                <a:solidFill>
                  <a:srgbClr val="FF2600"/>
                </a:solidFill>
                <a:latin typeface="Times Roman"/>
                <a:ea typeface="Times Roman"/>
                <a:cs typeface="Times Roman"/>
                <a:sym typeface="Times Roman"/>
              </a:defRPr>
            </a:lvl1pPr>
          </a:lstStyle>
          <a:p>
            <a:pPr lvl="0">
              <a:defRPr sz="1800">
                <a:solidFill>
                  <a:srgbClr val="000000"/>
                </a:solidFill>
              </a:defRPr>
            </a:pPr>
            <a:r>
              <a:rPr sz="8400">
                <a:solidFill>
                  <a:srgbClr val="FF2600"/>
                </a:solidFill>
              </a:rPr>
              <a:t>yes?</a:t>
            </a:r>
          </a:p>
        </p:txBody>
      </p:sp>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Shape 398"/>
          <p:cNvSpPr/>
          <p:nvPr/>
        </p:nvSpPr>
        <p:spPr>
          <a:xfrm>
            <a:off x="4013200" y="5035550"/>
            <a:ext cx="13309600" cy="323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2900" indent="-342900" defTabSz="647700">
              <a:spcBef>
                <a:spcPts val="5000"/>
              </a:spcBef>
              <a:defRPr sz="1800"/>
            </a:pPr>
            <a:r>
              <a:rPr sz="9600">
                <a:latin typeface="Times Roman"/>
                <a:ea typeface="Times Roman"/>
                <a:cs typeface="Times Roman"/>
                <a:sym typeface="Times Roman"/>
              </a:rPr>
              <a:t>To whom much has been</a:t>
            </a:r>
            <a:endParaRPr sz="9600">
              <a:latin typeface="Times Roman"/>
              <a:ea typeface="Times Roman"/>
              <a:cs typeface="Times Roman"/>
              <a:sym typeface="Times Roman"/>
            </a:endParaRPr>
          </a:p>
          <a:p>
            <a:pPr lvl="0" marL="342900" indent="-342900" defTabSz="647700">
              <a:spcBef>
                <a:spcPts val="1700"/>
              </a:spcBef>
              <a:defRPr sz="1800"/>
            </a:pPr>
            <a:r>
              <a:rPr sz="9600">
                <a:latin typeface="Times Roman"/>
                <a:ea typeface="Times Roman"/>
                <a:cs typeface="Times Roman"/>
                <a:sym typeface="Times Roman"/>
              </a:rPr>
              <a:t>given, much is expected. </a:t>
            </a:r>
          </a:p>
        </p:txBody>
      </p:sp>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0"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401" name="Shape 401"/>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How do people learn?</a:t>
            </a:r>
          </a:p>
        </p:txBody>
      </p:sp>
      <p:sp>
        <p:nvSpPr>
          <p:cNvPr id="402" name="Shape 402"/>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4" name="droppedImage.pdf"/>
          <p:cNvPicPr/>
          <p:nvPr/>
        </p:nvPicPr>
        <p:blipFill>
          <a:blip r:embed="rId2">
            <a:extLst/>
          </a:blip>
          <a:stretch>
            <a:fillRect/>
          </a:stretch>
        </p:blipFill>
        <p:spPr>
          <a:xfrm>
            <a:off x="5744018" y="2209800"/>
            <a:ext cx="8733982" cy="10464800"/>
          </a:xfrm>
          <a:prstGeom prst="rect">
            <a:avLst/>
          </a:prstGeom>
          <a:ln w="12700">
            <a:miter lim="400000"/>
          </a:ln>
        </p:spPr>
      </p:pic>
      <p:sp>
        <p:nvSpPr>
          <p:cNvPr id="405" name="Shape 405"/>
          <p:cNvSpPr/>
          <p:nvPr/>
        </p:nvSpPr>
        <p:spPr>
          <a:xfrm>
            <a:off x="1461808" y="82550"/>
            <a:ext cx="18395232"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What is the most effective way to study?</a:t>
            </a:r>
          </a:p>
        </p:txBody>
      </p:sp>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7"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408" name="Shape 408"/>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What’s the best way to study?</a:t>
            </a:r>
          </a:p>
        </p:txBody>
      </p:sp>
      <p:sp>
        <p:nvSpPr>
          <p:cNvPr id="409" name="Shape 409"/>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nvSpPr>
        <p:spPr>
          <a:xfrm>
            <a:off x="6883400" y="20828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14" name="Shape 414"/>
          <p:cNvSpPr/>
          <p:nvPr/>
        </p:nvSpPr>
        <p:spPr>
          <a:xfrm>
            <a:off x="14173200" y="3048000"/>
            <a:ext cx="5969000"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start with 1 blank piece of paper</a:t>
            </a:r>
          </a:p>
        </p:txBody>
      </p:sp>
      <p:sp>
        <p:nvSpPr>
          <p:cNvPr id="415" name="Shape 415"/>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nvSpPr>
        <p:spPr>
          <a:xfrm>
            <a:off x="6883400" y="20828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18" name="Shape 418"/>
          <p:cNvSpPr/>
          <p:nvPr/>
        </p:nvSpPr>
        <p:spPr>
          <a:xfrm>
            <a:off x="14173200" y="3048000"/>
            <a:ext cx="5969000" cy="1803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defTabSz="800100">
              <a:defRPr sz="1800"/>
            </a:pPr>
            <a:r>
              <a:rPr sz="5600">
                <a:solidFill>
                  <a:srgbClr val="FF2600"/>
                </a:solidFill>
                <a:latin typeface="Times Roman"/>
                <a:ea typeface="Times Roman"/>
                <a:cs typeface="Times Roman"/>
                <a:sym typeface="Times Roman"/>
              </a:rPr>
              <a:t>make an outline</a:t>
            </a:r>
            <a:endParaRPr sz="5600">
              <a:solidFill>
                <a:srgbClr val="FF2600"/>
              </a:solidFill>
              <a:latin typeface="Times Roman"/>
              <a:ea typeface="Times Roman"/>
              <a:cs typeface="Times Roman"/>
              <a:sym typeface="Times Roman"/>
            </a:endParaRPr>
          </a:p>
          <a:p>
            <a:pPr lvl="0" defTabSz="800100">
              <a:defRPr sz="1800"/>
            </a:pPr>
            <a:r>
              <a:rPr sz="5600">
                <a:solidFill>
                  <a:srgbClr val="FF2600"/>
                </a:solidFill>
                <a:latin typeface="Times Roman"/>
                <a:ea typeface="Times Roman"/>
                <a:cs typeface="Times Roman"/>
                <a:sym typeface="Times Roman"/>
              </a:rPr>
              <a:t>of the chapter</a:t>
            </a:r>
          </a:p>
        </p:txBody>
      </p:sp>
      <p:grpSp>
        <p:nvGrpSpPr>
          <p:cNvPr id="421" name="Group 421"/>
          <p:cNvGrpSpPr/>
          <p:nvPr/>
        </p:nvGrpSpPr>
        <p:grpSpPr>
          <a:xfrm>
            <a:off x="6883400" y="2082800"/>
            <a:ext cx="6743700" cy="9829800"/>
            <a:chOff x="0" y="0"/>
            <a:chExt cx="6743700" cy="9829800"/>
          </a:xfrm>
        </p:grpSpPr>
        <p:sp>
          <p:nvSpPr>
            <p:cNvPr id="419" name="Shape 419"/>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20" name="Shape 420"/>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22" name="Shape 422"/>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 presetID="22" grpId="1" fill="hold">
                                  <p:stCondLst>
                                    <p:cond delay="500"/>
                                  </p:stCondLst>
                                  <p:iterate type="el" backwards="0">
                                    <p:tmAbs val="0"/>
                                  </p:iterate>
                                  <p:childTnLst>
                                    <p:set>
                                      <p:cBhvr>
                                        <p:cTn id="6" fill="hold"/>
                                        <p:tgtEl>
                                          <p:spTgt spid="421"/>
                                        </p:tgtEl>
                                        <p:attrNameLst>
                                          <p:attrName>style.visibility</p:attrName>
                                        </p:attrNameLst>
                                      </p:cBhvr>
                                      <p:to>
                                        <p:strVal val="visible"/>
                                      </p:to>
                                    </p:set>
                                    <p:animEffect filter="wipe(up)" transition="in">
                                      <p:cBhvr>
                                        <p:cTn id="7" dur="1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1" grpId="1"/>
    </p:bldLst>
  </p:timing>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 name="exam_hall.jpg"/>
          <p:cNvPicPr/>
          <p:nvPr/>
        </p:nvPicPr>
        <p:blipFill>
          <a:blip r:embed="rId2">
            <a:extLst/>
          </a:blip>
          <a:stretch>
            <a:fillRect/>
          </a:stretch>
        </p:blipFill>
        <p:spPr>
          <a:xfrm>
            <a:off x="266700" y="323935"/>
            <a:ext cx="15177024" cy="12242801"/>
          </a:xfrm>
          <a:prstGeom prst="rect">
            <a:avLst/>
          </a:prstGeom>
          <a:ln w="12700">
            <a:miter lim="400000"/>
          </a:ln>
        </p:spPr>
      </p:pic>
      <p:sp>
        <p:nvSpPr>
          <p:cNvPr id="81" name="Shape 81"/>
          <p:cNvSpPr/>
          <p:nvPr/>
        </p:nvSpPr>
        <p:spPr>
          <a:xfrm>
            <a:off x="15786100" y="2292350"/>
            <a:ext cx="4953000" cy="7632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42900" indent="-342900" defTabSz="647700">
              <a:spcBef>
                <a:spcPts val="1700"/>
              </a:spcBef>
              <a:defRPr sz="1800"/>
            </a:pPr>
            <a:r>
              <a:rPr sz="7200">
                <a:latin typeface="Times Roman"/>
                <a:ea typeface="Times Roman"/>
                <a:cs typeface="Times Roman"/>
                <a:sym typeface="Times Roman"/>
              </a:rPr>
              <a:t>List jobs that</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pay you to</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memorize </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information</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that you</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don’t use….</a:t>
            </a:r>
          </a:p>
        </p:txBody>
      </p:sp>
      <p:sp>
        <p:nvSpPr>
          <p:cNvPr id="82" name="Shape 82"/>
          <p:cNvSpPr/>
          <p:nvPr/>
        </p:nvSpPr>
        <p:spPr>
          <a:xfrm>
            <a:off x="344710" y="12560300"/>
            <a:ext cx="5438627"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http://confessionsofahighbrow.com/tag/standardized-tests/</a:t>
            </a:r>
          </a:p>
        </p:txBody>
      </p:sp>
    </p:spTree>
  </p:cSld>
  <p:clrMapOvr>
    <a:masterClrMapping/>
  </p:clrMapOvr>
  <p:transition spd="med" advClick="1"/>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26" name="Group 426"/>
          <p:cNvGrpSpPr/>
          <p:nvPr/>
        </p:nvGrpSpPr>
        <p:grpSpPr>
          <a:xfrm>
            <a:off x="1930400" y="2540000"/>
            <a:ext cx="6743700" cy="9829800"/>
            <a:chOff x="0" y="0"/>
            <a:chExt cx="6743700" cy="9829800"/>
          </a:xfrm>
        </p:grpSpPr>
        <p:sp>
          <p:nvSpPr>
            <p:cNvPr id="424" name="Shape 424"/>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25" name="Shape 425"/>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27" name="Shape 427"/>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28" name="Shape 428"/>
          <p:cNvSpPr/>
          <p:nvPr/>
        </p:nvSpPr>
        <p:spPr>
          <a:xfrm>
            <a:off x="2324100" y="1314450"/>
            <a:ext cx="59690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turn the paper over</a:t>
            </a:r>
          </a:p>
        </p:txBody>
      </p:sp>
      <p:sp>
        <p:nvSpPr>
          <p:cNvPr id="429" name="Shape 429"/>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med" advClick="1">
    <p:wipe dir="l"/>
  </p:transition>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33" name="Group 433"/>
          <p:cNvGrpSpPr/>
          <p:nvPr/>
        </p:nvGrpSpPr>
        <p:grpSpPr>
          <a:xfrm>
            <a:off x="1930400" y="2540000"/>
            <a:ext cx="6743700" cy="9829800"/>
            <a:chOff x="0" y="0"/>
            <a:chExt cx="6743700" cy="9829800"/>
          </a:xfrm>
        </p:grpSpPr>
        <p:sp>
          <p:nvSpPr>
            <p:cNvPr id="431" name="Shape 431"/>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32" name="Shape 432"/>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34" name="Shape 434"/>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35" name="Shape 435"/>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36" name="Shape 436"/>
          <p:cNvSpPr/>
          <p:nvPr/>
        </p:nvSpPr>
        <p:spPr>
          <a:xfrm>
            <a:off x="10414000" y="1314450"/>
            <a:ext cx="75692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get a clean sheet of paper</a:t>
            </a:r>
          </a:p>
        </p:txBody>
      </p:sp>
      <p:sp>
        <p:nvSpPr>
          <p:cNvPr id="437" name="Shape 437"/>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41" name="Group 441"/>
          <p:cNvGrpSpPr/>
          <p:nvPr/>
        </p:nvGrpSpPr>
        <p:grpSpPr>
          <a:xfrm>
            <a:off x="1930400" y="2540000"/>
            <a:ext cx="6743700" cy="9829800"/>
            <a:chOff x="0" y="0"/>
            <a:chExt cx="6743700" cy="9829800"/>
          </a:xfrm>
        </p:grpSpPr>
        <p:sp>
          <p:nvSpPr>
            <p:cNvPr id="439" name="Shape 439"/>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0" name="Shape 440"/>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42" name="Shape 442"/>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3" name="Shape 443"/>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4" name="Shape 444"/>
          <p:cNvSpPr/>
          <p:nvPr/>
        </p:nvSpPr>
        <p:spPr>
          <a:xfrm>
            <a:off x="10414000" y="1314450"/>
            <a:ext cx="75692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try to recreate the outline</a:t>
            </a:r>
          </a:p>
        </p:txBody>
      </p:sp>
      <p:sp>
        <p:nvSpPr>
          <p:cNvPr id="445" name="Shape 445"/>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46" name="Shape 446"/>
          <p:cNvSpPr/>
          <p:nvPr/>
        </p:nvSpPr>
        <p:spPr>
          <a:xfrm>
            <a:off x="10974610" y="2965450"/>
            <a:ext cx="5969001" cy="829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a:t>
            </a:r>
            <a:r>
              <a:rPr sz="3600">
                <a:solidFill>
                  <a:srgbClr val="FFFFFF"/>
                </a:solidFill>
                <a:latin typeface="Times Roman"/>
                <a:ea typeface="Times Roman"/>
                <a:cs typeface="Times Roman"/>
                <a:sym typeface="Times Roman"/>
              </a:rPr>
              <a:t>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a:t>
            </a:r>
            <a:r>
              <a:rPr sz="3600">
                <a:solidFill>
                  <a:srgbClr val="FFFFFF"/>
                </a:solidFill>
                <a:latin typeface="Times Roman"/>
                <a:ea typeface="Times Roman"/>
                <a:cs typeface="Times Roman"/>
                <a:sym typeface="Times Roman"/>
              </a:rPr>
              <a:t>In movies</a:t>
            </a:r>
            <a:r>
              <a:rPr sz="3600">
                <a:latin typeface="Times Roman"/>
                <a:ea typeface="Times Roman"/>
                <a:cs typeface="Times Roman"/>
                <a:sym typeface="Times Roman"/>
              </a:rPr>
              <a:t>,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a:t>
            </a:r>
            <a:r>
              <a:rPr sz="3600">
                <a:solidFill>
                  <a:srgbClr val="FFFFFF"/>
                </a:solidFill>
                <a:latin typeface="Times Roman"/>
                <a:ea typeface="Times Roman"/>
                <a:cs typeface="Times Roman"/>
                <a:sym typeface="Times Roman"/>
              </a:rPr>
              <a:t>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sp>
        <p:nvSpPr>
          <p:cNvPr id="447" name="Shape 447"/>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1" presetID="22" grpId="1" fill="hold">
                                  <p:stCondLst>
                                    <p:cond delay="500"/>
                                  </p:stCondLst>
                                  <p:iterate type="el" backwards="0">
                                    <p:tmAbs val="0"/>
                                  </p:iterate>
                                  <p:childTnLst>
                                    <p:set>
                                      <p:cBhvr>
                                        <p:cTn id="6" fill="hold"/>
                                        <p:tgtEl>
                                          <p:spTgt spid="446"/>
                                        </p:tgtEl>
                                        <p:attrNameLst>
                                          <p:attrName>style.visibility</p:attrName>
                                        </p:attrNameLst>
                                      </p:cBhvr>
                                      <p:to>
                                        <p:strVal val="visible"/>
                                      </p:to>
                                    </p:set>
                                    <p:animEffect filter="wipe(up)" transition="in">
                                      <p:cBhvr>
                                        <p:cTn id="7" dur="1500"/>
                                        <p:tgtEl>
                                          <p:spTgt spid="4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6" grpId="1"/>
    </p:bldLst>
  </p:timing>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51" name="Group 451"/>
          <p:cNvGrpSpPr/>
          <p:nvPr/>
        </p:nvGrpSpPr>
        <p:grpSpPr>
          <a:xfrm>
            <a:off x="1930400" y="2540000"/>
            <a:ext cx="6743700" cy="9829800"/>
            <a:chOff x="0" y="0"/>
            <a:chExt cx="6743700" cy="9829800"/>
          </a:xfrm>
        </p:grpSpPr>
        <p:sp>
          <p:nvSpPr>
            <p:cNvPr id="449" name="Shape 449"/>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50" name="Shape 450"/>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52" name="Shape 452"/>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53" name="Shape 453"/>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54" name="Shape 454"/>
          <p:cNvSpPr/>
          <p:nvPr/>
        </p:nvSpPr>
        <p:spPr>
          <a:xfrm>
            <a:off x="9842500" y="1314450"/>
            <a:ext cx="82296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this is what you DO know</a:t>
            </a:r>
          </a:p>
        </p:txBody>
      </p:sp>
      <p:sp>
        <p:nvSpPr>
          <p:cNvPr id="455" name="Shape 455"/>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56" name="Shape 456"/>
          <p:cNvSpPr/>
          <p:nvPr/>
        </p:nvSpPr>
        <p:spPr>
          <a:xfrm>
            <a:off x="10974610" y="2965450"/>
            <a:ext cx="5969001" cy="829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800100">
              <a:defRPr sz="1800"/>
            </a:pPr>
            <a:r>
              <a:rPr sz="3600">
                <a:solidFill>
                  <a:srgbClr val="FF2600"/>
                </a:solidFill>
                <a:latin typeface="Times Roman"/>
                <a:ea typeface="Times Roman"/>
                <a:cs typeface="Times Roman"/>
                <a:sym typeface="Times Roman"/>
              </a:rPr>
              <a:t>Why I love Biology</a:t>
            </a:r>
            <a:endParaRPr sz="3600">
              <a:solidFill>
                <a:srgbClr val="FF2600"/>
              </a:solidFill>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solidFill>
                  <a:srgbClr val="FF2600"/>
                </a:solidFill>
                <a:latin typeface="Times Roman"/>
                <a:ea typeface="Times Roman"/>
                <a:cs typeface="Times Roman"/>
                <a:sym typeface="Times Roman"/>
              </a:rPr>
              <a:t>1. it is fun</a:t>
            </a:r>
            <a:endParaRPr sz="3600">
              <a:solidFill>
                <a:srgbClr val="FF2600"/>
              </a:solidFill>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understand me</a:t>
            </a:r>
            <a:endParaRPr sz="3600">
              <a:latin typeface="Times Roman"/>
              <a:ea typeface="Times Roman"/>
              <a:cs typeface="Times Roman"/>
              <a:sym typeface="Times Roman"/>
            </a:endParaRPr>
          </a:p>
          <a:p>
            <a:pPr lvl="0" defTabSz="800100">
              <a:defRPr sz="1800"/>
            </a:pPr>
            <a:r>
              <a:rPr sz="3600">
                <a:solidFill>
                  <a:srgbClr val="FF2600"/>
                </a:solidFill>
                <a:latin typeface="Times Roman"/>
                <a:ea typeface="Times Roman"/>
                <a:cs typeface="Times Roman"/>
                <a:sym typeface="Times Roman"/>
              </a:rPr>
              <a:t>    I know my dog better</a:t>
            </a:r>
            <a:endParaRPr sz="3600">
              <a:solidFill>
                <a:srgbClr val="FF2600"/>
              </a:solidFill>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solidFill>
                  <a:srgbClr val="FF2600"/>
                </a:solidFill>
                <a:latin typeface="Times Roman"/>
                <a:ea typeface="Times Roman"/>
                <a:cs typeface="Times Roman"/>
                <a:sym typeface="Times Roman"/>
              </a:rPr>
              <a:t>2. I can get any job I want</a:t>
            </a:r>
            <a:endParaRPr sz="3600">
              <a:solidFill>
                <a:srgbClr val="FF2600"/>
              </a:solidFill>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2600"/>
                </a:solidFill>
                <a:latin typeface="Times Roman"/>
                <a:ea typeface="Times Roman"/>
                <a:cs typeface="Times Roman"/>
                <a:sym typeface="Times Roman"/>
              </a:rPr>
              <a:t>I can work in a</a:t>
            </a: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2600"/>
                </a:solidFill>
                <a:latin typeface="Times Roman"/>
                <a:ea typeface="Times Roman"/>
                <a:cs typeface="Times Roman"/>
                <a:sym typeface="Times Roman"/>
              </a:rPr>
              <a:t>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solidFill>
                  <a:srgbClr val="FF2600"/>
                </a:solidFill>
                <a:latin typeface="Times Roman"/>
                <a:ea typeface="Times Roman"/>
                <a:cs typeface="Times Roman"/>
                <a:sym typeface="Times Roman"/>
              </a:rPr>
              <a:t>3.</a:t>
            </a: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In movies</a:t>
            </a:r>
            <a:r>
              <a:rPr sz="3600">
                <a:latin typeface="Times Roman"/>
                <a:ea typeface="Times Roman"/>
                <a:cs typeface="Times Roman"/>
                <a:sym typeface="Times Roman"/>
              </a:rPr>
              <a:t>, </a:t>
            </a:r>
            <a:r>
              <a:rPr sz="3600">
                <a:solidFill>
                  <a:srgbClr val="FF2600"/>
                </a:solidFill>
                <a:latin typeface="Times Roman"/>
                <a:ea typeface="Times Roman"/>
                <a:cs typeface="Times Roman"/>
                <a:sym typeface="Times Roman"/>
              </a:rPr>
              <a:t>knowledge is key</a:t>
            </a:r>
            <a:endParaRPr sz="3600">
              <a:solidFill>
                <a:srgbClr val="FF2600"/>
              </a:solidFill>
              <a:latin typeface="Times Roman"/>
              <a:ea typeface="Times Roman"/>
              <a:cs typeface="Times Roman"/>
              <a:sym typeface="Times Roman"/>
            </a:endParaRPr>
          </a:p>
          <a:p>
            <a:pPr lvl="0" defTabSz="800100">
              <a:defRPr sz="1800"/>
            </a:pPr>
            <a:r>
              <a:rPr sz="3600">
                <a:solidFill>
                  <a:srgbClr val="FF2600"/>
                </a:solidFill>
                <a:latin typeface="Times Roman"/>
                <a:ea typeface="Times Roman"/>
                <a:cs typeface="Times Roman"/>
                <a:sym typeface="Times Roman"/>
              </a:rPr>
              <a:t>    Bourne Legacy - blue pill</a:t>
            </a:r>
            <a:endParaRPr sz="3600">
              <a:solidFill>
                <a:srgbClr val="FF2600"/>
              </a:solidFill>
              <a:latin typeface="Times Roman"/>
              <a:ea typeface="Times Roman"/>
              <a:cs typeface="Times Roman"/>
              <a:sym typeface="Times Roman"/>
            </a:endParaRPr>
          </a:p>
          <a:p>
            <a:pPr lvl="0" defTabSz="800100">
              <a:defRPr sz="1800"/>
            </a:pPr>
            <a:r>
              <a:rPr sz="3600">
                <a:solidFill>
                  <a:srgbClr val="FF2600"/>
                </a:solidFill>
                <a:latin typeface="Times Roman"/>
                <a:ea typeface="Times Roman"/>
                <a:cs typeface="Times Roman"/>
                <a:sym typeface="Times Roman"/>
              </a:rPr>
              <a:t>    Hunger Games -</a:t>
            </a: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2600"/>
                </a:solidFill>
                <a:latin typeface="Times Roman"/>
                <a:ea typeface="Times Roman"/>
                <a:cs typeface="Times Roman"/>
                <a:sym typeface="Times Roman"/>
              </a:rPr>
              <a:t>Harry Potter - spells win</a:t>
            </a:r>
          </a:p>
        </p:txBody>
      </p:sp>
      <p:sp>
        <p:nvSpPr>
          <p:cNvPr id="457" name="Shape 457"/>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61" name="Group 461"/>
          <p:cNvGrpSpPr/>
          <p:nvPr/>
        </p:nvGrpSpPr>
        <p:grpSpPr>
          <a:xfrm>
            <a:off x="1930400" y="2540000"/>
            <a:ext cx="6743700" cy="9829800"/>
            <a:chOff x="0" y="0"/>
            <a:chExt cx="6743700" cy="9829800"/>
          </a:xfrm>
        </p:grpSpPr>
        <p:sp>
          <p:nvSpPr>
            <p:cNvPr id="459" name="Shape 459"/>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0" name="Shape 460"/>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62" name="Shape 462"/>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3" name="Shape 463"/>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4" name="Shape 464"/>
          <p:cNvSpPr/>
          <p:nvPr/>
        </p:nvSpPr>
        <p:spPr>
          <a:xfrm>
            <a:off x="9842500" y="1314450"/>
            <a:ext cx="82296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this is what you don’t know</a:t>
            </a:r>
          </a:p>
        </p:txBody>
      </p:sp>
      <p:sp>
        <p:nvSpPr>
          <p:cNvPr id="465" name="Shape 465"/>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6" name="Shape 466"/>
          <p:cNvSpPr/>
          <p:nvPr/>
        </p:nvSpPr>
        <p:spPr>
          <a:xfrm>
            <a:off x="10974610" y="2965450"/>
            <a:ext cx="5969001" cy="829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a:t>
            </a:r>
            <a:r>
              <a:rPr sz="3600">
                <a:solidFill>
                  <a:srgbClr val="FFFFFF"/>
                </a:solidFill>
                <a:latin typeface="Times Roman"/>
                <a:ea typeface="Times Roman"/>
                <a:cs typeface="Times Roman"/>
                <a:sym typeface="Times Roman"/>
              </a:rPr>
              <a:t>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a:t>
            </a:r>
            <a:r>
              <a:rPr sz="3600">
                <a:solidFill>
                  <a:srgbClr val="FFFFFF"/>
                </a:solidFill>
                <a:latin typeface="Times Roman"/>
                <a:ea typeface="Times Roman"/>
                <a:cs typeface="Times Roman"/>
                <a:sym typeface="Times Roman"/>
              </a:rPr>
              <a:t>In movies</a:t>
            </a:r>
            <a:r>
              <a:rPr sz="3600">
                <a:latin typeface="Times Roman"/>
                <a:ea typeface="Times Roman"/>
                <a:cs typeface="Times Roman"/>
                <a:sym typeface="Times Roman"/>
              </a:rPr>
              <a:t>,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a:t>
            </a:r>
            <a:r>
              <a:rPr sz="3600">
                <a:solidFill>
                  <a:srgbClr val="FFFFFF"/>
                </a:solidFill>
                <a:latin typeface="Times Roman"/>
                <a:ea typeface="Times Roman"/>
                <a:cs typeface="Times Roman"/>
                <a:sym typeface="Times Roman"/>
              </a:rPr>
              <a:t>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sp>
        <p:nvSpPr>
          <p:cNvPr id="467" name="Shape 467"/>
          <p:cNvSpPr/>
          <p:nvPr/>
        </p:nvSpPr>
        <p:spPr>
          <a:xfrm>
            <a:off x="11417300" y="4508500"/>
            <a:ext cx="44196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8" name="Shape 468"/>
          <p:cNvSpPr/>
          <p:nvPr/>
        </p:nvSpPr>
        <p:spPr>
          <a:xfrm>
            <a:off x="11417300" y="6731000"/>
            <a:ext cx="44196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69" name="Shape 469"/>
          <p:cNvSpPr/>
          <p:nvPr/>
        </p:nvSpPr>
        <p:spPr>
          <a:xfrm>
            <a:off x="14147800" y="73914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70" name="Shape 470"/>
          <p:cNvSpPr/>
          <p:nvPr/>
        </p:nvSpPr>
        <p:spPr>
          <a:xfrm>
            <a:off x="14579600" y="99822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71" name="Shape 471"/>
          <p:cNvSpPr/>
          <p:nvPr/>
        </p:nvSpPr>
        <p:spPr>
          <a:xfrm>
            <a:off x="11353800" y="88519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72" name="Shape 472"/>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76" name="Group 476"/>
          <p:cNvGrpSpPr/>
          <p:nvPr/>
        </p:nvGrpSpPr>
        <p:grpSpPr>
          <a:xfrm>
            <a:off x="1930400" y="2540000"/>
            <a:ext cx="6743700" cy="9829800"/>
            <a:chOff x="0" y="0"/>
            <a:chExt cx="6743700" cy="9829800"/>
          </a:xfrm>
        </p:grpSpPr>
        <p:sp>
          <p:nvSpPr>
            <p:cNvPr id="474" name="Shape 474"/>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75" name="Shape 475"/>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77" name="Shape 477"/>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78" name="Shape 478"/>
          <p:cNvSpPr/>
          <p:nvPr/>
        </p:nvSpPr>
        <p:spPr>
          <a:xfrm>
            <a:off x="3149600" y="1314450"/>
            <a:ext cx="43053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flip back over</a:t>
            </a:r>
          </a:p>
        </p:txBody>
      </p:sp>
      <p:sp>
        <p:nvSpPr>
          <p:cNvPr id="479" name="Shape 479"/>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0" name="Shape 480"/>
          <p:cNvSpPr/>
          <p:nvPr/>
        </p:nvSpPr>
        <p:spPr>
          <a:xfrm>
            <a:off x="10375900" y="1314450"/>
            <a:ext cx="71501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look up the missing info</a:t>
            </a:r>
          </a:p>
        </p:txBody>
      </p:sp>
      <p:sp>
        <p:nvSpPr>
          <p:cNvPr id="481" name="Shape 481"/>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2" name="Shape 482"/>
          <p:cNvSpPr/>
          <p:nvPr/>
        </p:nvSpPr>
        <p:spPr>
          <a:xfrm>
            <a:off x="10974610" y="2965450"/>
            <a:ext cx="5969001" cy="829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a:t>
            </a:r>
            <a:r>
              <a:rPr sz="3600">
                <a:solidFill>
                  <a:srgbClr val="FFFFFF"/>
                </a:solidFill>
                <a:latin typeface="Times Roman"/>
                <a:ea typeface="Times Roman"/>
                <a:cs typeface="Times Roman"/>
                <a:sym typeface="Times Roman"/>
              </a:rPr>
              <a:t>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a:t>
            </a:r>
            <a:r>
              <a:rPr sz="3600">
                <a:solidFill>
                  <a:srgbClr val="FFFFFF"/>
                </a:solidFill>
                <a:latin typeface="Times Roman"/>
                <a:ea typeface="Times Roman"/>
                <a:cs typeface="Times Roman"/>
                <a:sym typeface="Times Roman"/>
              </a:rPr>
              <a:t>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a:t>
            </a:r>
            <a:r>
              <a:rPr sz="3600">
                <a:solidFill>
                  <a:srgbClr val="FFFFFF"/>
                </a:solidFill>
                <a:latin typeface="Times Roman"/>
                <a:ea typeface="Times Roman"/>
                <a:cs typeface="Times Roman"/>
                <a:sym typeface="Times Roman"/>
              </a:rPr>
              <a:t>In movies</a:t>
            </a:r>
            <a:r>
              <a:rPr sz="3600">
                <a:latin typeface="Times Roman"/>
                <a:ea typeface="Times Roman"/>
                <a:cs typeface="Times Roman"/>
                <a:sym typeface="Times Roman"/>
              </a:rPr>
              <a:t>,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a:t>
            </a:r>
            <a:r>
              <a:rPr sz="3600">
                <a:solidFill>
                  <a:srgbClr val="FFFFFF"/>
                </a:solidFill>
                <a:latin typeface="Times Roman"/>
                <a:ea typeface="Times Roman"/>
                <a:cs typeface="Times Roman"/>
                <a:sym typeface="Times Roman"/>
              </a:rPr>
              <a:t>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sp>
        <p:nvSpPr>
          <p:cNvPr id="483" name="Shape 483"/>
          <p:cNvSpPr/>
          <p:nvPr/>
        </p:nvSpPr>
        <p:spPr>
          <a:xfrm>
            <a:off x="11417300" y="4508500"/>
            <a:ext cx="44196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4" name="Shape 484"/>
          <p:cNvSpPr/>
          <p:nvPr/>
        </p:nvSpPr>
        <p:spPr>
          <a:xfrm>
            <a:off x="11417300" y="6731000"/>
            <a:ext cx="44196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5" name="Shape 485"/>
          <p:cNvSpPr/>
          <p:nvPr/>
        </p:nvSpPr>
        <p:spPr>
          <a:xfrm>
            <a:off x="14147800" y="73914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6" name="Shape 486"/>
          <p:cNvSpPr/>
          <p:nvPr/>
        </p:nvSpPr>
        <p:spPr>
          <a:xfrm>
            <a:off x="14579600" y="99822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7" name="Shape 487"/>
          <p:cNvSpPr/>
          <p:nvPr/>
        </p:nvSpPr>
        <p:spPr>
          <a:xfrm>
            <a:off x="11353800" y="88519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490" name="Group 490"/>
          <p:cNvGrpSpPr/>
          <p:nvPr/>
        </p:nvGrpSpPr>
        <p:grpSpPr>
          <a:xfrm>
            <a:off x="1930400" y="2540000"/>
            <a:ext cx="6743700" cy="9829800"/>
            <a:chOff x="0" y="0"/>
            <a:chExt cx="6743700" cy="9829800"/>
          </a:xfrm>
        </p:grpSpPr>
        <p:sp>
          <p:nvSpPr>
            <p:cNvPr id="488" name="Shape 488"/>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89" name="Shape 489"/>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91" name="Shape 491"/>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8" presetID="17" grpId="1" fill="hold">
                                  <p:stCondLst>
                                    <p:cond delay="500"/>
                                  </p:stCondLst>
                                  <p:iterate type="el" backwards="0">
                                    <p:tmAbs val="0"/>
                                  </p:iterate>
                                  <p:childTnLst>
                                    <p:set>
                                      <p:cBhvr>
                                        <p:cTn id="6" fill="hold"/>
                                        <p:tgtEl>
                                          <p:spTgt spid="490"/>
                                        </p:tgtEl>
                                        <p:attrNameLst>
                                          <p:attrName>style.visibility</p:attrName>
                                        </p:attrNameLst>
                                      </p:cBhvr>
                                      <p:to>
                                        <p:strVal val="visible"/>
                                      </p:to>
                                    </p:set>
                                    <p:anim calcmode="lin" valueType="num">
                                      <p:cBhvr>
                                        <p:cTn id="7" dur="1000" fill="hold"/>
                                        <p:tgtEl>
                                          <p:spTgt spid="490"/>
                                        </p:tgtEl>
                                        <p:attrNameLst>
                                          <p:attrName>ppt_x</p:attrName>
                                        </p:attrNameLst>
                                      </p:cBhvr>
                                      <p:tavLst>
                                        <p:tav tm="0">
                                          <p:val>
                                            <p:strVal val="#ppt_x-#ppt_w/2"/>
                                          </p:val>
                                        </p:tav>
                                        <p:tav tm="100000">
                                          <p:val>
                                            <p:strVal val="#ppt_x"/>
                                          </p:val>
                                        </p:tav>
                                      </p:tavLst>
                                    </p:anim>
                                    <p:anim calcmode="lin" valueType="num">
                                      <p:cBhvr>
                                        <p:cTn id="8" dur="1000" fill="hold"/>
                                        <p:tgtEl>
                                          <p:spTgt spid="490"/>
                                        </p:tgtEl>
                                        <p:attrNameLst>
                                          <p:attrName>ppt_y</p:attrName>
                                        </p:attrNameLst>
                                      </p:cBhvr>
                                      <p:tavLst>
                                        <p:tav tm="0">
                                          <p:val>
                                            <p:strVal val="#ppt_y"/>
                                          </p:val>
                                        </p:tav>
                                        <p:tav tm="100000">
                                          <p:val>
                                            <p:strVal val="#ppt_y"/>
                                          </p:val>
                                        </p:tav>
                                      </p:tavLst>
                                    </p:anim>
                                    <p:anim calcmode="lin" valueType="num">
                                      <p:cBhvr>
                                        <p:cTn id="9" dur="1000" fill="hold"/>
                                        <p:tgtEl>
                                          <p:spTgt spid="490"/>
                                        </p:tgtEl>
                                        <p:attrNameLst>
                                          <p:attrName>ppt_w</p:attrName>
                                        </p:attrNameLst>
                                      </p:cBhvr>
                                      <p:tavLst>
                                        <p:tav tm="0">
                                          <p:val>
                                            <p:fltVal val="0"/>
                                          </p:val>
                                        </p:tav>
                                        <p:tav tm="100000">
                                          <p:val>
                                            <p:strVal val="#ppt_w"/>
                                          </p:val>
                                        </p:tav>
                                      </p:tavLst>
                                    </p:anim>
                                    <p:anim calcmode="lin" valueType="num">
                                      <p:cBhvr>
                                        <p:cTn id="10" dur="1000" fill="hold"/>
                                        <p:tgtEl>
                                          <p:spTgt spid="49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
    </p:bldLst>
  </p:timing>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95" name="Group 495"/>
          <p:cNvGrpSpPr/>
          <p:nvPr/>
        </p:nvGrpSpPr>
        <p:grpSpPr>
          <a:xfrm>
            <a:off x="1930400" y="2540000"/>
            <a:ext cx="6743700" cy="9829800"/>
            <a:chOff x="0" y="0"/>
            <a:chExt cx="6743700" cy="9829800"/>
          </a:xfrm>
        </p:grpSpPr>
        <p:sp>
          <p:nvSpPr>
            <p:cNvPr id="493" name="Shape 493"/>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94" name="Shape 494"/>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496" name="Shape 496"/>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97" name="Shape 497"/>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498" name="Shape 498"/>
          <p:cNvSpPr/>
          <p:nvPr/>
        </p:nvSpPr>
        <p:spPr>
          <a:xfrm>
            <a:off x="11188700" y="1314450"/>
            <a:ext cx="48768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fill in these parts</a:t>
            </a:r>
          </a:p>
        </p:txBody>
      </p:sp>
      <p:sp>
        <p:nvSpPr>
          <p:cNvPr id="499" name="Shape 499"/>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00" name="Shape 500"/>
          <p:cNvSpPr/>
          <p:nvPr/>
        </p:nvSpPr>
        <p:spPr>
          <a:xfrm>
            <a:off x="10974610" y="2965450"/>
            <a:ext cx="5969001" cy="829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sp>
        <p:nvSpPr>
          <p:cNvPr id="501" name="Shape 501"/>
          <p:cNvSpPr/>
          <p:nvPr/>
        </p:nvSpPr>
        <p:spPr>
          <a:xfrm>
            <a:off x="11417300" y="4508500"/>
            <a:ext cx="44196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02" name="Shape 502"/>
          <p:cNvSpPr/>
          <p:nvPr/>
        </p:nvSpPr>
        <p:spPr>
          <a:xfrm>
            <a:off x="11417300" y="6731000"/>
            <a:ext cx="44196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03" name="Shape 503"/>
          <p:cNvSpPr/>
          <p:nvPr/>
        </p:nvSpPr>
        <p:spPr>
          <a:xfrm>
            <a:off x="14147800" y="73914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04" name="Shape 504"/>
          <p:cNvSpPr/>
          <p:nvPr/>
        </p:nvSpPr>
        <p:spPr>
          <a:xfrm>
            <a:off x="14579600" y="99822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05" name="Shape 505"/>
          <p:cNvSpPr/>
          <p:nvPr/>
        </p:nvSpPr>
        <p:spPr>
          <a:xfrm>
            <a:off x="11353800" y="8851900"/>
            <a:ext cx="2171700" cy="787400"/>
          </a:xfrm>
          <a:prstGeom prst="rect">
            <a:avLst/>
          </a:prstGeom>
          <a:ln w="50800">
            <a:solidFill>
              <a:srgbClr val="E32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grpSp>
        <p:nvGrpSpPr>
          <p:cNvPr id="508" name="Group 508"/>
          <p:cNvGrpSpPr/>
          <p:nvPr/>
        </p:nvGrpSpPr>
        <p:grpSpPr>
          <a:xfrm>
            <a:off x="1930400" y="2540000"/>
            <a:ext cx="6743700" cy="9829800"/>
            <a:chOff x="0" y="0"/>
            <a:chExt cx="6743700" cy="9829800"/>
          </a:xfrm>
        </p:grpSpPr>
        <p:sp>
          <p:nvSpPr>
            <p:cNvPr id="506" name="Shape 506"/>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07" name="Shape 507"/>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509" name="Shape 509"/>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13" name="Group 513"/>
          <p:cNvGrpSpPr/>
          <p:nvPr/>
        </p:nvGrpSpPr>
        <p:grpSpPr>
          <a:xfrm>
            <a:off x="1930400" y="2540000"/>
            <a:ext cx="6743700" cy="9829800"/>
            <a:chOff x="0" y="0"/>
            <a:chExt cx="6743700" cy="9829800"/>
          </a:xfrm>
        </p:grpSpPr>
        <p:sp>
          <p:nvSpPr>
            <p:cNvPr id="511" name="Shape 511"/>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12" name="Shape 512"/>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514" name="Shape 514"/>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15" name="Shape 515"/>
          <p:cNvSpPr/>
          <p:nvPr/>
        </p:nvSpPr>
        <p:spPr>
          <a:xfrm>
            <a:off x="10109200" y="1314450"/>
            <a:ext cx="76835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make sure you understand</a:t>
            </a:r>
          </a:p>
        </p:txBody>
      </p:sp>
      <p:grpSp>
        <p:nvGrpSpPr>
          <p:cNvPr id="519" name="Group 519"/>
          <p:cNvGrpSpPr/>
          <p:nvPr/>
        </p:nvGrpSpPr>
        <p:grpSpPr>
          <a:xfrm>
            <a:off x="10579100" y="2540000"/>
            <a:ext cx="6743700" cy="9829800"/>
            <a:chOff x="0" y="0"/>
            <a:chExt cx="6743700" cy="9829800"/>
          </a:xfrm>
        </p:grpSpPr>
        <p:sp>
          <p:nvSpPr>
            <p:cNvPr id="516" name="Shape 516"/>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17" name="Shape 517"/>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18" name="Shape 518"/>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grpSp>
        <p:nvGrpSpPr>
          <p:cNvPr id="522" name="Group 522"/>
          <p:cNvGrpSpPr/>
          <p:nvPr/>
        </p:nvGrpSpPr>
        <p:grpSpPr>
          <a:xfrm>
            <a:off x="1930400" y="2540000"/>
            <a:ext cx="6743700" cy="9829800"/>
            <a:chOff x="0" y="0"/>
            <a:chExt cx="6743700" cy="9829800"/>
          </a:xfrm>
        </p:grpSpPr>
        <p:sp>
          <p:nvSpPr>
            <p:cNvPr id="520" name="Shape 520"/>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21" name="Shape 521"/>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523" name="Shape 523"/>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27" name="Group 527"/>
          <p:cNvGrpSpPr/>
          <p:nvPr/>
        </p:nvGrpSpPr>
        <p:grpSpPr>
          <a:xfrm>
            <a:off x="1930400" y="2540000"/>
            <a:ext cx="6743700" cy="9829800"/>
            <a:chOff x="0" y="0"/>
            <a:chExt cx="6743700" cy="9829800"/>
          </a:xfrm>
        </p:grpSpPr>
        <p:sp>
          <p:nvSpPr>
            <p:cNvPr id="525" name="Shape 525"/>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26" name="Shape 526"/>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528" name="Shape 528"/>
          <p:cNvSpPr/>
          <p:nvPr/>
        </p:nvSpPr>
        <p:spPr>
          <a:xfrm>
            <a:off x="19304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29" name="Shape 529"/>
          <p:cNvSpPr/>
          <p:nvPr/>
        </p:nvSpPr>
        <p:spPr>
          <a:xfrm>
            <a:off x="2324100" y="1314450"/>
            <a:ext cx="59690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turn the paper over</a:t>
            </a:r>
          </a:p>
        </p:txBody>
      </p:sp>
      <p:sp>
        <p:nvSpPr>
          <p:cNvPr id="530" name="Shape 530"/>
          <p:cNvSpPr/>
          <p:nvPr/>
        </p:nvSpPr>
        <p:spPr>
          <a:xfrm>
            <a:off x="9588500" y="1314450"/>
            <a:ext cx="8737600" cy="952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00100">
              <a:defRPr sz="5600">
                <a:solidFill>
                  <a:srgbClr val="FF2600"/>
                </a:solidFill>
                <a:latin typeface="Times Roman"/>
                <a:ea typeface="Times Roman"/>
                <a:cs typeface="Times Roman"/>
                <a:sym typeface="Times Roman"/>
              </a:defRPr>
            </a:lvl1pPr>
          </a:lstStyle>
          <a:p>
            <a:pPr lvl="0">
              <a:defRPr sz="1800">
                <a:solidFill>
                  <a:srgbClr val="000000"/>
                </a:solidFill>
              </a:defRPr>
            </a:pPr>
            <a:r>
              <a:rPr sz="5600">
                <a:solidFill>
                  <a:srgbClr val="FF2600"/>
                </a:solidFill>
              </a:rPr>
              <a:t>try again to reproduce outline</a:t>
            </a:r>
          </a:p>
        </p:txBody>
      </p:sp>
      <p:grpSp>
        <p:nvGrpSpPr>
          <p:cNvPr id="534" name="Group 534"/>
          <p:cNvGrpSpPr/>
          <p:nvPr/>
        </p:nvGrpSpPr>
        <p:grpSpPr>
          <a:xfrm>
            <a:off x="10579100" y="2540000"/>
            <a:ext cx="6743700" cy="9829800"/>
            <a:chOff x="0" y="0"/>
            <a:chExt cx="6743700" cy="9829800"/>
          </a:xfrm>
        </p:grpSpPr>
        <p:sp>
          <p:nvSpPr>
            <p:cNvPr id="531" name="Shape 531"/>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32" name="Shape 532"/>
            <p:cNvSpPr/>
            <p:nvPr/>
          </p:nvSpPr>
          <p:spPr>
            <a:xfrm>
              <a:off x="0" y="0"/>
              <a:ext cx="6743700" cy="9829800"/>
            </a:xfrm>
            <a:prstGeom prst="rect">
              <a:avLst/>
            </a:prstGeom>
            <a:solidFill>
              <a:srgbClr val="FFFFFF"/>
            </a:solidFill>
            <a:ln w="25400" cap="flat">
              <a:solidFill>
                <a:srgbClr val="000000"/>
              </a:solidFill>
              <a:prstDash val="solid"/>
              <a:miter lim="400000"/>
            </a:ln>
            <a:effectLst/>
          </p:spPr>
          <p:txBody>
            <a:bodyPr wrap="square" lIns="0" tIns="0" rIns="0" bIns="0" numCol="1" anchor="ctr">
              <a:noAutofit/>
            </a:bodyP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33" name="Shape 533"/>
            <p:cNvSpPr/>
            <p:nvPr/>
          </p:nvSpPr>
          <p:spPr>
            <a:xfrm>
              <a:off x="395510" y="425450"/>
              <a:ext cx="5969001" cy="829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lvl="0" algn="ctr" defTabSz="800100">
                <a:defRPr sz="1800"/>
              </a:pPr>
              <a:r>
                <a:rPr sz="3600">
                  <a:latin typeface="Times Roman"/>
                  <a:ea typeface="Times Roman"/>
                  <a:cs typeface="Times Roman"/>
                  <a:sym typeface="Times Roman"/>
                </a:rPr>
                <a:t>Why I love Biology</a:t>
              </a:r>
              <a:endParaRPr sz="3600">
                <a:latin typeface="Times Roman"/>
                <a:ea typeface="Times Roman"/>
                <a:cs typeface="Times Roman"/>
                <a:sym typeface="Times Roman"/>
              </a:endParaRPr>
            </a:p>
            <a:p>
              <a:pPr lvl="0" algn="ctr"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1. it is fun</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understand me</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know my dog better</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2. I can get any job I want</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do research</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work in a zoo</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I can become a superhero</a:t>
              </a:r>
              <a:endParaRPr sz="3600">
                <a:latin typeface="Times Roman"/>
                <a:ea typeface="Times Roman"/>
                <a:cs typeface="Times Roman"/>
                <a:sym typeface="Times Roman"/>
              </a:endParaRPr>
            </a:p>
            <a:p>
              <a:pPr lvl="0" defTabSz="800100">
                <a:defRPr sz="1800"/>
              </a:pP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3. In movies, knowledge is key</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Bourne Legacy - blue pill</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Hunger Games - find water</a:t>
              </a:r>
              <a:endParaRPr sz="3600">
                <a:latin typeface="Times Roman"/>
                <a:ea typeface="Times Roman"/>
                <a:cs typeface="Times Roman"/>
                <a:sym typeface="Times Roman"/>
              </a:endParaRPr>
            </a:p>
            <a:p>
              <a:pPr lvl="0" defTabSz="800100">
                <a:defRPr sz="1800"/>
              </a:pPr>
              <a:r>
                <a:rPr sz="3600">
                  <a:latin typeface="Times Roman"/>
                  <a:ea typeface="Times Roman"/>
                  <a:cs typeface="Times Roman"/>
                  <a:sym typeface="Times Roman"/>
                </a:rPr>
                <a:t>    Harry Potter - spells win</a:t>
              </a:r>
            </a:p>
          </p:txBody>
        </p:sp>
      </p:grpSp>
      <p:sp>
        <p:nvSpPr>
          <p:cNvPr id="535" name="Shape 535"/>
          <p:cNvSpPr/>
          <p:nvPr/>
        </p:nvSpPr>
        <p:spPr>
          <a:xfrm>
            <a:off x="10579100" y="25400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36" name="Shape 536"/>
          <p:cNvSpPr/>
          <p:nvPr/>
        </p:nvSpPr>
        <p:spPr>
          <a:xfrm>
            <a:off x="1574800" y="2755900"/>
            <a:ext cx="6743700" cy="9829800"/>
          </a:xfrm>
          <a:prstGeom prst="rect">
            <a:avLst/>
          </a:prstGeom>
          <a:solidFill>
            <a:srgbClr val="FFFFFF"/>
          </a:solidFill>
          <a:ln w="25400">
            <a:solidFill/>
            <a:miter lim="400000"/>
          </a:ln>
        </p:spPr>
        <p:txBody>
          <a:bodyPr lIns="0" tIns="0" rIns="0" bIns="0" anchor="ctr"/>
          <a:lstStyle/>
          <a:p>
            <a:pPr lvl="0" algn="ctr" defTabSz="800100">
              <a:defRPr sz="5400">
                <a:solidFill>
                  <a:srgbClr val="FFFFFF"/>
                </a:solidFill>
                <a:effectLst>
                  <a:outerShdw sx="100000" sy="100000" kx="0" ky="0" algn="b" rotWithShape="0" blurRad="38100" dist="12700" dir="5400000">
                    <a:srgbClr val="000000">
                      <a:alpha val="50000"/>
                    </a:srgbClr>
                  </a:outerShdw>
                </a:effectLst>
                <a:latin typeface="+mn-lt"/>
                <a:ea typeface="+mn-ea"/>
                <a:cs typeface="+mn-cs"/>
                <a:sym typeface="Gill Sans"/>
              </a:defRPr>
            </a:pPr>
          </a:p>
        </p:txBody>
      </p:sp>
      <p:sp>
        <p:nvSpPr>
          <p:cNvPr id="537" name="Shape 537"/>
          <p:cNvSpPr/>
          <p:nvPr/>
        </p:nvSpPr>
        <p:spPr>
          <a:xfrm>
            <a:off x="2907041" y="82550"/>
            <a:ext cx="15504766" cy="1384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647700">
              <a:defRPr b="1" sz="8400">
                <a:latin typeface="Times Roman"/>
                <a:ea typeface="Times Roman"/>
                <a:cs typeface="Times Roman"/>
                <a:sym typeface="Times Roman"/>
              </a:defRPr>
            </a:lvl1pPr>
          </a:lstStyle>
          <a:p>
            <a:pPr lvl="0">
              <a:defRPr b="0" sz="1800"/>
            </a:pPr>
            <a:r>
              <a:rPr b="1" sz="8400"/>
              <a:t>The Outline Method for Learning</a:t>
            </a:r>
          </a:p>
        </p:txBody>
      </p:sp>
    </p:spTree>
  </p:cSld>
  <p:clrMapOvr>
    <a:masterClrMapping/>
  </p:clrMapOvr>
  <p:transition spd="slow"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9"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540" name="Shape 540"/>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Should you do research in college?</a:t>
            </a:r>
          </a:p>
        </p:txBody>
      </p:sp>
      <p:sp>
        <p:nvSpPr>
          <p:cNvPr id="541" name="Shape 541"/>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slow"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 name="Shape 84"/>
          <p:cNvSpPr/>
          <p:nvPr/>
        </p:nvSpPr>
        <p:spPr>
          <a:xfrm>
            <a:off x="990600" y="2838450"/>
            <a:ext cx="5194300" cy="76327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lvl="0" marL="342900" indent="-342900" defTabSz="647700">
              <a:spcBef>
                <a:spcPts val="1700"/>
              </a:spcBef>
              <a:defRPr sz="1800"/>
            </a:pPr>
            <a:r>
              <a:rPr sz="7200">
                <a:latin typeface="Times Roman"/>
                <a:ea typeface="Times Roman"/>
                <a:cs typeface="Times Roman"/>
                <a:sym typeface="Times Roman"/>
              </a:rPr>
              <a:t>Who thinks</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they can</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remember</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more factoids</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than a</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computer? </a:t>
            </a:r>
          </a:p>
        </p:txBody>
      </p:sp>
      <p:sp>
        <p:nvSpPr>
          <p:cNvPr id="85" name="Shape 85"/>
          <p:cNvSpPr/>
          <p:nvPr/>
        </p:nvSpPr>
        <p:spPr>
          <a:xfrm>
            <a:off x="274228" y="12471400"/>
            <a:ext cx="5713661" cy="406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1800" u="sng">
                <a:latin typeface="Times Roman"/>
                <a:ea typeface="Times Roman"/>
                <a:cs typeface="Times Roman"/>
                <a:sym typeface="Times Roman"/>
                <a:hlinkClick r:id="rId2" invalidUrl="" action="" tgtFrame="" tooltip="" history="1" highlightClick="0" endSnd="0"/>
              </a:defRPr>
            </a:lvl1pPr>
          </a:lstStyle>
          <a:p>
            <a:pPr lvl="0">
              <a:defRPr u="none"/>
            </a:pPr>
            <a:r>
              <a:rPr u="sng">
                <a:hlinkClick r:id="rId2" invalidUrl="" action="" tgtFrame="" tooltip="" history="1" highlightClick="0" endSnd="0"/>
              </a:rPr>
              <a:t>http://yourwallpaper.com/abstract/circuitboard01-1024.phtml</a:t>
            </a:r>
          </a:p>
        </p:txBody>
      </p:sp>
      <p:pic>
        <p:nvPicPr>
          <p:cNvPr id="86" name="circuitboard01-1024.jpg"/>
          <p:cNvPicPr/>
          <p:nvPr/>
        </p:nvPicPr>
        <p:blipFill>
          <a:blip r:embed="rId3">
            <a:extLst/>
          </a:blip>
          <a:stretch>
            <a:fillRect/>
          </a:stretch>
        </p:blipFill>
        <p:spPr>
          <a:xfrm>
            <a:off x="6896100" y="1790700"/>
            <a:ext cx="13004800" cy="9753600"/>
          </a:xfrm>
          <a:prstGeom prst="rect">
            <a:avLst/>
          </a:prstGeom>
          <a:ln w="12700">
            <a:miter lim="400000"/>
          </a:ln>
        </p:spPr>
      </p:pic>
    </p:spTree>
  </p:cSld>
  <p:clrMapOvr>
    <a:masterClrMapping/>
  </p:clrMapOvr>
  <p:transition spd="slow"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3" name="Shape 543"/>
          <p:cNvSpPr/>
          <p:nvPr/>
        </p:nvSpPr>
        <p:spPr>
          <a:xfrm>
            <a:off x="5430043" y="12553950"/>
            <a:ext cx="9636474"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3600" u="sng">
                <a:latin typeface="+mn-lt"/>
                <a:ea typeface="+mn-ea"/>
                <a:cs typeface="+mn-cs"/>
                <a:sym typeface="Gill Sans"/>
                <a:hlinkClick r:id="rId2" invalidUrl="" action="" tgtFrame="" tooltip="" history="1" highlightClick="0" endSnd="0"/>
              </a:defRPr>
            </a:lvl1pPr>
          </a:lstStyle>
          <a:p>
            <a:pPr lvl="0">
              <a:defRPr sz="1800" u="none"/>
            </a:pPr>
            <a:r>
              <a:rPr sz="3600" u="sng">
                <a:hlinkClick r:id="rId2" invalidUrl="" action="" tgtFrame="" tooltip="" history="1" highlightClick="0" endSnd="0"/>
              </a:rPr>
              <a:t>http://www.quintcareers.com/job_skills_values.html</a:t>
            </a:r>
          </a:p>
        </p:txBody>
      </p:sp>
      <p:sp>
        <p:nvSpPr>
          <p:cNvPr id="544" name="Shape 544"/>
          <p:cNvSpPr/>
          <p:nvPr/>
        </p:nvSpPr>
        <p:spPr>
          <a:xfrm>
            <a:off x="-167345" y="107950"/>
            <a:ext cx="21475701"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ctr">
              <a:defRPr b="1" sz="6400">
                <a:latin typeface="Times Roman"/>
                <a:ea typeface="Times Roman"/>
                <a:cs typeface="Times Roman"/>
                <a:sym typeface="Times Roman"/>
              </a:defRPr>
            </a:lvl1pPr>
          </a:lstStyle>
          <a:p>
            <a:pPr lvl="0">
              <a:defRPr b="0" sz="1800"/>
            </a:pPr>
            <a:r>
              <a:rPr b="1" sz="6400"/>
              <a:t>Skills Most Sought After by Employers</a:t>
            </a:r>
          </a:p>
        </p:txBody>
      </p:sp>
      <p:sp>
        <p:nvSpPr>
          <p:cNvPr id="545" name="Shape 545"/>
          <p:cNvSpPr/>
          <p:nvPr/>
        </p:nvSpPr>
        <p:spPr>
          <a:xfrm>
            <a:off x="1041400" y="1581150"/>
            <a:ext cx="10490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Communications Skills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Analytical/Research Skills</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Computer Literacy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Flexibility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Interpersonal Abilities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Leadership Skills</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Multicultural Sensitivity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Organizational Skills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Problem-Solving/Creativity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Teamwork</a:t>
            </a:r>
          </a:p>
        </p:txBody>
      </p:sp>
    </p:spTree>
  </p:cSld>
  <p:clrMapOvr>
    <a:masterClrMapping/>
  </p:clrMapOvr>
  <p:transition spd="med" advClick="1"/>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7" name="Shape 547"/>
          <p:cNvSpPr/>
          <p:nvPr/>
        </p:nvSpPr>
        <p:spPr>
          <a:xfrm>
            <a:off x="5430043" y="12553950"/>
            <a:ext cx="9636474" cy="622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3600" u="sng">
                <a:latin typeface="+mn-lt"/>
                <a:ea typeface="+mn-ea"/>
                <a:cs typeface="+mn-cs"/>
                <a:sym typeface="Gill Sans"/>
                <a:hlinkClick r:id="rId2" invalidUrl="" action="" tgtFrame="" tooltip="" history="1" highlightClick="0" endSnd="0"/>
              </a:defRPr>
            </a:lvl1pPr>
          </a:lstStyle>
          <a:p>
            <a:pPr lvl="0">
              <a:defRPr sz="1800" u="none"/>
            </a:pPr>
            <a:r>
              <a:rPr sz="3600" u="sng">
                <a:hlinkClick r:id="rId2" invalidUrl="" action="" tgtFrame="" tooltip="" history="1" highlightClick="0" endSnd="0"/>
              </a:rPr>
              <a:t>http://www.quintcareers.com/job_skills_values.html</a:t>
            </a:r>
          </a:p>
        </p:txBody>
      </p:sp>
      <p:sp>
        <p:nvSpPr>
          <p:cNvPr id="548" name="Shape 548"/>
          <p:cNvSpPr/>
          <p:nvPr/>
        </p:nvSpPr>
        <p:spPr>
          <a:xfrm>
            <a:off x="-167345" y="107950"/>
            <a:ext cx="21475701"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ctr">
              <a:defRPr b="1" sz="6400">
                <a:solidFill>
                  <a:srgbClr val="FF2600"/>
                </a:solidFill>
                <a:latin typeface="Times Roman"/>
                <a:ea typeface="Times Roman"/>
                <a:cs typeface="Times Roman"/>
                <a:sym typeface="Times Roman"/>
              </a:defRPr>
            </a:lvl1pPr>
          </a:lstStyle>
          <a:p>
            <a:pPr lvl="0">
              <a:defRPr b="0" sz="1800">
                <a:solidFill>
                  <a:srgbClr val="000000"/>
                </a:solidFill>
              </a:defRPr>
            </a:pPr>
            <a:r>
              <a:rPr b="1" sz="6400">
                <a:solidFill>
                  <a:srgbClr val="FF2600"/>
                </a:solidFill>
              </a:rPr>
              <a:t>Skills Improved During Research</a:t>
            </a:r>
          </a:p>
        </p:txBody>
      </p:sp>
      <p:sp>
        <p:nvSpPr>
          <p:cNvPr id="549" name="Shape 549"/>
          <p:cNvSpPr/>
          <p:nvPr/>
        </p:nvSpPr>
        <p:spPr>
          <a:xfrm>
            <a:off x="1041400" y="1581150"/>
            <a:ext cx="104902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Communications Skills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Analytical/Research Skills</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Computer Literacy</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Flexibility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Interpersonal Abilities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Leadership Skills</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Multicultural Sensitivity</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Organizational Skills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Problem-Solving/Creativity</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Teamwork</a:t>
            </a:r>
          </a:p>
        </p:txBody>
      </p:sp>
    </p:spTree>
  </p:cSld>
  <p:clrMapOvr>
    <a:masterClrMapping/>
  </p:clrMapOvr>
  <p:transition spd="med" advClick="1"/>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1" name="Shape 551"/>
          <p:cNvSpPr/>
          <p:nvPr/>
        </p:nvSpPr>
        <p:spPr>
          <a:xfrm>
            <a:off x="5780707" y="12452350"/>
            <a:ext cx="9671746"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3600" u="sng">
                <a:latin typeface="Times Roman"/>
                <a:ea typeface="Times Roman"/>
                <a:cs typeface="Times Roman"/>
                <a:sym typeface="Times Roman"/>
                <a:hlinkClick r:id="rId2" invalidUrl="" action="" tgtFrame="" tooltip="" history="1" highlightClick="0" endSnd="0"/>
              </a:defRPr>
            </a:lvl1pPr>
          </a:lstStyle>
          <a:p>
            <a:pPr lvl="0">
              <a:defRPr sz="1800" u="none"/>
            </a:pPr>
            <a:r>
              <a:rPr sz="3600" u="sng">
                <a:hlinkClick r:id="rId2" invalidUrl="" action="" tgtFrame="" tooltip="" history="1" highlightClick="0" endSnd="0"/>
              </a:rPr>
              <a:t>http://www.quintcareers.com/job_skills_values.html</a:t>
            </a:r>
          </a:p>
        </p:txBody>
      </p:sp>
      <p:sp>
        <p:nvSpPr>
          <p:cNvPr id="552" name="Shape 552"/>
          <p:cNvSpPr/>
          <p:nvPr/>
        </p:nvSpPr>
        <p:spPr>
          <a:xfrm>
            <a:off x="1028700" y="1581150"/>
            <a:ext cx="91313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Honesty/Integrity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Adaptability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Dedication/Tenacity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Dependability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Loyalty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Positive Attitude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Professionalism</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Self-Confidence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Self-Motivated</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Willingness to Learn</a:t>
            </a:r>
          </a:p>
        </p:txBody>
      </p:sp>
      <p:sp>
        <p:nvSpPr>
          <p:cNvPr id="553" name="Shape 553"/>
          <p:cNvSpPr/>
          <p:nvPr/>
        </p:nvSpPr>
        <p:spPr>
          <a:xfrm>
            <a:off x="-81223" y="107950"/>
            <a:ext cx="21386801"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6400">
                <a:latin typeface="Times Roman"/>
                <a:ea typeface="Times Roman"/>
                <a:cs typeface="Times Roman"/>
                <a:sym typeface="Times Roman"/>
              </a:defRPr>
            </a:lvl1pPr>
          </a:lstStyle>
          <a:p>
            <a:pPr lvl="0">
              <a:defRPr b="0" sz="1800"/>
            </a:pPr>
            <a:r>
              <a:rPr b="1" sz="6400"/>
              <a:t>Personal Values Employers Seek in Employees</a:t>
            </a:r>
          </a:p>
        </p:txBody>
      </p:sp>
    </p:spTree>
  </p:cSld>
  <p:clrMapOvr>
    <a:masterClrMapping/>
  </p:clrMapOvr>
  <p:transition spd="med" advClick="1"/>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Shape 555"/>
          <p:cNvSpPr/>
          <p:nvPr/>
        </p:nvSpPr>
        <p:spPr>
          <a:xfrm>
            <a:off x="5780707" y="12452350"/>
            <a:ext cx="9671746" cy="647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sz="3600" u="sng">
                <a:latin typeface="Times Roman"/>
                <a:ea typeface="Times Roman"/>
                <a:cs typeface="Times Roman"/>
                <a:sym typeface="Times Roman"/>
                <a:hlinkClick r:id="rId2" invalidUrl="" action="" tgtFrame="" tooltip="" history="1" highlightClick="0" endSnd="0"/>
              </a:defRPr>
            </a:lvl1pPr>
          </a:lstStyle>
          <a:p>
            <a:pPr lvl="0">
              <a:defRPr sz="1800" u="none"/>
            </a:pPr>
            <a:r>
              <a:rPr sz="3600" u="sng">
                <a:hlinkClick r:id="rId2" invalidUrl="" action="" tgtFrame="" tooltip="" history="1" highlightClick="0" endSnd="0"/>
              </a:rPr>
              <a:t>http://www.quintcareers.com/job_skills_values.html</a:t>
            </a:r>
          </a:p>
        </p:txBody>
      </p:sp>
      <p:sp>
        <p:nvSpPr>
          <p:cNvPr id="556" name="Shape 556"/>
          <p:cNvSpPr/>
          <p:nvPr/>
        </p:nvSpPr>
        <p:spPr>
          <a:xfrm>
            <a:off x="1028700" y="1581150"/>
            <a:ext cx="9131300" cy="1014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a:t>
            </a:r>
            <a:r>
              <a:rPr sz="5600">
                <a:solidFill>
                  <a:srgbClr val="FF2600"/>
                </a:solidFill>
                <a:latin typeface="Times Roman"/>
                <a:ea typeface="Times Roman"/>
                <a:cs typeface="Times Roman"/>
                <a:sym typeface="Times Roman"/>
              </a:rPr>
              <a:t>Honesty/Integrity</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Adaptability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Dedication/Tenacity</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Dependability</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Loyalty </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a:t>
            </a:r>
            <a:r>
              <a:rPr sz="5600">
                <a:solidFill>
                  <a:srgbClr val="FF2600"/>
                </a:solidFill>
                <a:latin typeface="Times Roman"/>
                <a:ea typeface="Times Roman"/>
                <a:cs typeface="Times Roman"/>
                <a:sym typeface="Times Roman"/>
              </a:rPr>
              <a:t>Positive Attitude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latin typeface="Times Roman"/>
                <a:ea typeface="Times Roman"/>
                <a:cs typeface="Times Roman"/>
                <a:sym typeface="Times Roman"/>
              </a:rPr>
              <a:t> Professionalism</a:t>
            </a:r>
            <a:endParaRPr sz="5600">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Self-Confidence  </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Self-Motivated</a:t>
            </a:r>
            <a:endParaRPr sz="5600">
              <a:solidFill>
                <a:srgbClr val="FF2600"/>
              </a:solidFill>
              <a:latin typeface="Times Roman"/>
              <a:ea typeface="Times Roman"/>
              <a:cs typeface="Times Roman"/>
              <a:sym typeface="Times Roman"/>
            </a:endParaRPr>
          </a:p>
          <a:p>
            <a:pPr lvl="0" marR="457200">
              <a:lnSpc>
                <a:spcPct val="120000"/>
              </a:lnSpc>
              <a:buSzPct val="100000"/>
              <a:buAutoNum type="arabicParenR" startA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pPr>
            <a:r>
              <a:rPr sz="5600">
                <a:solidFill>
                  <a:srgbClr val="FF2600"/>
                </a:solidFill>
                <a:latin typeface="Times Roman"/>
                <a:ea typeface="Times Roman"/>
                <a:cs typeface="Times Roman"/>
                <a:sym typeface="Times Roman"/>
              </a:rPr>
              <a:t> Willingness to Learn</a:t>
            </a:r>
          </a:p>
        </p:txBody>
      </p:sp>
      <p:sp>
        <p:nvSpPr>
          <p:cNvPr id="557" name="Shape 557"/>
          <p:cNvSpPr/>
          <p:nvPr/>
        </p:nvSpPr>
        <p:spPr>
          <a:xfrm>
            <a:off x="-81223" y="107950"/>
            <a:ext cx="21386801"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6400">
                <a:solidFill>
                  <a:srgbClr val="FF2600"/>
                </a:solidFill>
                <a:latin typeface="Times Roman"/>
                <a:ea typeface="Times Roman"/>
                <a:cs typeface="Times Roman"/>
                <a:sym typeface="Times Roman"/>
              </a:defRPr>
            </a:lvl1pPr>
          </a:lstStyle>
          <a:p>
            <a:pPr lvl="0">
              <a:defRPr b="0" sz="1800">
                <a:solidFill>
                  <a:srgbClr val="000000"/>
                </a:solidFill>
              </a:defRPr>
            </a:pPr>
            <a:r>
              <a:rPr b="1" sz="6400">
                <a:solidFill>
                  <a:srgbClr val="FF2600"/>
                </a:solidFill>
              </a:rPr>
              <a:t>Personal Values Improved by Research</a:t>
            </a:r>
          </a:p>
        </p:txBody>
      </p:sp>
    </p:spTree>
  </p:cSld>
  <p:clrMapOvr>
    <a:masterClrMapping/>
  </p:clrMapOvr>
  <p:transition spd="med" advClick="1"/>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9" name="college-graduation.jpg"/>
          <p:cNvPicPr/>
          <p:nvPr/>
        </p:nvPicPr>
        <p:blipFill>
          <a:blip r:embed="rId2">
            <a:alphaModFix amt="40000"/>
            <a:extLst/>
          </a:blip>
          <a:stretch>
            <a:fillRect/>
          </a:stretch>
        </p:blipFill>
        <p:spPr>
          <a:xfrm>
            <a:off x="0" y="-76200"/>
            <a:ext cx="21351875" cy="17081500"/>
          </a:xfrm>
          <a:prstGeom prst="rect">
            <a:avLst/>
          </a:prstGeom>
          <a:ln w="12700">
            <a:miter lim="400000"/>
          </a:ln>
        </p:spPr>
      </p:pic>
      <p:sp>
        <p:nvSpPr>
          <p:cNvPr id="560" name="Shape 560"/>
          <p:cNvSpPr/>
          <p:nvPr/>
        </p:nvSpPr>
        <p:spPr>
          <a:xfrm>
            <a:off x="0" y="5886450"/>
            <a:ext cx="21348700"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algn="ctr" defTabSz="647700">
              <a:spcBef>
                <a:spcPts val="5000"/>
              </a:spcBef>
              <a:defRPr b="1" sz="9600">
                <a:latin typeface="Times Roman"/>
                <a:ea typeface="Times Roman"/>
                <a:cs typeface="Times Roman"/>
                <a:sym typeface="Times Roman"/>
              </a:defRPr>
            </a:lvl1pPr>
          </a:lstStyle>
          <a:p>
            <a:pPr lvl="0">
              <a:defRPr b="0" sz="1800"/>
            </a:pPr>
            <a:r>
              <a:rPr b="1" sz="9600"/>
              <a:t>Will you maximize your potential?</a:t>
            </a:r>
          </a:p>
        </p:txBody>
      </p:sp>
      <p:sp>
        <p:nvSpPr>
          <p:cNvPr id="561" name="Shape 561"/>
          <p:cNvSpPr/>
          <p:nvPr/>
        </p:nvSpPr>
        <p:spPr>
          <a:xfrm>
            <a:off x="419100" y="12433300"/>
            <a:ext cx="7112000"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http://www.creditnet.com/blog/miscellaneous/how-to-manage-student-loans</a:t>
            </a:r>
          </a:p>
        </p:txBody>
      </p:sp>
    </p:spTree>
  </p:cSld>
  <p:clrMapOvr>
    <a:masterClrMapping/>
  </p:clrMapOvr>
  <p:transition spd="med" advClick="1"/>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63" name="Screen shot 2012-03-01 at 11.07.12 AM.png"/>
          <p:cNvPicPr/>
          <p:nvPr/>
        </p:nvPicPr>
        <p:blipFill>
          <a:blip r:embed="rId3">
            <a:extLst/>
          </a:blip>
          <a:stretch>
            <a:fillRect/>
          </a:stretch>
        </p:blipFill>
        <p:spPr>
          <a:xfrm>
            <a:off x="1752600" y="1536700"/>
            <a:ext cx="16891000" cy="11039327"/>
          </a:xfrm>
          <a:prstGeom prst="rect">
            <a:avLst/>
          </a:prstGeom>
          <a:ln w="12700">
            <a:miter lim="400000"/>
          </a:ln>
        </p:spPr>
      </p:pic>
      <p:sp>
        <p:nvSpPr>
          <p:cNvPr id="564" name="Shape 564"/>
          <p:cNvSpPr/>
          <p:nvPr/>
        </p:nvSpPr>
        <p:spPr>
          <a:xfrm>
            <a:off x="-81223" y="107950"/>
            <a:ext cx="21386801"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6400">
                <a:latin typeface="Times Roman"/>
                <a:ea typeface="Times Roman"/>
                <a:cs typeface="Times Roman"/>
                <a:sym typeface="Times Roman"/>
              </a:defRPr>
            </a:lvl1pPr>
          </a:lstStyle>
          <a:p>
            <a:pPr lvl="0">
              <a:defRPr b="0" sz="1800"/>
            </a:pPr>
            <a:r>
              <a:rPr b="1" sz="6400"/>
              <a:t>Your College Education Put Into Focus</a:t>
            </a:r>
          </a:p>
        </p:txBody>
      </p:sp>
    </p:spTree>
  </p:cSld>
  <p:clrMapOvr>
    <a:masterClrMapping/>
  </p:clrMapOvr>
  <p:transition spd="med" advClick="1"/>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8" name="Shape 568"/>
          <p:cNvSpPr/>
          <p:nvPr/>
        </p:nvSpPr>
        <p:spPr>
          <a:xfrm>
            <a:off x="1473200" y="8064500"/>
            <a:ext cx="18389600" cy="292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2900" indent="-342900" defTabSz="647700">
              <a:spcBef>
                <a:spcPts val="5000"/>
              </a:spcBef>
              <a:defRPr sz="1800"/>
            </a:pPr>
            <a:r>
              <a:rPr sz="7200">
                <a:latin typeface="Times Roman"/>
                <a:ea typeface="Times Roman"/>
                <a:cs typeface="Times Roman"/>
                <a:sym typeface="Times Roman"/>
              </a:rPr>
              <a:t>Would you rather settle for a blue collar B</a:t>
            </a:r>
            <a:endParaRPr sz="7200">
              <a:latin typeface="Times Roman"/>
              <a:ea typeface="Times Roman"/>
              <a:cs typeface="Times Roman"/>
              <a:sym typeface="Times Roman"/>
            </a:endParaRPr>
          </a:p>
          <a:p>
            <a:pPr lvl="0" marL="342900" indent="-342900" defTabSz="647700">
              <a:spcBef>
                <a:spcPts val="5000"/>
              </a:spcBef>
              <a:defRPr sz="1800"/>
            </a:pPr>
            <a:r>
              <a:rPr sz="7200">
                <a:latin typeface="Times Roman"/>
                <a:ea typeface="Times Roman"/>
                <a:cs typeface="Times Roman"/>
                <a:sym typeface="Times Roman"/>
              </a:rPr>
              <a:t> or try for an A and risk failure? </a:t>
            </a:r>
          </a:p>
        </p:txBody>
      </p:sp>
      <p:pic>
        <p:nvPicPr>
          <p:cNvPr id="569" name="Screen shot 2012-03-01 at 11.07.12 AM.png"/>
          <p:cNvPicPr/>
          <p:nvPr/>
        </p:nvPicPr>
        <p:blipFill>
          <a:blip r:embed="rId2">
            <a:extLst/>
          </a:blip>
          <a:stretch>
            <a:fillRect/>
          </a:stretch>
        </p:blipFill>
        <p:spPr>
          <a:xfrm>
            <a:off x="14122400" y="9372600"/>
            <a:ext cx="5816600" cy="3801513"/>
          </a:xfrm>
          <a:prstGeom prst="rect">
            <a:avLst/>
          </a:prstGeom>
          <a:ln w="12700">
            <a:miter lim="400000"/>
          </a:ln>
        </p:spPr>
      </p:pic>
      <p:pic>
        <p:nvPicPr>
          <p:cNvPr id="570" name="andrew-garfield-lions-for-lambs.jpg"/>
          <p:cNvPicPr/>
          <p:nvPr/>
        </p:nvPicPr>
        <p:blipFill>
          <a:blip r:embed="rId3">
            <a:extLst/>
          </a:blip>
          <a:stretch>
            <a:fillRect/>
          </a:stretch>
        </p:blipFill>
        <p:spPr>
          <a:xfrm>
            <a:off x="1054100" y="1155700"/>
            <a:ext cx="9296400" cy="6414516"/>
          </a:xfrm>
          <a:prstGeom prst="rect">
            <a:avLst/>
          </a:prstGeom>
          <a:ln w="12700">
            <a:miter lim="400000"/>
          </a:ln>
        </p:spPr>
      </p:pic>
      <p:pic>
        <p:nvPicPr>
          <p:cNvPr id="571" name="Screen shot 2012-03-01 at 11.11.02 AM.png"/>
          <p:cNvPicPr/>
          <p:nvPr/>
        </p:nvPicPr>
        <p:blipFill>
          <a:blip r:embed="rId4">
            <a:extLst/>
          </a:blip>
          <a:stretch>
            <a:fillRect/>
          </a:stretch>
        </p:blipFill>
        <p:spPr>
          <a:xfrm>
            <a:off x="10731500" y="1155700"/>
            <a:ext cx="9994900" cy="6413925"/>
          </a:xfrm>
          <a:prstGeom prst="rect">
            <a:avLst/>
          </a:prstGeom>
          <a:ln w="12700">
            <a:miter lim="400000"/>
          </a:ln>
        </p:spPr>
      </p:pic>
      <p:sp>
        <p:nvSpPr>
          <p:cNvPr id="572" name="Shape 572"/>
          <p:cNvSpPr/>
          <p:nvPr/>
        </p:nvSpPr>
        <p:spPr>
          <a:xfrm>
            <a:off x="-81223" y="107950"/>
            <a:ext cx="21386801" cy="1079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57200" algn="ct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1" sz="6400">
                <a:latin typeface="Times Roman"/>
                <a:ea typeface="Times Roman"/>
                <a:cs typeface="Times Roman"/>
                <a:sym typeface="Times Roman"/>
              </a:defRPr>
            </a:lvl1pPr>
          </a:lstStyle>
          <a:p>
            <a:pPr lvl="0">
              <a:defRPr b="0" sz="1800"/>
            </a:pPr>
            <a:r>
              <a:rPr b="1" sz="6400"/>
              <a:t>Your College Education Put Into Focus</a:t>
            </a:r>
          </a:p>
        </p:txBody>
      </p:sp>
    </p:spTree>
  </p:cSld>
  <p:clrMapOvr>
    <a:masterClrMapping/>
  </p:clrMapOvr>
  <p:transition spd="med" advClick="1">
    <p:dissolve/>
  </p:transition>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4" name="Shape 574"/>
          <p:cNvSpPr/>
          <p:nvPr/>
        </p:nvSpPr>
        <p:spPr>
          <a:xfrm>
            <a:off x="558800" y="3181350"/>
            <a:ext cx="20218400" cy="694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a:defRPr sz="1800"/>
            </a:pPr>
            <a:r>
              <a:rPr sz="6400">
                <a:latin typeface="Times Roman"/>
                <a:ea typeface="Times Roman"/>
                <a:cs typeface="Times Roman"/>
                <a:sym typeface="Times Roman"/>
              </a:rPr>
              <a:t>“Would you like me to give you a formula for success? It's quite simple, really. </a:t>
            </a:r>
            <a:r>
              <a:rPr b="1" sz="6400">
                <a:latin typeface="Times Roman"/>
                <a:ea typeface="Times Roman"/>
                <a:cs typeface="Times Roman"/>
                <a:sym typeface="Times Roman"/>
              </a:rPr>
              <a:t>Double your rate of failure.</a:t>
            </a:r>
            <a:r>
              <a:rPr sz="6400">
                <a:latin typeface="Times Roman"/>
                <a:ea typeface="Times Roman"/>
                <a:cs typeface="Times Roman"/>
                <a:sym typeface="Times Roman"/>
              </a:rPr>
              <a:t> You are thinking of failure as the enemy of success. But it isn’t at all. You can be discouraged by failure or you can learn from it, so go ahead and make mistakes. Make all you can. Because remember that’s where you will find success.” </a:t>
            </a:r>
            <a:endParaRPr sz="6400">
              <a:latin typeface="Times Roman"/>
              <a:ea typeface="Times Roman"/>
              <a:cs typeface="Times Roman"/>
              <a:sym typeface="Times Roman"/>
            </a:endParaRPr>
          </a:p>
          <a:p>
            <a:pPr lvl="0" algn="r">
              <a:defRPr sz="1800"/>
            </a:pPr>
            <a:r>
              <a:rPr sz="6400">
                <a:latin typeface="Times Roman"/>
                <a:ea typeface="Times Roman"/>
                <a:cs typeface="Times Roman"/>
                <a:sym typeface="Times Roman"/>
              </a:rPr>
              <a:t>Thomas J. Watson </a:t>
            </a:r>
          </a:p>
        </p:txBody>
      </p:sp>
      <p:sp>
        <p:nvSpPr>
          <p:cNvPr id="575" name="Shape 575"/>
          <p:cNvSpPr/>
          <p:nvPr/>
        </p:nvSpPr>
        <p:spPr>
          <a:xfrm>
            <a:off x="3703786" y="292100"/>
            <a:ext cx="13927188" cy="1193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00100">
              <a:defRPr b="1" sz="7200">
                <a:latin typeface="Times Roman"/>
                <a:ea typeface="Times Roman"/>
                <a:cs typeface="Times Roman"/>
                <a:sym typeface="Times Roman"/>
              </a:defRPr>
            </a:lvl1pPr>
          </a:lstStyle>
          <a:p>
            <a:pPr lvl="0">
              <a:defRPr b="0" sz="1800"/>
            </a:pPr>
            <a:r>
              <a:rPr b="1" sz="7200"/>
              <a:t>Thomas J. Watson, founder of IBM</a:t>
            </a:r>
          </a:p>
        </p:txBody>
      </p:sp>
    </p:spTree>
  </p:cSld>
  <p:clrMapOvr>
    <a:masterClrMapping/>
  </p:clrMapOvr>
  <p:transition spd="med" advClick="1"/>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77" name="40437811.jpg"/>
          <p:cNvPicPr/>
          <p:nvPr/>
        </p:nvPicPr>
        <p:blipFill>
          <a:blip r:embed="rId2">
            <a:extLst/>
          </a:blip>
          <a:stretch>
            <a:fillRect/>
          </a:stretch>
        </p:blipFill>
        <p:spPr>
          <a:xfrm>
            <a:off x="0" y="-2224088"/>
            <a:ext cx="21374100" cy="16030576"/>
          </a:xfrm>
          <a:prstGeom prst="rect">
            <a:avLst/>
          </a:prstGeom>
          <a:ln w="12700">
            <a:miter lim="400000"/>
          </a:ln>
        </p:spPr>
      </p:pic>
      <p:sp>
        <p:nvSpPr>
          <p:cNvPr id="578" name="Shape 578"/>
          <p:cNvSpPr/>
          <p:nvPr/>
        </p:nvSpPr>
        <p:spPr>
          <a:xfrm>
            <a:off x="2152661" y="194550"/>
            <a:ext cx="1700530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b="1" sz="7200">
                <a:latin typeface="Times Roman"/>
                <a:ea typeface="Times Roman"/>
                <a:cs typeface="Times Roman"/>
                <a:sym typeface="Times Roman"/>
              </a:defRPr>
            </a:lvl1pPr>
          </a:lstStyle>
          <a:p>
            <a:pPr lvl="0">
              <a:defRPr b="0" sz="1800"/>
            </a:pPr>
            <a:r>
              <a:rPr b="1" sz="7200"/>
              <a:t>The scenery only changes for the lead dog. </a:t>
            </a:r>
          </a:p>
        </p:txBody>
      </p:sp>
    </p:spTree>
  </p:cSld>
  <p:clrMapOvr>
    <a:masterClrMapping/>
  </p:clrMapOvr>
  <p:transition spd="med" advClick="1"/>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0" name="40437811.jpg"/>
          <p:cNvPicPr/>
          <p:nvPr/>
        </p:nvPicPr>
        <p:blipFill>
          <a:blip r:embed="rId2">
            <a:extLst/>
          </a:blip>
          <a:stretch>
            <a:fillRect/>
          </a:stretch>
        </p:blipFill>
        <p:spPr>
          <a:xfrm>
            <a:off x="939800" y="3716337"/>
            <a:ext cx="7861300" cy="5895976"/>
          </a:xfrm>
          <a:prstGeom prst="rect">
            <a:avLst/>
          </a:prstGeom>
          <a:ln w="12700">
            <a:miter lim="400000"/>
          </a:ln>
        </p:spPr>
      </p:pic>
      <p:sp>
        <p:nvSpPr>
          <p:cNvPr id="581" name="Shape 581"/>
          <p:cNvSpPr/>
          <p:nvPr/>
        </p:nvSpPr>
        <p:spPr>
          <a:xfrm>
            <a:off x="2152661" y="194550"/>
            <a:ext cx="1700530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342900" indent="-342900" defTabSz="647700">
              <a:spcBef>
                <a:spcPts val="5000"/>
              </a:spcBef>
              <a:defRPr b="1" sz="7200">
                <a:latin typeface="Times Roman"/>
                <a:ea typeface="Times Roman"/>
                <a:cs typeface="Times Roman"/>
                <a:sym typeface="Times Roman"/>
              </a:defRPr>
            </a:lvl1pPr>
          </a:lstStyle>
          <a:p>
            <a:pPr lvl="0">
              <a:defRPr b="0" sz="1800"/>
            </a:pPr>
            <a:r>
              <a:rPr b="1" sz="7200"/>
              <a:t>The scenery only changes for the lead dog. </a:t>
            </a:r>
          </a:p>
        </p:txBody>
      </p:sp>
      <p:pic>
        <p:nvPicPr>
          <p:cNvPr id="582" name="Screen shot 2012-03-21 at 9.01.59 AM.png"/>
          <p:cNvPicPr/>
          <p:nvPr/>
        </p:nvPicPr>
        <p:blipFill>
          <a:blip r:embed="rId3">
            <a:extLst/>
          </a:blip>
          <a:stretch>
            <a:fillRect/>
          </a:stretch>
        </p:blipFill>
        <p:spPr>
          <a:xfrm>
            <a:off x="11112500" y="1409700"/>
            <a:ext cx="8483600" cy="11590881"/>
          </a:xfrm>
          <a:prstGeom prst="rect">
            <a:avLst/>
          </a:prstGeom>
          <a:ln w="12700">
            <a:miter lim="400000"/>
          </a:ln>
        </p:spPr>
      </p:pic>
    </p:spTree>
  </p:cSld>
  <p:clrMapOvr>
    <a:masterClrMapping/>
  </p:clrMapOvr>
  <p:transition spd="med" advClick="1">
    <p:dissolve/>
  </p:transition>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8" name="mac-app-store-rewind-2011.jpg"/>
          <p:cNvPicPr/>
          <p:nvPr/>
        </p:nvPicPr>
        <p:blipFill>
          <a:blip r:embed="rId2">
            <a:extLst/>
          </a:blip>
          <a:stretch>
            <a:fillRect/>
          </a:stretch>
        </p:blipFill>
        <p:spPr>
          <a:xfrm>
            <a:off x="4076700" y="1574800"/>
            <a:ext cx="12326499" cy="13347700"/>
          </a:xfrm>
          <a:prstGeom prst="rect">
            <a:avLst/>
          </a:prstGeom>
          <a:ln w="12700">
            <a:miter lim="400000"/>
          </a:ln>
        </p:spPr>
      </p:pic>
      <p:sp>
        <p:nvSpPr>
          <p:cNvPr id="89" name="Shape 89"/>
          <p:cNvSpPr/>
          <p:nvPr/>
        </p:nvSpPr>
        <p:spPr>
          <a:xfrm>
            <a:off x="927100" y="304800"/>
            <a:ext cx="19469100" cy="10922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marL="342900" indent="-342900" defTabSz="647700">
              <a:spcBef>
                <a:spcPts val="5000"/>
              </a:spcBef>
              <a:defRPr sz="7200">
                <a:latin typeface="Times Roman"/>
                <a:ea typeface="Times Roman"/>
                <a:cs typeface="Times Roman"/>
                <a:sym typeface="Times Roman"/>
              </a:defRPr>
            </a:lvl1pPr>
          </a:lstStyle>
          <a:p>
            <a:pPr lvl="0">
              <a:defRPr sz="1800"/>
            </a:pPr>
            <a:r>
              <a:rPr sz="7200"/>
              <a:t>Why try to compete with computers by memorizing? </a:t>
            </a:r>
          </a:p>
        </p:txBody>
      </p:sp>
      <p:sp>
        <p:nvSpPr>
          <p:cNvPr id="90" name="Shape 90"/>
          <p:cNvSpPr/>
          <p:nvPr/>
        </p:nvSpPr>
        <p:spPr>
          <a:xfrm>
            <a:off x="-314741" y="12649200"/>
            <a:ext cx="7899401"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sz="1800" u="sng">
                <a:latin typeface="Times Roman"/>
                <a:ea typeface="Times Roman"/>
                <a:cs typeface="Times Roman"/>
                <a:sym typeface="Times Roman"/>
                <a:hlinkClick r:id="rId3" invalidUrl="" action="" tgtFrame="" tooltip="" history="1" highlightClick="0" endSnd="0"/>
              </a:defRPr>
            </a:lvl1pPr>
          </a:lstStyle>
          <a:p>
            <a:pPr lvl="0">
              <a:defRPr u="none"/>
            </a:pPr>
            <a:r>
              <a:rPr u="sng">
                <a:hlinkClick r:id="rId3" invalidUrl="" action="" tgtFrame="" tooltip="" history="1" highlightClick="0" endSnd="0"/>
              </a:rPr>
              <a:t>http://9to5mac.com/2011/12/08/apple-makes-its-2001-picks-on-the-app-store/</a:t>
            </a:r>
          </a:p>
        </p:txBody>
      </p:sp>
    </p:spTree>
  </p:cSld>
  <p:clrMapOvr>
    <a:masterClrMapping/>
  </p:clrMapOvr>
  <p:transition spd="med" advClick="1"/>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84" name="5.jpg"/>
          <p:cNvPicPr/>
          <p:nvPr/>
        </p:nvPicPr>
        <p:blipFill>
          <a:blip r:embed="rId2">
            <a:extLst/>
          </a:blip>
          <a:stretch>
            <a:fillRect/>
          </a:stretch>
        </p:blipFill>
        <p:spPr>
          <a:xfrm>
            <a:off x="4679801" y="1496094"/>
            <a:ext cx="12293932" cy="11874490"/>
          </a:xfrm>
          <a:prstGeom prst="rect">
            <a:avLst/>
          </a:prstGeom>
          <a:ln w="12700">
            <a:miter lim="400000"/>
          </a:ln>
        </p:spPr>
      </p:pic>
      <p:sp>
        <p:nvSpPr>
          <p:cNvPr id="585" name="Shape 585"/>
          <p:cNvSpPr/>
          <p:nvPr/>
        </p:nvSpPr>
        <p:spPr>
          <a:xfrm>
            <a:off x="8519566" y="107950"/>
            <a:ext cx="4278512" cy="156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9600">
                <a:latin typeface="Times Roman"/>
                <a:ea typeface="Times Roman"/>
                <a:cs typeface="Times Roman"/>
                <a:sym typeface="Times Roman"/>
              </a:defRPr>
            </a:lvl1pPr>
          </a:lstStyle>
          <a:p>
            <a:pPr lvl="0">
              <a:defRPr sz="1800"/>
            </a:pPr>
            <a:r>
              <a:rPr sz="9600"/>
              <a:t>The End</a:t>
            </a:r>
          </a:p>
        </p:txBody>
      </p:sp>
    </p:spTree>
  </p:cSld>
  <p:clrMapOvr>
    <a:masterClrMapping/>
  </p:clrMapOvr>
  <p:transition spd="slow" advClick="1">
    <p:dissolve/>
  </p:transition>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nvSpPr>
        <p:spPr>
          <a:xfrm>
            <a:off x="2209800" y="279400"/>
            <a:ext cx="10922000" cy="381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0" marL="342900" indent="-342900" defTabSz="647700">
              <a:spcBef>
                <a:spcPts val="1700"/>
              </a:spcBef>
              <a:defRPr sz="1800"/>
            </a:pPr>
            <a:r>
              <a:rPr sz="7200">
                <a:latin typeface="Times Roman"/>
                <a:ea typeface="Times Roman"/>
                <a:cs typeface="Times Roman"/>
                <a:sym typeface="Times Roman"/>
              </a:rPr>
              <a:t>In college, you should</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enhance your skills that</a:t>
            </a:r>
            <a:endParaRPr sz="7200">
              <a:latin typeface="Times Roman"/>
              <a:ea typeface="Times Roman"/>
              <a:cs typeface="Times Roman"/>
              <a:sym typeface="Times Roman"/>
            </a:endParaRPr>
          </a:p>
          <a:p>
            <a:pPr lvl="0" marL="342900" indent="-342900" defTabSz="647700">
              <a:spcBef>
                <a:spcPts val="1700"/>
              </a:spcBef>
              <a:defRPr sz="1800"/>
            </a:pPr>
            <a:r>
              <a:rPr sz="7200">
                <a:latin typeface="Times Roman"/>
                <a:ea typeface="Times Roman"/>
                <a:cs typeface="Times Roman"/>
                <a:sym typeface="Times Roman"/>
              </a:rPr>
              <a:t>computers cannot perform.</a:t>
            </a:r>
          </a:p>
        </p:txBody>
      </p:sp>
      <p:pic>
        <p:nvPicPr>
          <p:cNvPr id="93" name="degas-little-dancer.jpg"/>
          <p:cNvPicPr/>
          <p:nvPr/>
        </p:nvPicPr>
        <p:blipFill>
          <a:blip r:embed="rId2">
            <a:extLst/>
          </a:blip>
          <a:stretch>
            <a:fillRect/>
          </a:stretch>
        </p:blipFill>
        <p:spPr>
          <a:xfrm>
            <a:off x="8064500" y="4419600"/>
            <a:ext cx="5194300" cy="7464863"/>
          </a:xfrm>
          <a:prstGeom prst="rect">
            <a:avLst/>
          </a:prstGeom>
          <a:ln w="12700">
            <a:miter lim="400000"/>
          </a:ln>
        </p:spPr>
      </p:pic>
      <p:pic>
        <p:nvPicPr>
          <p:cNvPr id="94" name="_36705_harry_potter_calendar_photo[1].jpg"/>
          <p:cNvPicPr/>
          <p:nvPr/>
        </p:nvPicPr>
        <p:blipFill>
          <a:blip r:embed="rId3">
            <a:extLst/>
          </a:blip>
          <a:stretch>
            <a:fillRect/>
          </a:stretch>
        </p:blipFill>
        <p:spPr>
          <a:xfrm>
            <a:off x="13906500" y="6019800"/>
            <a:ext cx="5880100" cy="5880100"/>
          </a:xfrm>
          <a:prstGeom prst="rect">
            <a:avLst/>
          </a:prstGeom>
          <a:ln w="12700">
            <a:miter lim="400000"/>
          </a:ln>
        </p:spPr>
      </p:pic>
      <p:pic>
        <p:nvPicPr>
          <p:cNvPr id="95" name="rihanna1.jpg"/>
          <p:cNvPicPr/>
          <p:nvPr/>
        </p:nvPicPr>
        <p:blipFill>
          <a:blip r:embed="rId4">
            <a:extLst/>
          </a:blip>
          <a:stretch>
            <a:fillRect/>
          </a:stretch>
        </p:blipFill>
        <p:spPr>
          <a:xfrm>
            <a:off x="13902267" y="517525"/>
            <a:ext cx="5880101" cy="4410076"/>
          </a:xfrm>
          <a:prstGeom prst="rect">
            <a:avLst/>
          </a:prstGeom>
          <a:ln w="12700">
            <a:miter lim="400000"/>
          </a:ln>
        </p:spPr>
      </p:pic>
      <p:pic>
        <p:nvPicPr>
          <p:cNvPr id="96" name="Dr. Carson Photo.jpg"/>
          <p:cNvPicPr/>
          <p:nvPr/>
        </p:nvPicPr>
        <p:blipFill>
          <a:blip r:embed="rId5">
            <a:extLst/>
          </a:blip>
          <a:stretch>
            <a:fillRect/>
          </a:stretch>
        </p:blipFill>
        <p:spPr>
          <a:xfrm>
            <a:off x="1384300" y="4342583"/>
            <a:ext cx="5346700" cy="7620817"/>
          </a:xfrm>
          <a:prstGeom prst="rect">
            <a:avLst/>
          </a:prstGeom>
          <a:ln w="12700">
            <a:miter lim="400000"/>
          </a:ln>
        </p:spPr>
      </p:pic>
      <p:sp>
        <p:nvSpPr>
          <p:cNvPr id="97" name="Shape 97"/>
          <p:cNvSpPr/>
          <p:nvPr/>
        </p:nvSpPr>
        <p:spPr>
          <a:xfrm>
            <a:off x="2115225" y="11798300"/>
            <a:ext cx="3890369"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800">
                <a:latin typeface="Times Roman"/>
                <a:ea typeface="Times Roman"/>
                <a:cs typeface="Times Roman"/>
                <a:sym typeface="Times Roman"/>
              </a:defRPr>
            </a:lvl1pPr>
          </a:lstStyle>
          <a:p>
            <a:pPr lvl="0">
              <a:defRPr sz="1800"/>
            </a:pPr>
            <a:r>
              <a:rPr sz="4800"/>
              <a:t>Dr. Ben Carson</a:t>
            </a:r>
          </a:p>
        </p:txBody>
      </p:sp>
      <p:sp>
        <p:nvSpPr>
          <p:cNvPr id="98" name="Shape 98"/>
          <p:cNvSpPr/>
          <p:nvPr/>
        </p:nvSpPr>
        <p:spPr>
          <a:xfrm>
            <a:off x="9110829" y="11798300"/>
            <a:ext cx="3245645"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800">
                <a:latin typeface="Times Roman"/>
                <a:ea typeface="Times Roman"/>
                <a:cs typeface="Times Roman"/>
                <a:sym typeface="Times Roman"/>
              </a:defRPr>
            </a:lvl1pPr>
          </a:lstStyle>
          <a:p>
            <a:pPr lvl="0">
              <a:defRPr sz="1800"/>
            </a:pPr>
            <a:r>
              <a:rPr sz="4800"/>
              <a:t>Edgar Degas</a:t>
            </a:r>
          </a:p>
        </p:txBody>
      </p:sp>
      <p:sp>
        <p:nvSpPr>
          <p:cNvPr id="99" name="Shape 99"/>
          <p:cNvSpPr/>
          <p:nvPr/>
        </p:nvSpPr>
        <p:spPr>
          <a:xfrm>
            <a:off x="15884903" y="11798300"/>
            <a:ext cx="3044131"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800">
                <a:latin typeface="Times Roman"/>
                <a:ea typeface="Times Roman"/>
                <a:cs typeface="Times Roman"/>
                <a:sym typeface="Times Roman"/>
              </a:defRPr>
            </a:lvl1pPr>
          </a:lstStyle>
          <a:p>
            <a:pPr lvl="0">
              <a:defRPr sz="1800"/>
            </a:pPr>
            <a:r>
              <a:rPr sz="4800"/>
              <a:t>JK Rowling</a:t>
            </a:r>
          </a:p>
        </p:txBody>
      </p:sp>
      <p:sp>
        <p:nvSpPr>
          <p:cNvPr id="100" name="Shape 100"/>
          <p:cNvSpPr/>
          <p:nvPr/>
        </p:nvSpPr>
        <p:spPr>
          <a:xfrm>
            <a:off x="15775756" y="4927600"/>
            <a:ext cx="2145805" cy="838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4800">
                <a:latin typeface="Times Roman"/>
                <a:ea typeface="Times Roman"/>
                <a:cs typeface="Times Roman"/>
                <a:sym typeface="Times Roman"/>
              </a:defRPr>
            </a:lvl1pPr>
          </a:lstStyle>
          <a:p>
            <a:pPr lvl="0">
              <a:defRPr sz="1800"/>
            </a:pPr>
            <a:r>
              <a:rPr sz="4800"/>
              <a:t>Rihanna</a:t>
            </a:r>
          </a:p>
        </p:txBody>
      </p:sp>
    </p:spTree>
  </p:cSld>
  <p:clrMapOvr>
    <a:masterClrMapping/>
  </p:clrMapOvr>
  <p:transitio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1" hangingPunct="0">
          <a:lnSpc>
            <a:spcPct val="100000"/>
          </a:lnSpc>
          <a:spcBef>
            <a:spcPts val="0"/>
          </a:spcBef>
          <a:spcAft>
            <a:spcPts val="0"/>
          </a:spcAft>
          <a:buClrTx/>
          <a:buSzTx/>
          <a:buFontTx/>
          <a:buNone/>
          <a:tabLst/>
          <a:defRPr b="0" baseline="0" cap="none" i="0" spc="0" strike="noStrike" sz="56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1"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