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sldIdLst>
    <p:sldId id="290" r:id="rId2"/>
    <p:sldId id="256" r:id="rId3"/>
    <p:sldId id="429" r:id="rId4"/>
    <p:sldId id="257" r:id="rId5"/>
    <p:sldId id="426" r:id="rId6"/>
    <p:sldId id="258" r:id="rId7"/>
    <p:sldId id="259" r:id="rId8"/>
    <p:sldId id="307" r:id="rId9"/>
    <p:sldId id="261" r:id="rId10"/>
    <p:sldId id="308" r:id="rId11"/>
    <p:sldId id="309" r:id="rId12"/>
    <p:sldId id="310" r:id="rId13"/>
    <p:sldId id="311" r:id="rId14"/>
    <p:sldId id="395" r:id="rId15"/>
    <p:sldId id="313" r:id="rId16"/>
    <p:sldId id="422" r:id="rId17"/>
    <p:sldId id="314" r:id="rId18"/>
    <p:sldId id="428" r:id="rId19"/>
    <p:sldId id="315" r:id="rId20"/>
    <p:sldId id="430" r:id="rId21"/>
    <p:sldId id="431" r:id="rId22"/>
    <p:sldId id="432" r:id="rId23"/>
    <p:sldId id="433" r:id="rId24"/>
    <p:sldId id="434" r:id="rId25"/>
    <p:sldId id="435" r:id="rId26"/>
    <p:sldId id="436" r:id="rId27"/>
    <p:sldId id="437" r:id="rId28"/>
    <p:sldId id="438" r:id="rId29"/>
    <p:sldId id="439" r:id="rId30"/>
    <p:sldId id="440" r:id="rId31"/>
    <p:sldId id="441" r:id="rId32"/>
    <p:sldId id="442" r:id="rId33"/>
    <p:sldId id="443" r:id="rId34"/>
    <p:sldId id="444" r:id="rId35"/>
    <p:sldId id="445" r:id="rId36"/>
    <p:sldId id="446" r:id="rId37"/>
    <p:sldId id="447" r:id="rId38"/>
    <p:sldId id="448" r:id="rId39"/>
    <p:sldId id="449" r:id="rId40"/>
    <p:sldId id="450" r:id="rId41"/>
    <p:sldId id="451" r:id="rId42"/>
    <p:sldId id="452" r:id="rId43"/>
    <p:sldId id="453" r:id="rId44"/>
    <p:sldId id="454" r:id="rId45"/>
    <p:sldId id="455" r:id="rId46"/>
    <p:sldId id="456" r:id="rId47"/>
    <p:sldId id="457" r:id="rId48"/>
    <p:sldId id="458" r:id="rId49"/>
    <p:sldId id="459" r:id="rId50"/>
    <p:sldId id="460" r:id="rId51"/>
    <p:sldId id="461" r:id="rId52"/>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CDCF2"/>
    <a:srgbClr val="FFC8E2"/>
    <a:srgbClr val="FACBCE"/>
    <a:srgbClr val="C3C3C3"/>
    <a:srgbClr val="C7C7C7"/>
    <a:srgbClr val="AEAEAE"/>
    <a:srgbClr val="920094"/>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1" d="100"/>
          <a:sy n="81" d="100"/>
        </p:scale>
        <p:origin x="-120" y="-144"/>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notesMaster" Target="notesMasters/notesMaster1.xml"/><Relationship Id="rId54" Type="http://schemas.openxmlformats.org/officeDocument/2006/relationships/printerSettings" Target="printerSettings/printerSettings1.bin"/><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F518022D-974F-BE41-812A-5522B5549568}" type="datetime1">
              <a:rPr lang="en-US"/>
              <a:pPr>
                <a:defRPr/>
              </a:pPr>
              <a:t>8/15/13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itchFamily="32" charset="0"/>
                <a:ea typeface="ＭＳ Ｐゴシック" pitchFamily="32" charset="-128"/>
                <a:cs typeface="ＭＳ Ｐゴシック" pitchFamily="32" charset="-128"/>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68D496EE-E868-E140-9FC5-2B58360FEE28}" type="slidenum">
              <a:rPr lang="en-US"/>
              <a:pPr>
                <a:defRPr/>
              </a:pPr>
              <a:t>‹#›</a:t>
            </a:fld>
            <a:endParaRPr lang="en-US"/>
          </a:p>
        </p:txBody>
      </p:sp>
    </p:spTree>
    <p:extLst>
      <p:ext uri="{BB962C8B-B14F-4D97-AF65-F5344CB8AC3E}">
        <p14:creationId xmlns:p14="http://schemas.microsoft.com/office/powerpoint/2010/main" val="2599458182"/>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ＭＳ Ｐゴシック" pitchFamily="-110"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0"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www.wolframalpha.com"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ea typeface="ＭＳ Ｐゴシック" charset="0"/>
                <a:cs typeface="ＭＳ Ｐゴシック" charset="0"/>
              </a:rPr>
              <a:t>Opening Art: DNA contains instructions but each cell must construct its own components to perform a function.  </a:t>
            </a: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3FF824D-7FA3-A24D-8E8C-11CF02CA8D58}" type="slidenum">
              <a:rPr lang="en-US" sz="1200"/>
              <a:pPr eaLnBrk="1" hangingPunct="1"/>
              <a:t>2</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1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12.8 </a:t>
            </a:r>
            <a:r>
              <a:rPr lang="en-US" sz="1200" kern="1200" dirty="0" smtClean="0">
                <a:solidFill>
                  <a:schemeClr val="tx1"/>
                </a:solidFill>
                <a:effectLst/>
                <a:latin typeface="+mn-lt"/>
                <a:ea typeface="ＭＳ Ｐゴシック" pitchFamily="-110" charset="-128"/>
                <a:cs typeface="ＭＳ Ｐゴシック" pitchFamily="-110" charset="-128"/>
              </a:rPr>
              <a:t>Depolarization over time. A neuron was stimulated (top left) and the depolarization was measured over 3 milliseconds at three distances (below neuron) from the site of activation.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51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EAC804C-2D7E-3749-925A-CFE1403B449D}" type="slidenum">
              <a:rPr lang="en-US" sz="1200"/>
              <a:pPr eaLnBrk="1" hangingPunct="1"/>
              <a:t>11</a:t>
            </a:fld>
            <a:endParaRPr lang="en-US" sz="120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12.9</a:t>
            </a:r>
            <a:r>
              <a:rPr lang="en-US" sz="1200" kern="1200" dirty="0" smtClean="0">
                <a:solidFill>
                  <a:schemeClr val="tx1"/>
                </a:solidFill>
                <a:effectLst/>
                <a:latin typeface="+mn-lt"/>
                <a:ea typeface="ＭＳ Ｐゴシック" pitchFamily="-110" charset="-128"/>
                <a:cs typeface="ＭＳ Ｐゴシック" pitchFamily="-110" charset="-128"/>
              </a:rPr>
              <a:t> Neuron repolarization. (a) Once closed, a voltage-gated sodium channel cannot open again for a few milliseconds. (b-c) Voltage-gated potassium channels require threshold depolarization but their gating is time-delayed.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638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BB6C31E-7A4F-E54B-93C2-D81712693AEC}" type="slidenum">
              <a:rPr lang="en-US" sz="1200"/>
              <a:pPr eaLnBrk="1" hangingPunct="1"/>
              <a:t>12</a:t>
            </a:fld>
            <a:endParaRPr lang="en-US" sz="120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8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12.10</a:t>
            </a:r>
            <a:r>
              <a:rPr lang="en-US" sz="1200" kern="1200" dirty="0" smtClean="0">
                <a:solidFill>
                  <a:schemeClr val="tx1"/>
                </a:solidFill>
                <a:effectLst/>
                <a:latin typeface="+mn-lt"/>
                <a:ea typeface="ＭＳ Ｐゴシック" pitchFamily="-110" charset="-128"/>
                <a:cs typeface="ＭＳ Ｐゴシック" pitchFamily="-110" charset="-128"/>
              </a:rPr>
              <a:t> Patch clamp method and single channel measurements. (a) Pipet removes a patch of membrane containing an ion channel. (b) Measured current from a single ion channel.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78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3A311A-7767-2B43-B247-961E86B2094C}" type="slidenum">
              <a:rPr lang="en-US" sz="1200"/>
              <a:pPr eaLnBrk="1" hangingPunct="1"/>
              <a:t>13</a:t>
            </a:fld>
            <a:endParaRPr lang="en-US" sz="120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12.11</a:t>
            </a:r>
            <a:r>
              <a:rPr lang="en-US" sz="1200" kern="1200" dirty="0" smtClean="0">
                <a:solidFill>
                  <a:schemeClr val="tx1"/>
                </a:solidFill>
                <a:effectLst/>
                <a:latin typeface="+mn-lt"/>
                <a:ea typeface="ＭＳ Ｐゴシック" pitchFamily="-110" charset="-128"/>
                <a:cs typeface="ＭＳ Ｐゴシック" pitchFamily="-110" charset="-128"/>
              </a:rPr>
              <a:t> Three individual ion channels and average current. Current measurements from three independent ion channels produced by a common stimulation. The average current is the average of more than 100 such individual current measurements.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048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1C71F0A-0ECC-6544-8CBA-92EE54F515DE}" type="slidenum">
              <a:rPr lang="en-US" sz="1200"/>
              <a:pPr eaLnBrk="1" hangingPunct="1"/>
              <a:t>14</a:t>
            </a:fld>
            <a:endParaRPr lang="en-US" sz="120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70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12.12</a:t>
            </a:r>
            <a:r>
              <a:rPr lang="en-US" sz="1200" kern="1200" dirty="0" smtClean="0">
                <a:solidFill>
                  <a:schemeClr val="tx1"/>
                </a:solidFill>
                <a:effectLst/>
                <a:latin typeface="+mn-lt"/>
                <a:ea typeface="ＭＳ Ｐゴシック" pitchFamily="-110" charset="-128"/>
                <a:cs typeface="ＭＳ Ｐゴシック" pitchFamily="-110" charset="-128"/>
              </a:rPr>
              <a:t> </a:t>
            </a:r>
            <a:r>
              <a:rPr lang="en-US" sz="1200" kern="1200" dirty="0" err="1" smtClean="0">
                <a:solidFill>
                  <a:schemeClr val="tx1"/>
                </a:solidFill>
                <a:effectLst/>
                <a:latin typeface="+mn-lt"/>
                <a:ea typeface="ＭＳ Ｐゴシック" pitchFamily="-110" charset="-128"/>
                <a:cs typeface="ＭＳ Ｐゴシック" pitchFamily="-110" charset="-128"/>
              </a:rPr>
              <a:t>Myelinated</a:t>
            </a:r>
            <a:r>
              <a:rPr lang="en-US" sz="1200" kern="1200" dirty="0" smtClean="0">
                <a:solidFill>
                  <a:schemeClr val="tx1"/>
                </a:solidFill>
                <a:effectLst/>
                <a:latin typeface="+mn-lt"/>
                <a:ea typeface="ＭＳ Ｐゴシック" pitchFamily="-110" charset="-128"/>
                <a:cs typeface="ＭＳ Ｐゴシック" pitchFamily="-110" charset="-128"/>
              </a:rPr>
              <a:t> axons conduct electricity faster. (a) Electron micrograph of a Schwann cell wrapping an axon, shown in cross section. Myelin has been chemically stained black in these electron micrographs. (b) Close up of panel a. (c) Electron micrograph of a node of Ranvier shown in long section. (d) Diagram of two axons and how myelin accelerates the conductance of electricity in </a:t>
            </a:r>
            <a:r>
              <a:rPr lang="en-US" sz="1200" kern="1200" dirty="0" err="1" smtClean="0">
                <a:solidFill>
                  <a:schemeClr val="tx1"/>
                </a:solidFill>
                <a:effectLst/>
                <a:latin typeface="+mn-lt"/>
                <a:ea typeface="ＭＳ Ｐゴシック" pitchFamily="-110" charset="-128"/>
                <a:cs typeface="ＭＳ Ｐゴシック" pitchFamily="-110" charset="-128"/>
              </a:rPr>
              <a:t>myelinated</a:t>
            </a:r>
            <a:r>
              <a:rPr lang="en-US" sz="1200" kern="1200" dirty="0" smtClean="0">
                <a:solidFill>
                  <a:schemeClr val="tx1"/>
                </a:solidFill>
                <a:effectLst/>
                <a:latin typeface="+mn-lt"/>
                <a:ea typeface="ＭＳ Ｐゴシック" pitchFamily="-110" charset="-128"/>
                <a:cs typeface="ＭＳ Ｐゴシック" pitchFamily="-110" charset="-128"/>
              </a:rPr>
              <a:t> nerves.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170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A6B498-EDB2-0048-9DD7-2306EF52256F}" type="slidenum">
              <a:rPr lang="en-US" sz="1200"/>
              <a:pPr eaLnBrk="1" hangingPunct="1"/>
              <a:t>15</a:t>
            </a:fld>
            <a:endParaRPr lang="en-US"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781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latin typeface="Calibri" charset="0"/>
                <a:ea typeface="ＭＳ Ｐゴシック" charset="0"/>
                <a:cs typeface="ＭＳ Ｐゴシック" charset="0"/>
              </a:rPr>
              <a:t>BME </a:t>
            </a:r>
            <a:r>
              <a:rPr lang="en-US" b="1" dirty="0" smtClean="0">
                <a:latin typeface="Calibri" charset="0"/>
                <a:ea typeface="ＭＳ Ｐゴシック" charset="0"/>
                <a:cs typeface="ＭＳ Ｐゴシック" charset="0"/>
              </a:rPr>
              <a:t>12.1 from </a:t>
            </a:r>
            <a:r>
              <a:rPr lang="en-US" sz="1200" u="sng" kern="1200" dirty="0" smtClean="0">
                <a:solidFill>
                  <a:schemeClr val="tx1"/>
                </a:solidFill>
                <a:effectLst/>
                <a:latin typeface="+mn-lt"/>
                <a:ea typeface="ＭＳ Ｐゴシック" pitchFamily="-110" charset="-128"/>
                <a:cs typeface="ＭＳ Ｐゴシック" pitchFamily="-110" charset="-128"/>
                <a:hlinkClick r:id="rId3"/>
              </a:rPr>
              <a:t>www.wolframalpha.com</a:t>
            </a:r>
            <a:r>
              <a:rPr lang="en-US" dirty="0" smtClean="0">
                <a:effectLst/>
              </a:rPr>
              <a:t> </a:t>
            </a:r>
            <a:endParaRPr lang="en-US" dirty="0">
              <a:latin typeface="Calibri" charset="0"/>
              <a:ea typeface="ＭＳ Ｐゴシック" charset="0"/>
              <a:cs typeface="ＭＳ Ｐゴシック" charset="0"/>
            </a:endParaRPr>
          </a:p>
        </p:txBody>
      </p:sp>
      <p:sp>
        <p:nvSpPr>
          <p:cNvPr id="24781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7F1185-B0E5-4441-BD94-E3658C0B3FB0}" type="slidenum">
              <a:rPr lang="en-US" sz="1200"/>
              <a:pPr eaLnBrk="1" hangingPunct="1"/>
              <a:t>16</a:t>
            </a:fld>
            <a:endParaRPr lang="en-US" sz="12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60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b="1" kern="1200" dirty="0" smtClean="0">
                <a:solidFill>
                  <a:schemeClr val="tx1"/>
                </a:solidFill>
                <a:effectLst/>
                <a:latin typeface="+mn-lt"/>
                <a:ea typeface="ＭＳ Ｐゴシック" pitchFamily="-110" charset="-128"/>
                <a:cs typeface="ＭＳ Ｐゴシック" pitchFamily="-110" charset="-128"/>
              </a:rPr>
              <a:t>Figure 12.13 </a:t>
            </a:r>
            <a:r>
              <a:rPr lang="en-US" sz="1200" kern="1200" dirty="0" smtClean="0">
                <a:solidFill>
                  <a:schemeClr val="tx1"/>
                </a:solidFill>
                <a:effectLst/>
                <a:latin typeface="+mn-lt"/>
                <a:ea typeface="ＭＳ Ｐゴシック" pitchFamily="-110" charset="-128"/>
                <a:cs typeface="ＭＳ Ｐゴシック" pitchFamily="-110" charset="-128"/>
              </a:rPr>
              <a:t>Action potential produces calcium influx. Screen shots from a movie showing a neuron’s terminus and the rise in cytoplasmic calcium. </a:t>
            </a:r>
          </a:p>
          <a:p>
            <a:endParaRPr lang="en-US" dirty="0">
              <a:latin typeface="Calibri" charset="0"/>
              <a:ea typeface="ＭＳ Ｐゴシック" charset="0"/>
              <a:cs typeface="ＭＳ Ｐゴシック" charset="0"/>
            </a:endParaRPr>
          </a:p>
        </p:txBody>
      </p:sp>
      <p:sp>
        <p:nvSpPr>
          <p:cNvPr id="2560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CEFDE71-1029-CE47-BB23-B294D0FBE932}" type="slidenum">
              <a:rPr lang="en-US" sz="1200"/>
              <a:pPr eaLnBrk="1" hangingPunct="1"/>
              <a:t>17</a:t>
            </a:fld>
            <a:endParaRPr lang="en-US" sz="12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8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ea typeface="ＭＳ Ｐゴシック" charset="0"/>
                <a:cs typeface="ＭＳ Ｐゴシック" charset="0"/>
              </a:rPr>
              <a:t>Table 12.1 </a:t>
            </a:r>
            <a:r>
              <a:rPr lang="en-US">
                <a:latin typeface="Calibri" charset="0"/>
                <a:ea typeface="ＭＳ Ｐゴシック" charset="0"/>
                <a:cs typeface="ＭＳ Ｐゴシック" charset="0"/>
              </a:rPr>
              <a:t>Concentration of ions inside and outside animal cells. </a:t>
            </a:r>
          </a:p>
        </p:txBody>
      </p:sp>
      <p:sp>
        <p:nvSpPr>
          <p:cNvPr id="268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3CDB641-30B0-2643-AD94-7AE2CCA02A65}" type="slidenum">
              <a:rPr lang="en-US" sz="1200"/>
              <a:pPr eaLnBrk="1" hangingPunct="1"/>
              <a:t>18</a:t>
            </a:fld>
            <a:endParaRPr lang="en-US" sz="12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03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12.14</a:t>
            </a:r>
            <a:r>
              <a:rPr lang="en-US" sz="1200" kern="1200" dirty="0" smtClean="0">
                <a:solidFill>
                  <a:schemeClr val="tx1"/>
                </a:solidFill>
                <a:effectLst/>
                <a:latin typeface="+mn-lt"/>
                <a:ea typeface="ＭＳ Ｐゴシック" pitchFamily="-110" charset="-128"/>
                <a:cs typeface="ＭＳ Ｐゴシック" pitchFamily="-110" charset="-128"/>
              </a:rPr>
              <a:t> Secretion of neurotransmitters by exocytosis.</a:t>
            </a:r>
            <a:r>
              <a:rPr lang="en-US" sz="1200" b="1" kern="1200" dirty="0" smtClean="0">
                <a:solidFill>
                  <a:schemeClr val="tx1"/>
                </a:solidFill>
                <a:effectLst/>
                <a:latin typeface="+mn-lt"/>
                <a:ea typeface="ＭＳ Ｐゴシック" pitchFamily="-110" charset="-128"/>
                <a:cs typeface="ＭＳ Ｐゴシック" pitchFamily="-110" charset="-128"/>
              </a:rPr>
              <a:t> (</a:t>
            </a:r>
            <a:r>
              <a:rPr lang="en-US" sz="1200" kern="1200" dirty="0" smtClean="0">
                <a:solidFill>
                  <a:schemeClr val="tx1"/>
                </a:solidFill>
                <a:effectLst/>
                <a:latin typeface="+mn-lt"/>
                <a:ea typeface="ＭＳ Ｐゴシック" pitchFamily="-110" charset="-128"/>
                <a:cs typeface="ＭＳ Ｐゴシック" pitchFamily="-110" charset="-128"/>
              </a:rPr>
              <a:t>a) Nerves accumulate secretory vesicles (V) near their plasma membranes (P) so they can quickly release their neurotransmitters; M = mitochondrion. (b) High magnification of a secretory vesicle that fused with the plasma membrane and is about to secrete the dark colored neurotransmitter. (c) Antibody labeling of a protein required for vesicle fusion with the plasma membrane.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703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DF5D22F-C8FE-E24D-B359-31F4C48313B9}" type="slidenum">
              <a:rPr lang="en-US" sz="1200"/>
              <a:pPr eaLnBrk="1" hangingPunct="1"/>
              <a:t>19</a:t>
            </a:fld>
            <a:endParaRPr lang="en-US"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12.15</a:t>
            </a:r>
            <a:r>
              <a:rPr lang="en-US" sz="1200" kern="1200" dirty="0" smtClean="0">
                <a:solidFill>
                  <a:schemeClr val="tx1"/>
                </a:solidFill>
                <a:effectLst/>
                <a:latin typeface="+mn-lt"/>
                <a:ea typeface="ＭＳ Ｐゴシック" pitchFamily="-110" charset="-128"/>
                <a:cs typeface="ＭＳ Ｐゴシック" pitchFamily="-110" charset="-128"/>
              </a:rPr>
              <a:t> Electron micrographs of chromatin’s particles on a string. (a - b) Rat thymus prepared two different ways. (c) Chicken red blood cell chromatin. Scale bars are 2000 </a:t>
            </a:r>
            <a:r>
              <a:rPr lang="en-US" sz="1200" kern="1200" dirty="0" err="1" smtClean="0">
                <a:solidFill>
                  <a:schemeClr val="tx1"/>
                </a:solidFill>
                <a:effectLst/>
                <a:latin typeface="+mn-lt"/>
                <a:ea typeface="ＭＳ Ｐゴシック" pitchFamily="-110" charset="-128"/>
                <a:cs typeface="ＭＳ Ｐゴシック" pitchFamily="-110" charset="-128"/>
              </a:rPr>
              <a:t>Å</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1E398DA-4E8F-0B4B-BC43-B0B13EBDE412}" type="slidenum">
              <a:rPr lang="en-US" sz="1200"/>
              <a:pPr eaLnBrk="1" hangingPunct="1"/>
              <a:t>21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12.1</a:t>
            </a:r>
            <a:r>
              <a:rPr lang="en-US" sz="1200" kern="1200" dirty="0" smtClean="0">
                <a:solidFill>
                  <a:schemeClr val="tx1"/>
                </a:solidFill>
                <a:effectLst/>
                <a:latin typeface="+mn-lt"/>
                <a:ea typeface="ＭＳ Ｐゴシック" pitchFamily="-110" charset="-128"/>
                <a:cs typeface="ＭＳ Ｐゴシック" pitchFamily="-110" charset="-128"/>
              </a:rPr>
              <a:t> Evolution of computers. Computers have continued to get smaller and perhaps cells will be re-engineered into computers as part of a new species of humans.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249A588-E40D-5849-9F87-6ACC5D34693E}" type="slidenum">
              <a:rPr lang="en-US" sz="1200"/>
              <a:pPr eaLnBrk="1" hangingPunct="1"/>
              <a:t>3</a:t>
            </a:fld>
            <a:endParaRPr lang="en-US"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12.16</a:t>
            </a:r>
            <a:r>
              <a:rPr lang="en-US" sz="1200" kern="1200" dirty="0" smtClean="0">
                <a:solidFill>
                  <a:schemeClr val="tx1"/>
                </a:solidFill>
                <a:effectLst/>
                <a:latin typeface="+mn-lt"/>
                <a:ea typeface="ＭＳ Ｐゴシック" pitchFamily="-110" charset="-128"/>
                <a:cs typeface="ＭＳ Ｐゴシック" pitchFamily="-110" charset="-128"/>
              </a:rPr>
              <a:t> Electron micrographs of SV40 viral DNA. (a) Viral chromatin isolated to preserve its natural state. (b) Chromatin treated to maximize beaded appearance. (c) Genome stripped of its proteins, inset shows genome condensed conformation. Bars = 1000 </a:t>
            </a:r>
            <a:r>
              <a:rPr lang="en-US" sz="1200" kern="1200" dirty="0" err="1" smtClean="0">
                <a:solidFill>
                  <a:schemeClr val="tx1"/>
                </a:solidFill>
                <a:effectLst/>
                <a:latin typeface="+mn-lt"/>
                <a:ea typeface="ＭＳ Ｐゴシック" pitchFamily="-110" charset="-128"/>
                <a:cs typeface="ＭＳ Ｐゴシック" pitchFamily="-110" charset="-128"/>
              </a:rPr>
              <a:t>Å</a:t>
            </a:r>
            <a:r>
              <a:rPr lang="en-US" sz="1200" kern="1200" dirty="0" smtClean="0">
                <a:solidFill>
                  <a:schemeClr val="tx1"/>
                </a:solidFill>
                <a:effectLst/>
                <a:latin typeface="+mn-lt"/>
                <a:ea typeface="ＭＳ Ｐゴシック" pitchFamily="-110" charset="-128"/>
                <a:cs typeface="ＭＳ Ｐゴシック" pitchFamily="-110" charset="-128"/>
              </a:rPr>
              <a:t>.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36D7132-958C-6F46-AACA-22457C3394F3}" type="slidenum">
              <a:rPr lang="en-US" sz="1200"/>
              <a:pPr eaLnBrk="1" hangingPunct="1"/>
              <a:t>22</a:t>
            </a:fld>
            <a:endParaRPr lang="en-US" sz="12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27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12.17</a:t>
            </a:r>
            <a:r>
              <a:rPr lang="en-US" sz="1200" kern="1200" dirty="0" smtClean="0">
                <a:solidFill>
                  <a:schemeClr val="tx1"/>
                </a:solidFill>
                <a:effectLst/>
                <a:latin typeface="+mn-lt"/>
                <a:ea typeface="ＭＳ Ｐゴシック" pitchFamily="-110" charset="-128"/>
                <a:cs typeface="ＭＳ Ｐゴシック" pitchFamily="-110" charset="-128"/>
              </a:rPr>
              <a:t> Separation of DNA fragments from chromatin. (a) Chromatin in units of one, two, three or four beads. (b) Chromatin centrifuged and separated by size. DNA from centrifugation sized by gel electrophoresis. DNA appears white in the gel.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327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2CB2AB75-8B3E-3141-AF99-D78CC69EB477}" type="slidenum">
              <a:rPr lang="en-US" sz="1200"/>
              <a:pPr eaLnBrk="1" hangingPunct="1"/>
              <a:t>23</a:t>
            </a:fld>
            <a:endParaRPr lang="en-US" sz="12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529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12.18</a:t>
            </a:r>
            <a:r>
              <a:rPr lang="en-US" sz="1200" kern="1200" dirty="0" smtClean="0">
                <a:solidFill>
                  <a:schemeClr val="tx1"/>
                </a:solidFill>
                <a:effectLst/>
                <a:latin typeface="+mn-lt"/>
                <a:ea typeface="ＭＳ Ｐゴシック" pitchFamily="-110" charset="-128"/>
                <a:cs typeface="ＭＳ Ｐゴシック" pitchFamily="-110" charset="-128"/>
              </a:rPr>
              <a:t> Chromatin condenses into coils of beads. a) Electron micrograph of rat liver chromatin; arrows point to coils of beads. Magnification is 140,000 X. b) Diagram shows DNA wrapped around the white histone complexes.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5529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7EFC3D6-CA72-F64F-9F23-4CC68754F83B}" type="slidenum">
              <a:rPr lang="en-US" sz="1200"/>
              <a:pPr eaLnBrk="1" hangingPunct="1"/>
              <a:t>24</a:t>
            </a:fld>
            <a:endParaRPr lang="en-US" sz="12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12.19</a:t>
            </a:r>
            <a:r>
              <a:rPr lang="en-US" sz="1200" kern="1200" dirty="0" smtClean="0">
                <a:solidFill>
                  <a:schemeClr val="tx1"/>
                </a:solidFill>
                <a:effectLst/>
                <a:latin typeface="+mn-lt"/>
                <a:ea typeface="ＭＳ Ｐゴシック" pitchFamily="-110" charset="-128"/>
                <a:cs typeface="ＭＳ Ｐゴシック" pitchFamily="-110" charset="-128"/>
              </a:rPr>
              <a:t> Higher order chromatin packing. (a) Chromatin with </a:t>
            </a:r>
            <a:r>
              <a:rPr lang="en-US" sz="1200" kern="1200" dirty="0" err="1" smtClean="0">
                <a:solidFill>
                  <a:schemeClr val="tx1"/>
                </a:solidFill>
                <a:effectLst/>
                <a:latin typeface="+mn-lt"/>
                <a:ea typeface="ＭＳ Ｐゴシック" pitchFamily="-110" charset="-128"/>
                <a:cs typeface="ＭＳ Ｐゴシック" pitchFamily="-110" charset="-128"/>
              </a:rPr>
              <a:t>zig-zag</a:t>
            </a:r>
            <a:r>
              <a:rPr lang="en-US" sz="1200" kern="1200" dirty="0" smtClean="0">
                <a:solidFill>
                  <a:schemeClr val="tx1"/>
                </a:solidFill>
                <a:effectLst/>
                <a:latin typeface="+mn-lt"/>
                <a:ea typeface="ＭＳ Ｐゴシック" pitchFamily="-110" charset="-128"/>
                <a:cs typeface="ＭＳ Ｐゴシック" pitchFamily="-110" charset="-128"/>
              </a:rPr>
              <a:t> nucleosome appearance; arrows indicate stacked pairs of nucleosome rows. (b) More compacted chromatin; white lines highlight the spiral coils of nucleosome ribbons. (c) Diagram of compacted chromatin. DNA is white tubes and histones are gray disks. Shading indicates 3D depth.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655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49E61D1-9630-3244-B338-1E8FB853E4E1}" type="slidenum">
              <a:rPr lang="en-US" sz="1200"/>
              <a:pPr eaLnBrk="1" hangingPunct="1"/>
              <a:t>25</a:t>
            </a:fld>
            <a:endParaRPr lang="en-US" sz="12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57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12.20</a:t>
            </a:r>
            <a:r>
              <a:rPr lang="en-US" sz="1200" kern="1200" dirty="0" smtClean="0">
                <a:solidFill>
                  <a:schemeClr val="tx1"/>
                </a:solidFill>
                <a:effectLst/>
                <a:latin typeface="+mn-lt"/>
                <a:ea typeface="ＭＳ Ｐゴシック" pitchFamily="-110" charset="-128"/>
                <a:cs typeface="ＭＳ Ｐゴシック" pitchFamily="-110" charset="-128"/>
              </a:rPr>
              <a:t> Chromosomes condensing during mitosis. (a-f) Light microscope of hamster nuclei in the earliest stages of mitosis with DNA labeled white. Arrows point to visible chromatin in a and condensed chromosomes and chromatids in (b-f).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757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64703F-2861-0248-B348-79BB860CE9DB}" type="slidenum">
              <a:rPr lang="en-US" sz="1200"/>
              <a:pPr eaLnBrk="1" hangingPunct="1"/>
              <a:t>26</a:t>
            </a:fld>
            <a:endParaRPr lang="en-US" sz="12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60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12.21 </a:t>
            </a:r>
            <a:r>
              <a:rPr lang="en-US" sz="1200" kern="1200" dirty="0" smtClean="0">
                <a:solidFill>
                  <a:schemeClr val="tx1"/>
                </a:solidFill>
                <a:effectLst/>
                <a:latin typeface="+mn-lt"/>
                <a:ea typeface="ＭＳ Ｐゴシック" pitchFamily="-110" charset="-128"/>
                <a:cs typeface="ＭＳ Ｐゴシック" pitchFamily="-110" charset="-128"/>
              </a:rPr>
              <a:t>Diagram of chromosomes condensing during mitosis.</a:t>
            </a:r>
            <a:r>
              <a:rPr lang="en-US" sz="1200" b="1" kern="1200" dirty="0" smtClean="0">
                <a:solidFill>
                  <a:schemeClr val="tx1"/>
                </a:solidFill>
                <a:effectLst/>
                <a:latin typeface="+mn-lt"/>
                <a:ea typeface="ＭＳ Ｐゴシック" pitchFamily="-110" charset="-128"/>
                <a:cs typeface="ＭＳ Ｐゴシック" pitchFamily="-110" charset="-128"/>
              </a:rPr>
              <a:t> </a:t>
            </a:r>
            <a:r>
              <a:rPr lang="en-US" sz="1200" kern="1200" dirty="0" smtClean="0">
                <a:solidFill>
                  <a:schemeClr val="tx1"/>
                </a:solidFill>
                <a:effectLst/>
                <a:latin typeface="+mn-lt"/>
                <a:ea typeface="ＭＳ Ｐゴシック" pitchFamily="-110" charset="-128"/>
                <a:cs typeface="ＭＳ Ｐゴシック" pitchFamily="-110" charset="-128"/>
              </a:rPr>
              <a:t>(a-f) Diagram shows DNA as white ribbons with the red “glue” protein inside each condensed chromatid. DNA and nucleosomes appear blue in panel (f).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860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80AA35F-C4A1-6C49-86B6-29355E70D179}" type="slidenum">
              <a:rPr lang="en-US" sz="1200"/>
              <a:pPr eaLnBrk="1" hangingPunct="1"/>
              <a:t>27</a:t>
            </a:fld>
            <a:endParaRPr lang="en-US" sz="12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24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12.22 </a:t>
            </a:r>
            <a:r>
              <a:rPr lang="en-US" sz="1200" kern="1200" dirty="0" smtClean="0">
                <a:solidFill>
                  <a:schemeClr val="tx1"/>
                </a:solidFill>
                <a:effectLst/>
                <a:latin typeface="+mn-lt"/>
                <a:ea typeface="ＭＳ Ｐゴシック" pitchFamily="-110" charset="-128"/>
                <a:cs typeface="ＭＳ Ｐゴシック" pitchFamily="-110" charset="-128"/>
              </a:rPr>
              <a:t>Glue protein stabilizes chromosome structure. (a) Diagram showing progressive DNA condensing (top to bottom) with glue protein in red when chromosome is cut open for viewing inside. (b) Electron micrograph of a condensed chromosome with the glue protein labeled by gold-tagged antibodies as small black dots (white arrow).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024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968C18C-5314-D84F-8C53-65003882F777}" type="slidenum">
              <a:rPr lang="en-US" sz="1200"/>
              <a:pPr eaLnBrk="1" hangingPunct="1"/>
              <a:t>28</a:t>
            </a:fld>
            <a:endParaRPr lang="en-US" sz="12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UN Chapter 12 Figure.</a:t>
            </a:r>
            <a:r>
              <a:rPr lang="en-US" sz="1200" kern="1200" dirty="0" smtClean="0">
                <a:solidFill>
                  <a:schemeClr val="tx1"/>
                </a:solidFill>
                <a:effectLst/>
                <a:latin typeface="+mn-lt"/>
                <a:ea typeface="ＭＳ Ｐゴシック" pitchFamily="-110" charset="-128"/>
                <a:cs typeface="ＭＳ Ｐゴシック" pitchFamily="-110" charset="-128"/>
              </a:rPr>
              <a:t> Alignment of 12 Histone 4 protein sequences. Colored columns highlight some conserved amino acids and dashes indicate gaps that maximize alignments.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126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B62BD9B-3B55-3846-9505-A6B8EC41DD03}" type="slidenum">
              <a:rPr lang="en-US" sz="1200"/>
              <a:pPr eaLnBrk="1" hangingPunct="1"/>
              <a:t>29</a:t>
            </a:fld>
            <a:endParaRPr lang="en-US" sz="12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67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12.23</a:t>
            </a:r>
            <a:r>
              <a:rPr lang="en-US" sz="1200" kern="1200" dirty="0" smtClean="0">
                <a:solidFill>
                  <a:schemeClr val="tx1"/>
                </a:solidFill>
                <a:effectLst/>
                <a:latin typeface="+mn-lt"/>
                <a:ea typeface="ＭＳ Ｐゴシック" pitchFamily="-110" charset="-128"/>
                <a:cs typeface="ＭＳ Ｐゴシック" pitchFamily="-110" charset="-128"/>
              </a:rPr>
              <a:t> Giraffes have neurons with long axons. (a) Some neurons extend 10 feet, from the base of the skull to the thorax. (b) A comparable distance is a basketball goal, which is 10 feet high.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1673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86E7486-4823-674C-B17E-FA214B916755}" type="slidenum">
              <a:rPr lang="en-US" sz="1200"/>
              <a:pPr eaLnBrk="1" hangingPunct="1"/>
              <a:t>31</a:t>
            </a:fld>
            <a:endParaRPr lang="en-US" sz="12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8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12.24</a:t>
            </a:r>
            <a:r>
              <a:rPr lang="en-US" sz="1200" kern="1200" dirty="0" smtClean="0">
                <a:solidFill>
                  <a:schemeClr val="tx1"/>
                </a:solidFill>
                <a:effectLst/>
                <a:latin typeface="+mn-lt"/>
                <a:ea typeface="ＭＳ Ｐゴシック" pitchFamily="-110" charset="-128"/>
                <a:cs typeface="ＭＳ Ｐゴシック" pitchFamily="-110" charset="-128"/>
              </a:rPr>
              <a:t> Eukaryotic diatom cells come in many shapes. Diatoms are photosynthetic plankton in the oceans and live inside silicon shells they produce. The shells come in a wide range of shapes and the cells fill their containers.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228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0DDE521-0EC3-1043-AD72-E29F352C23C8}" type="slidenum">
              <a:rPr lang="en-US" sz="1200"/>
              <a:pPr eaLnBrk="1" hangingPunct="1"/>
              <a:t>32</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5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12.2 </a:t>
            </a:r>
            <a:r>
              <a:rPr lang="en-US" sz="1200" kern="1200" dirty="0" smtClean="0">
                <a:solidFill>
                  <a:schemeClr val="tx1"/>
                </a:solidFill>
                <a:effectLst/>
                <a:latin typeface="+mn-lt"/>
                <a:ea typeface="ＭＳ Ｐゴシック" pitchFamily="-110" charset="-128"/>
                <a:cs typeface="ＭＳ Ｐゴシック" pitchFamily="-110" charset="-128"/>
              </a:rPr>
              <a:t>Neurons use chemical and electrical signals to communicate information. a) Nerve cells send long axons to terminate on skeletal muscle cells. b) Neurons receive chemical inputs, convert them to electrical signals that quickly convert the information to chemical outputs. Chemical information is indicated by red boxes and atomic symbols; lightning bolts symbolize electrical signals.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25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3FFDD46-CAAF-BC44-912B-7E43089C7111}" type="slidenum">
              <a:rPr lang="en-US" sz="1200"/>
              <a:pPr eaLnBrk="1" hangingPunct="1"/>
              <a:t>4</a:t>
            </a:fld>
            <a:endParaRPr lang="en-US" sz="120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90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12.25</a:t>
            </a:r>
            <a:r>
              <a:rPr lang="en-US" sz="1200" kern="1200" dirty="0" smtClean="0">
                <a:solidFill>
                  <a:schemeClr val="tx1"/>
                </a:solidFill>
                <a:effectLst/>
                <a:latin typeface="+mn-lt"/>
                <a:ea typeface="ＭＳ Ｐゴシック" pitchFamily="-110" charset="-128"/>
                <a:cs typeface="ＭＳ Ｐゴシック" pitchFamily="-110" charset="-128"/>
              </a:rPr>
              <a:t> Diatom evolution and membranes. (a) Diatoms are the product of one eukaryote engulfing a red alga. Diatom chloroplast is surrounded by four membranes and its genome is a blend of two different eukaryotes. (b) Electron micrograph of chloroplast (left) and nucleus (right) with two pairs of membranes circled in white.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2902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5DCD791-7389-EA40-9C54-F864AD098A48}" type="slidenum">
              <a:rPr lang="en-US" sz="1200"/>
              <a:pPr eaLnBrk="1" hangingPunct="1"/>
              <a:t>33</a:t>
            </a:fld>
            <a:endParaRPr lang="en-US" sz="120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1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12.26 </a:t>
            </a:r>
            <a:r>
              <a:rPr lang="en-US" sz="1200" i="1" kern="1200" dirty="0" err="1" smtClean="0">
                <a:solidFill>
                  <a:schemeClr val="tx1"/>
                </a:solidFill>
                <a:effectLst/>
                <a:latin typeface="+mn-lt"/>
                <a:ea typeface="ＭＳ Ｐゴシック" pitchFamily="-110" charset="-128"/>
                <a:cs typeface="ＭＳ Ｐゴシック" pitchFamily="-110" charset="-128"/>
              </a:rPr>
              <a:t>Thalassiosira</a:t>
            </a:r>
            <a:r>
              <a:rPr lang="en-US" sz="1200" i="1" kern="1200" dirty="0" smtClean="0">
                <a:solidFill>
                  <a:schemeClr val="tx1"/>
                </a:solidFill>
                <a:effectLst/>
                <a:latin typeface="+mn-lt"/>
                <a:ea typeface="ＭＳ Ｐゴシック" pitchFamily="-110" charset="-128"/>
                <a:cs typeface="ＭＳ Ｐゴシック" pitchFamily="-110" charset="-128"/>
              </a:rPr>
              <a:t> </a:t>
            </a:r>
            <a:r>
              <a:rPr lang="en-US" sz="1200" i="1" kern="1200" dirty="0" err="1" smtClean="0">
                <a:solidFill>
                  <a:schemeClr val="tx1"/>
                </a:solidFill>
                <a:effectLst/>
                <a:latin typeface="+mn-lt"/>
                <a:ea typeface="ＭＳ Ｐゴシック" pitchFamily="-110" charset="-128"/>
                <a:cs typeface="ＭＳ Ｐゴシック" pitchFamily="-110" charset="-128"/>
              </a:rPr>
              <a:t>pseudonana</a:t>
            </a:r>
            <a:r>
              <a:rPr lang="en-US" sz="1200" kern="1200" dirty="0" smtClean="0">
                <a:solidFill>
                  <a:schemeClr val="tx1"/>
                </a:solidFill>
                <a:effectLst/>
                <a:latin typeface="+mn-lt"/>
                <a:ea typeface="ＭＳ Ｐゴシック" pitchFamily="-110" charset="-128"/>
                <a:cs typeface="ＭＳ Ｐゴシック" pitchFamily="-110" charset="-128"/>
              </a:rPr>
              <a:t> and its genes. (a) Micrograph of the first diatom to have its genome sequenced; bar = 5 µm.  (b) Numbers indicate which types of organisms share genes with diatoms.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41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C18F7F6-B7AE-1C4F-9B5D-B26024C791F8}" type="slidenum">
              <a:rPr lang="en-US" sz="1200"/>
              <a:pPr eaLnBrk="1" hangingPunct="1"/>
              <a:t>34</a:t>
            </a:fld>
            <a:endParaRPr lang="en-US" sz="120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597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12.27</a:t>
            </a:r>
            <a:r>
              <a:rPr lang="en-US" sz="1200" kern="1200" dirty="0" smtClean="0">
                <a:solidFill>
                  <a:schemeClr val="tx1"/>
                </a:solidFill>
                <a:effectLst/>
                <a:latin typeface="+mn-lt"/>
                <a:ea typeface="ＭＳ Ｐゴシック" pitchFamily="-110" charset="-128"/>
                <a:cs typeface="ＭＳ Ｐゴシック" pitchFamily="-110" charset="-128"/>
              </a:rPr>
              <a:t> Electron micrograph of the smallest eukaryote, a green alga called </a:t>
            </a:r>
            <a:r>
              <a:rPr lang="en-US" sz="1200" i="1" kern="1200" dirty="0" err="1" smtClean="0">
                <a:solidFill>
                  <a:schemeClr val="tx1"/>
                </a:solidFill>
                <a:effectLst/>
                <a:latin typeface="+mn-lt"/>
                <a:ea typeface="ＭＳ Ｐゴシック" pitchFamily="-110" charset="-128"/>
                <a:cs typeface="ＭＳ Ｐゴシック" pitchFamily="-110" charset="-128"/>
              </a:rPr>
              <a:t>Ostreococcus</a:t>
            </a:r>
            <a:r>
              <a:rPr lang="en-US" sz="1200" i="1" kern="1200" dirty="0" smtClean="0">
                <a:solidFill>
                  <a:schemeClr val="tx1"/>
                </a:solidFill>
                <a:effectLst/>
                <a:latin typeface="+mn-lt"/>
                <a:ea typeface="ＭＳ Ｐゴシック" pitchFamily="-110" charset="-128"/>
                <a:cs typeface="ＭＳ Ｐゴシック" pitchFamily="-110" charset="-128"/>
              </a:rPr>
              <a:t> </a:t>
            </a:r>
            <a:r>
              <a:rPr lang="en-US" sz="1200" i="1" kern="1200" dirty="0" err="1" smtClean="0">
                <a:solidFill>
                  <a:schemeClr val="tx1"/>
                </a:solidFill>
                <a:effectLst/>
                <a:latin typeface="+mn-lt"/>
                <a:ea typeface="ＭＳ Ｐゴシック" pitchFamily="-110" charset="-128"/>
                <a:cs typeface="ＭＳ Ｐゴシック" pitchFamily="-110" charset="-128"/>
              </a:rPr>
              <a:t>tauri</a:t>
            </a:r>
            <a:r>
              <a:rPr lang="en-US" sz="1200" kern="1200" dirty="0" smtClean="0">
                <a:solidFill>
                  <a:schemeClr val="tx1"/>
                </a:solidFill>
                <a:effectLst/>
                <a:latin typeface="+mn-lt"/>
                <a:ea typeface="ＭＳ Ｐゴシック" pitchFamily="-110" charset="-128"/>
                <a:cs typeface="ＭＳ Ｐゴシック" pitchFamily="-110" charset="-128"/>
              </a:rPr>
              <a:t>. The large white circle is a fluid-filled vacuole.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597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718369-B5BD-FE47-BE49-8F54D87ADD99}" type="slidenum">
              <a:rPr lang="en-US" sz="1200"/>
              <a:pPr eaLnBrk="1" hangingPunct="1"/>
              <a:t>35</a:t>
            </a:fld>
            <a:endParaRPr lang="en-US" sz="12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20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ea typeface="ＭＳ Ｐゴシック" charset="0"/>
                <a:cs typeface="ＭＳ Ｐゴシック" charset="0"/>
              </a:rPr>
              <a:t>Table 12.2</a:t>
            </a:r>
            <a:r>
              <a:rPr lang="en-US">
                <a:latin typeface="Calibri" charset="0"/>
                <a:ea typeface="ＭＳ Ｐゴシック" charset="0"/>
                <a:cs typeface="ＭＳ Ｐゴシック" charset="0"/>
              </a:rPr>
              <a:t> Comparison of species</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 genomics statistics.   </a:t>
            </a:r>
            <a:endParaRPr lang="en-US">
              <a:latin typeface="Calibri" charset="0"/>
              <a:ea typeface="ＭＳ Ｐゴシック" charset="0"/>
              <a:cs typeface="ＭＳ Ｐゴシック" charset="0"/>
            </a:endParaRPr>
          </a:p>
        </p:txBody>
      </p:sp>
      <p:sp>
        <p:nvSpPr>
          <p:cNvPr id="1720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26B1ED5-1E34-6342-9A0E-FA0E665B9F17}" type="slidenum">
              <a:rPr lang="en-US" sz="1200"/>
              <a:pPr eaLnBrk="1" hangingPunct="1"/>
              <a:t>36</a:t>
            </a:fld>
            <a:endParaRPr lang="en-US" sz="120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78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12.28</a:t>
            </a:r>
            <a:r>
              <a:rPr lang="en-US" sz="1200" kern="1200" dirty="0" smtClean="0">
                <a:solidFill>
                  <a:schemeClr val="tx1"/>
                </a:solidFill>
                <a:effectLst/>
                <a:latin typeface="+mn-lt"/>
                <a:ea typeface="ＭＳ Ｐゴシック" pitchFamily="-110" charset="-128"/>
                <a:cs typeface="ＭＳ Ｐゴシック" pitchFamily="-110" charset="-128"/>
              </a:rPr>
              <a:t> Gigantic bacterium </a:t>
            </a:r>
            <a:r>
              <a:rPr lang="en-US" sz="1200" i="1" kern="1200" dirty="0" err="1" smtClean="0">
                <a:solidFill>
                  <a:schemeClr val="tx1"/>
                </a:solidFill>
                <a:effectLst/>
                <a:latin typeface="+mn-lt"/>
                <a:ea typeface="ＭＳ Ｐゴシック" pitchFamily="-110" charset="-128"/>
                <a:cs typeface="ＭＳ Ｐゴシック" pitchFamily="-110" charset="-128"/>
              </a:rPr>
              <a:t>Epulopiscium</a:t>
            </a:r>
            <a:r>
              <a:rPr lang="en-US" sz="1200" i="1" kern="1200" dirty="0" smtClean="0">
                <a:solidFill>
                  <a:schemeClr val="tx1"/>
                </a:solidFill>
                <a:effectLst/>
                <a:latin typeface="+mn-lt"/>
                <a:ea typeface="ＭＳ Ｐゴシック" pitchFamily="-110" charset="-128"/>
                <a:cs typeface="ＭＳ Ｐゴシック" pitchFamily="-110" charset="-128"/>
              </a:rPr>
              <a:t> </a:t>
            </a:r>
            <a:r>
              <a:rPr lang="en-US" sz="1200" i="1" kern="1200" dirty="0" err="1" smtClean="0">
                <a:solidFill>
                  <a:schemeClr val="tx1"/>
                </a:solidFill>
                <a:effectLst/>
                <a:latin typeface="+mn-lt"/>
                <a:ea typeface="ＭＳ Ｐゴシック" pitchFamily="-110" charset="-128"/>
                <a:cs typeface="ＭＳ Ｐゴシック" pitchFamily="-110" charset="-128"/>
              </a:rPr>
              <a:t>fishelsoni</a:t>
            </a:r>
            <a:r>
              <a:rPr lang="en-US" sz="1200" kern="1200" dirty="0" smtClean="0">
                <a:solidFill>
                  <a:schemeClr val="tx1"/>
                </a:solidFill>
                <a:effectLst/>
                <a:latin typeface="+mn-lt"/>
                <a:ea typeface="ＭＳ Ｐゴシック" pitchFamily="-110" charset="-128"/>
                <a:cs typeface="ＭＳ Ｐゴシック" pitchFamily="-110" charset="-128"/>
              </a:rPr>
              <a:t> lives in fish intestines. (a) Light micrograph of a “</a:t>
            </a:r>
            <a:r>
              <a:rPr lang="en-US" sz="1200" kern="1200" dirty="0" err="1" smtClean="0">
                <a:solidFill>
                  <a:schemeClr val="tx1"/>
                </a:solidFill>
                <a:effectLst/>
                <a:latin typeface="+mn-lt"/>
                <a:ea typeface="ＭＳ Ｐゴシック" pitchFamily="-110" charset="-128"/>
                <a:cs typeface="ＭＳ Ｐゴシック" pitchFamily="-110" charset="-128"/>
              </a:rPr>
              <a:t>binucleated</a:t>
            </a:r>
            <a:r>
              <a:rPr lang="en-US" sz="1200" kern="1200" dirty="0" smtClean="0">
                <a:solidFill>
                  <a:schemeClr val="tx1"/>
                </a:solidFill>
                <a:effectLst/>
                <a:latin typeface="+mn-lt"/>
                <a:ea typeface="ＭＳ Ｐゴシック" pitchFamily="-110" charset="-128"/>
                <a:cs typeface="ＭＳ Ｐゴシック" pitchFamily="-110" charset="-128"/>
              </a:rPr>
              <a:t>” (arrows) individual prior to cell division. (b) Electron micrograph of </a:t>
            </a:r>
            <a:r>
              <a:rPr lang="en-US" sz="1200" i="1" kern="1200" dirty="0" smtClean="0">
                <a:solidFill>
                  <a:schemeClr val="tx1"/>
                </a:solidFill>
                <a:effectLst/>
                <a:latin typeface="+mn-lt"/>
                <a:ea typeface="ＭＳ Ｐゴシック" pitchFamily="-110" charset="-128"/>
                <a:cs typeface="ＭＳ Ｐゴシック" pitchFamily="-110" charset="-128"/>
              </a:rPr>
              <a:t>E.</a:t>
            </a:r>
            <a:r>
              <a:rPr lang="en-US" sz="1200" kern="1200" dirty="0" smtClean="0">
                <a:solidFill>
                  <a:schemeClr val="tx1"/>
                </a:solidFill>
                <a:effectLst/>
                <a:latin typeface="+mn-lt"/>
                <a:ea typeface="ＭＳ Ｐゴシック" pitchFamily="-110" charset="-128"/>
                <a:cs typeface="ＭＳ Ｐゴシック" pitchFamily="-110" charset="-128"/>
              </a:rPr>
              <a:t> </a:t>
            </a:r>
            <a:r>
              <a:rPr lang="en-US" sz="1200" i="1" kern="1200" dirty="0" err="1" smtClean="0">
                <a:solidFill>
                  <a:schemeClr val="tx1"/>
                </a:solidFill>
                <a:effectLst/>
                <a:latin typeface="+mn-lt"/>
                <a:ea typeface="ＭＳ Ｐゴシック" pitchFamily="-110" charset="-128"/>
                <a:cs typeface="ＭＳ Ｐゴシック" pitchFamily="-110" charset="-128"/>
              </a:rPr>
              <a:t>fishelsoni</a:t>
            </a:r>
            <a:r>
              <a:rPr lang="en-US" sz="1200" kern="1200" dirty="0" smtClean="0">
                <a:solidFill>
                  <a:schemeClr val="tx1"/>
                </a:solidFill>
                <a:effectLst/>
                <a:latin typeface="+mn-lt"/>
                <a:ea typeface="ＭＳ Ｐゴシック" pitchFamily="-110" charset="-128"/>
                <a:cs typeface="ＭＳ Ｐゴシック" pitchFamily="-110" charset="-128"/>
              </a:rPr>
              <a:t> genetic material with chromatid-like structures (arrow heads) inside the nucleus-like structure (N). Arrow points to membrane that separates DNA from cytoplasm, C. Bar in panel a = 50 µm; bar in panel b = 1 µm.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78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3E3735B-1799-7E4C-A268-E60AA4F22B98}" type="slidenum">
              <a:rPr lang="en-US" sz="1200"/>
              <a:pPr eaLnBrk="1" hangingPunct="1"/>
              <a:t>37</a:t>
            </a:fld>
            <a:endParaRPr lang="en-US" sz="120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84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12.29 </a:t>
            </a:r>
            <a:r>
              <a:rPr lang="en-US" sz="1200" i="1" kern="1200" dirty="0" smtClean="0">
                <a:solidFill>
                  <a:schemeClr val="tx1"/>
                </a:solidFill>
                <a:effectLst/>
                <a:latin typeface="+mn-lt"/>
                <a:ea typeface="ＭＳ Ｐゴシック" pitchFamily="-110" charset="-128"/>
                <a:cs typeface="ＭＳ Ｐゴシック" pitchFamily="-110" charset="-128"/>
              </a:rPr>
              <a:t>E. </a:t>
            </a:r>
            <a:r>
              <a:rPr lang="en-US" sz="1200" i="1" kern="1200" dirty="0" err="1" smtClean="0">
                <a:solidFill>
                  <a:schemeClr val="tx1"/>
                </a:solidFill>
                <a:effectLst/>
                <a:latin typeface="+mn-lt"/>
                <a:ea typeface="ＭＳ Ｐゴシック" pitchFamily="-110" charset="-128"/>
                <a:cs typeface="ＭＳ Ｐゴシック" pitchFamily="-110" charset="-128"/>
              </a:rPr>
              <a:t>fishelsoni</a:t>
            </a:r>
            <a:r>
              <a:rPr lang="en-US" sz="1200" kern="1200" dirty="0" smtClean="0">
                <a:solidFill>
                  <a:schemeClr val="tx1"/>
                </a:solidFill>
                <a:effectLst/>
                <a:latin typeface="+mn-lt"/>
                <a:ea typeface="ＭＳ Ｐゴシック" pitchFamily="-110" charset="-128"/>
                <a:cs typeface="ＭＳ Ｐゴシック" pitchFamily="-110" charset="-128"/>
              </a:rPr>
              <a:t> life cycle and chromosomal copy number. (a) Diagram of </a:t>
            </a:r>
            <a:r>
              <a:rPr lang="en-US" sz="1200" i="1" kern="1200" dirty="0" smtClean="0">
                <a:solidFill>
                  <a:schemeClr val="tx1"/>
                </a:solidFill>
                <a:effectLst/>
                <a:latin typeface="+mn-lt"/>
                <a:ea typeface="ＭＳ Ｐゴシック" pitchFamily="-110" charset="-128"/>
                <a:cs typeface="ＭＳ Ｐゴシック" pitchFamily="-110" charset="-128"/>
              </a:rPr>
              <a:t>E. </a:t>
            </a:r>
            <a:r>
              <a:rPr lang="en-US" sz="1200" i="1" kern="1200" dirty="0" err="1" smtClean="0">
                <a:solidFill>
                  <a:schemeClr val="tx1"/>
                </a:solidFill>
                <a:effectLst/>
                <a:latin typeface="+mn-lt"/>
                <a:ea typeface="ＭＳ Ｐゴシック" pitchFamily="-110" charset="-128"/>
                <a:cs typeface="ＭＳ Ｐゴシック" pitchFamily="-110" charset="-128"/>
              </a:rPr>
              <a:t>fishelsoni</a:t>
            </a:r>
            <a:r>
              <a:rPr lang="en-US" sz="1200" kern="1200" dirty="0" smtClean="0">
                <a:solidFill>
                  <a:schemeClr val="tx1"/>
                </a:solidFill>
                <a:effectLst/>
                <a:latin typeface="+mn-lt"/>
                <a:ea typeface="ＭＳ Ｐゴシック" pitchFamily="-110" charset="-128"/>
                <a:cs typeface="ＭＳ Ｐゴシック" pitchFamily="-110" charset="-128"/>
              </a:rPr>
              <a:t> daily life cycle with photographs of two stages. Mother cells contain two offspring cells that develop within the mother before emerging and repeating the cycle. (b) Graph depicts cell volume and the number of copies of each gene. Pink spots represent small offspring cells and blue diamonds represent larger mother cells.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884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D75745D-BE2B-A74B-8182-D6EA43D1C0DB}" type="slidenum">
              <a:rPr lang="en-US" sz="1200"/>
              <a:pPr eaLnBrk="1" hangingPunct="1"/>
              <a:t>38</a:t>
            </a:fld>
            <a:endParaRPr lang="en-US" sz="120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299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a:latin typeface="Calibri" charset="0"/>
                <a:ea typeface="ＭＳ Ｐゴシック" charset="0"/>
                <a:cs typeface="ＭＳ Ｐゴシック" charset="0"/>
              </a:rPr>
              <a:t>Table 12.3 </a:t>
            </a:r>
            <a:r>
              <a:rPr lang="en-US">
                <a:latin typeface="Calibri" charset="0"/>
                <a:ea typeface="ＭＳ Ｐゴシック" charset="0"/>
                <a:cs typeface="ＭＳ Ｐゴシック" charset="0"/>
              </a:rPr>
              <a:t>Gene copy number in individual </a:t>
            </a:r>
            <a:r>
              <a:rPr lang="en-US" i="1">
                <a:latin typeface="Calibri" charset="0"/>
                <a:ea typeface="ＭＳ Ｐゴシック" charset="0"/>
                <a:cs typeface="ＭＳ Ｐゴシック" charset="0"/>
              </a:rPr>
              <a:t>E. fishelsoni </a:t>
            </a:r>
            <a:r>
              <a:rPr lang="en-US">
                <a:latin typeface="Calibri" charset="0"/>
                <a:ea typeface="ＭＳ Ｐゴシック" charset="0"/>
                <a:cs typeface="ＭＳ Ｐゴシック" charset="0"/>
              </a:rPr>
              <a:t>cells</a:t>
            </a:r>
            <a:r>
              <a:rPr lang="en-US" i="1">
                <a:latin typeface="Calibri" charset="0"/>
                <a:ea typeface="ＭＳ Ｐゴシック" charset="0"/>
                <a:cs typeface="ＭＳ Ｐゴシック" charset="0"/>
              </a:rPr>
              <a:t>.</a:t>
            </a:r>
            <a:endParaRPr lang="en-US">
              <a:latin typeface="Calibri" charset="0"/>
              <a:ea typeface="ＭＳ Ｐゴシック" charset="0"/>
              <a:cs typeface="ＭＳ Ｐゴシック" charset="0"/>
            </a:endParaRPr>
          </a:p>
        </p:txBody>
      </p:sp>
      <p:sp>
        <p:nvSpPr>
          <p:cNvPr id="21299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D0FB518-57BF-C04F-AFF2-385EE814496C}" type="slidenum">
              <a:rPr lang="en-US" sz="1200"/>
              <a:pPr eaLnBrk="1" hangingPunct="1"/>
              <a:t>39</a:t>
            </a:fld>
            <a:endParaRPr lang="en-US" sz="120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150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12.30</a:t>
            </a:r>
            <a:r>
              <a:rPr lang="en-US" sz="1200" kern="1200" dirty="0" smtClean="0">
                <a:solidFill>
                  <a:schemeClr val="tx1"/>
                </a:solidFill>
                <a:effectLst/>
                <a:latin typeface="+mn-lt"/>
                <a:ea typeface="ＭＳ Ｐゴシック" pitchFamily="-110" charset="-128"/>
                <a:cs typeface="ＭＳ Ｐゴシック" pitchFamily="-110" charset="-128"/>
              </a:rPr>
              <a:t> Minimal bacterium with length of 0.5 µm and volume of 0.01 µm</a:t>
            </a:r>
            <a:r>
              <a:rPr lang="en-US" sz="1200" kern="1200" baseline="30000" dirty="0" smtClean="0">
                <a:solidFill>
                  <a:schemeClr val="tx1"/>
                </a:solidFill>
                <a:effectLst/>
                <a:latin typeface="+mn-lt"/>
                <a:ea typeface="ＭＳ Ｐゴシック" pitchFamily="-110" charset="-128"/>
                <a:cs typeface="ＭＳ Ｐゴシック" pitchFamily="-110" charset="-128"/>
              </a:rPr>
              <a:t>3</a:t>
            </a:r>
            <a:r>
              <a:rPr lang="en-US" sz="1200" kern="1200" dirty="0" smtClean="0">
                <a:solidFill>
                  <a:schemeClr val="tx1"/>
                </a:solidFill>
                <a:effectLst/>
                <a:latin typeface="+mn-lt"/>
                <a:ea typeface="ＭＳ Ｐゴシック" pitchFamily="-110" charset="-128"/>
                <a:cs typeface="ＭＳ Ｐゴシック" pitchFamily="-110" charset="-128"/>
              </a:rPr>
              <a:t>. a) The SAR11 oceanic bacterial species are the smallest group of prokaryotes. b) </a:t>
            </a:r>
            <a:r>
              <a:rPr lang="en-US" sz="1200" i="1" kern="1200" dirty="0" err="1" smtClean="0">
                <a:solidFill>
                  <a:schemeClr val="tx1"/>
                </a:solidFill>
                <a:effectLst/>
                <a:latin typeface="+mn-lt"/>
                <a:ea typeface="ＭＳ Ｐゴシック" pitchFamily="-110" charset="-128"/>
                <a:cs typeface="ＭＳ Ｐゴシック" pitchFamily="-110" charset="-128"/>
              </a:rPr>
              <a:t>Pelagibacter</a:t>
            </a:r>
            <a:r>
              <a:rPr lang="en-US" sz="1200" i="1" kern="1200" dirty="0" smtClean="0">
                <a:solidFill>
                  <a:schemeClr val="tx1"/>
                </a:solidFill>
                <a:effectLst/>
                <a:latin typeface="+mn-lt"/>
                <a:ea typeface="ＭＳ Ｐゴシック" pitchFamily="-110" charset="-128"/>
                <a:cs typeface="ＭＳ Ｐゴシック" pitchFamily="-110" charset="-128"/>
              </a:rPr>
              <a:t> </a:t>
            </a:r>
            <a:r>
              <a:rPr lang="en-US" sz="1200" i="1" kern="1200" dirty="0" err="1" smtClean="0">
                <a:solidFill>
                  <a:schemeClr val="tx1"/>
                </a:solidFill>
                <a:effectLst/>
                <a:latin typeface="+mn-lt"/>
                <a:ea typeface="ＭＳ Ｐゴシック" pitchFamily="-110" charset="-128"/>
                <a:cs typeface="ＭＳ Ｐゴシック" pitchFamily="-110" charset="-128"/>
              </a:rPr>
              <a:t>ubique</a:t>
            </a:r>
            <a:r>
              <a:rPr lang="en-US" sz="1200" kern="1200" dirty="0" smtClean="0">
                <a:solidFill>
                  <a:schemeClr val="tx1"/>
                </a:solidFill>
                <a:effectLst/>
                <a:latin typeface="+mn-lt"/>
                <a:ea typeface="ＭＳ Ｐゴシック" pitchFamily="-110" charset="-128"/>
                <a:cs typeface="ＭＳ Ｐゴシック" pitchFamily="-110" charset="-128"/>
              </a:rPr>
              <a:t> has the smallest genome of any free-living bacteria.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150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280CFDB-0AC0-994C-94D4-8CE7EBE5714F}" type="slidenum">
              <a:rPr lang="en-US" sz="1200"/>
              <a:pPr eaLnBrk="1" hangingPunct="1"/>
              <a:t>40</a:t>
            </a:fld>
            <a:endParaRPr lang="en-US" sz="120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232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12.31 </a:t>
            </a:r>
            <a:r>
              <a:rPr lang="en-US" sz="1200" kern="1200" dirty="0" smtClean="0">
                <a:solidFill>
                  <a:schemeClr val="tx1"/>
                </a:solidFill>
                <a:effectLst/>
                <a:latin typeface="+mn-lt"/>
                <a:ea typeface="ＭＳ Ｐゴシック" pitchFamily="-110" charset="-128"/>
                <a:cs typeface="ＭＳ Ｐゴシック" pitchFamily="-110" charset="-128"/>
              </a:rPr>
              <a:t>The smallest genome belongs to the prokaryote </a:t>
            </a:r>
            <a:r>
              <a:rPr lang="en-US" sz="1200" i="1" kern="1200" dirty="0" err="1" smtClean="0">
                <a:solidFill>
                  <a:schemeClr val="tx1"/>
                </a:solidFill>
                <a:effectLst/>
                <a:latin typeface="+mn-lt"/>
                <a:ea typeface="ＭＳ Ｐゴシック" pitchFamily="-110" charset="-128"/>
                <a:cs typeface="ＭＳ Ｐゴシック" pitchFamily="-110" charset="-128"/>
              </a:rPr>
              <a:t>Carsonella</a:t>
            </a:r>
            <a:r>
              <a:rPr lang="en-US" sz="1200" i="1" kern="1200" dirty="0" smtClean="0">
                <a:solidFill>
                  <a:schemeClr val="tx1"/>
                </a:solidFill>
                <a:effectLst/>
                <a:latin typeface="+mn-lt"/>
                <a:ea typeface="ＭＳ Ｐゴシック" pitchFamily="-110" charset="-128"/>
                <a:cs typeface="ＭＳ Ｐゴシック" pitchFamily="-110" charset="-128"/>
              </a:rPr>
              <a:t> </a:t>
            </a:r>
            <a:r>
              <a:rPr lang="en-US" sz="1200" i="1" kern="1200" dirty="0" err="1" smtClean="0">
                <a:solidFill>
                  <a:schemeClr val="tx1"/>
                </a:solidFill>
                <a:effectLst/>
                <a:latin typeface="+mn-lt"/>
                <a:ea typeface="ＭＳ Ｐゴシック" pitchFamily="-110" charset="-128"/>
                <a:cs typeface="ＭＳ Ｐゴシック" pitchFamily="-110" charset="-128"/>
              </a:rPr>
              <a:t>ruddii</a:t>
            </a:r>
            <a:r>
              <a:rPr lang="en-US" sz="1200" kern="1200" dirty="0" smtClean="0">
                <a:solidFill>
                  <a:schemeClr val="tx1"/>
                </a:solidFill>
                <a:effectLst/>
                <a:latin typeface="+mn-lt"/>
                <a:ea typeface="ＭＳ Ｐゴシック" pitchFamily="-110" charset="-128"/>
                <a:cs typeface="ＭＳ Ｐゴシック" pitchFamily="-110" charset="-128"/>
              </a:rPr>
              <a:t>, red dot</a:t>
            </a:r>
            <a:r>
              <a:rPr lang="en-US" sz="1200" i="1" kern="12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 Comparison of 385 prokaryotic genomes including 6 species of </a:t>
            </a:r>
            <a:r>
              <a:rPr lang="en-US" sz="1200" kern="1200" dirty="0" err="1" smtClean="0">
                <a:solidFill>
                  <a:schemeClr val="tx1"/>
                </a:solidFill>
                <a:effectLst/>
                <a:latin typeface="+mn-lt"/>
                <a:ea typeface="ＭＳ Ｐゴシック" pitchFamily="-110" charset="-128"/>
                <a:cs typeface="ＭＳ Ｐゴシック" pitchFamily="-110" charset="-128"/>
              </a:rPr>
              <a:t>mutalistic</a:t>
            </a:r>
            <a:r>
              <a:rPr lang="en-US" sz="1200" kern="1200" dirty="0" smtClean="0">
                <a:solidFill>
                  <a:schemeClr val="tx1"/>
                </a:solidFill>
                <a:effectLst/>
                <a:latin typeface="+mn-lt"/>
                <a:ea typeface="ＭＳ Ｐゴシック" pitchFamily="-110" charset="-128"/>
                <a:cs typeface="ＭＳ Ｐゴシック" pitchFamily="-110" charset="-128"/>
              </a:rPr>
              <a:t> bacterial </a:t>
            </a:r>
            <a:r>
              <a:rPr lang="en-US" sz="1200" kern="1200" dirty="0" err="1" smtClean="0">
                <a:solidFill>
                  <a:schemeClr val="tx1"/>
                </a:solidFill>
                <a:effectLst/>
                <a:latin typeface="+mn-lt"/>
                <a:ea typeface="ＭＳ Ｐゴシック" pitchFamily="-110" charset="-128"/>
                <a:cs typeface="ＭＳ Ｐゴシック" pitchFamily="-110" charset="-128"/>
              </a:rPr>
              <a:t>symbionts</a:t>
            </a:r>
            <a:r>
              <a:rPr lang="en-US" sz="1200" kern="1200" dirty="0" smtClean="0">
                <a:solidFill>
                  <a:schemeClr val="tx1"/>
                </a:solidFill>
                <a:effectLst/>
                <a:latin typeface="+mn-lt"/>
                <a:ea typeface="ＭＳ Ｐゴシック" pitchFamily="-110" charset="-128"/>
                <a:cs typeface="ＭＳ Ｐゴシック" pitchFamily="-110" charset="-128"/>
              </a:rPr>
              <a:t>, blue dots, 36 </a:t>
            </a:r>
            <a:r>
              <a:rPr lang="en-US" sz="1200" kern="1200" dirty="0" err="1" smtClean="0">
                <a:solidFill>
                  <a:schemeClr val="tx1"/>
                </a:solidFill>
                <a:effectLst/>
                <a:latin typeface="+mn-lt"/>
                <a:ea typeface="ＭＳ Ｐゴシック" pitchFamily="-110" charset="-128"/>
                <a:cs typeface="ＭＳ Ｐゴシック" pitchFamily="-110" charset="-128"/>
              </a:rPr>
              <a:t>archaea</a:t>
            </a:r>
            <a:r>
              <a:rPr lang="en-US" sz="1200" kern="1200" dirty="0" smtClean="0">
                <a:solidFill>
                  <a:schemeClr val="tx1"/>
                </a:solidFill>
                <a:effectLst/>
                <a:latin typeface="+mn-lt"/>
                <a:ea typeface="ＭＳ Ｐゴシック" pitchFamily="-110" charset="-128"/>
                <a:cs typeface="ＭＳ Ｐゴシック" pitchFamily="-110" charset="-128"/>
              </a:rPr>
              <a:t> as green dots. Yellow dots are bacteria, the smallest of which live inside other species as pathogens or outside as parasites. The photo shows light blue </a:t>
            </a:r>
            <a:r>
              <a:rPr lang="en-US" sz="1200" i="1" kern="1200" dirty="0" smtClean="0">
                <a:solidFill>
                  <a:schemeClr val="tx1"/>
                </a:solidFill>
                <a:effectLst/>
                <a:latin typeface="+mn-lt"/>
                <a:ea typeface="ＭＳ Ｐゴシック" pitchFamily="-110" charset="-128"/>
                <a:cs typeface="ＭＳ Ｐゴシック" pitchFamily="-110" charset="-128"/>
              </a:rPr>
              <a:t>C. </a:t>
            </a:r>
            <a:r>
              <a:rPr lang="en-US" sz="1200" i="1" kern="1200" dirty="0" err="1" smtClean="0">
                <a:solidFill>
                  <a:schemeClr val="tx1"/>
                </a:solidFill>
                <a:effectLst/>
                <a:latin typeface="+mn-lt"/>
                <a:ea typeface="ＭＳ Ｐゴシック" pitchFamily="-110" charset="-128"/>
                <a:cs typeface="ＭＳ Ｐゴシック" pitchFamily="-110" charset="-128"/>
              </a:rPr>
              <a:t>ruddii</a:t>
            </a:r>
            <a:r>
              <a:rPr lang="en-US" sz="1200" kern="1200" dirty="0" smtClean="0">
                <a:solidFill>
                  <a:schemeClr val="tx1"/>
                </a:solidFill>
                <a:effectLst/>
                <a:latin typeface="+mn-lt"/>
                <a:ea typeface="ＭＳ Ｐゴシック" pitchFamily="-110" charset="-128"/>
                <a:cs typeface="ＭＳ Ｐゴシック" pitchFamily="-110" charset="-128"/>
              </a:rPr>
              <a:t> compared to the host cell nucleus.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232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01164F1-3B3B-9A4D-887A-88809843E06F}" type="slidenum">
              <a:rPr lang="en-US" sz="1200"/>
              <a:pPr eaLnBrk="1" hangingPunct="1"/>
              <a:t>41</a:t>
            </a:fld>
            <a:endParaRPr lang="en-US"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12.32 </a:t>
            </a:r>
            <a:r>
              <a:rPr lang="en-US" sz="1200" kern="1200" dirty="0" smtClean="0">
                <a:solidFill>
                  <a:schemeClr val="tx1"/>
                </a:solidFill>
                <a:effectLst/>
                <a:latin typeface="+mn-lt"/>
                <a:ea typeface="ＭＳ Ｐゴシック" pitchFamily="-110" charset="-128"/>
                <a:cs typeface="ＭＳ Ｐゴシック" pitchFamily="-110" charset="-128"/>
              </a:rPr>
              <a:t>Visual evidence supporting the existence of </a:t>
            </a:r>
            <a:r>
              <a:rPr lang="en-US" sz="1200" kern="1200" dirty="0" err="1" smtClean="0">
                <a:solidFill>
                  <a:schemeClr val="tx1"/>
                </a:solidFill>
                <a:effectLst/>
                <a:latin typeface="+mn-lt"/>
                <a:ea typeface="ＭＳ Ｐゴシック" pitchFamily="-110" charset="-128"/>
                <a:cs typeface="ＭＳ Ｐゴシック" pitchFamily="-110" charset="-128"/>
              </a:rPr>
              <a:t>nanobacteria</a:t>
            </a:r>
            <a:r>
              <a:rPr lang="en-US" sz="1200" kern="1200" dirty="0" smtClean="0">
                <a:solidFill>
                  <a:schemeClr val="tx1"/>
                </a:solidFill>
                <a:effectLst/>
                <a:latin typeface="+mn-lt"/>
                <a:ea typeface="ＭＳ Ｐゴシック" pitchFamily="-110" charset="-128"/>
                <a:cs typeface="ＭＳ Ｐゴシック" pitchFamily="-110" charset="-128"/>
              </a:rPr>
              <a:t>. (a) </a:t>
            </a:r>
            <a:r>
              <a:rPr lang="en-US" sz="1200" kern="1200" dirty="0" err="1" smtClean="0">
                <a:solidFill>
                  <a:schemeClr val="tx1"/>
                </a:solidFill>
                <a:effectLst/>
                <a:latin typeface="+mn-lt"/>
                <a:ea typeface="ＭＳ Ｐゴシック" pitchFamily="-110" charset="-128"/>
                <a:cs typeface="ＭＳ Ｐゴシック" pitchFamily="-110" charset="-128"/>
              </a:rPr>
              <a:t>Nanobacteria</a:t>
            </a:r>
            <a:r>
              <a:rPr lang="en-US" sz="1200" kern="1200" dirty="0" smtClean="0">
                <a:solidFill>
                  <a:schemeClr val="tx1"/>
                </a:solidFill>
                <a:effectLst/>
                <a:latin typeface="+mn-lt"/>
                <a:ea typeface="ＭＳ Ｐゴシック" pitchFamily="-110" charset="-128"/>
                <a:cs typeface="ＭＳ Ｐゴシック" pitchFamily="-110" charset="-128"/>
              </a:rPr>
              <a:t>-like objects found on Martian meteorite called ALH84001. Arrowheads point to cell-like  structures about 50 – 100 nm long. (b) Large </a:t>
            </a:r>
            <a:r>
              <a:rPr lang="en-US" sz="1200" kern="1200" dirty="0" err="1" smtClean="0">
                <a:solidFill>
                  <a:schemeClr val="tx1"/>
                </a:solidFill>
                <a:effectLst/>
                <a:latin typeface="+mn-lt"/>
                <a:ea typeface="ＭＳ Ｐゴシック" pitchFamily="-110" charset="-128"/>
                <a:cs typeface="ＭＳ Ｐゴシック" pitchFamily="-110" charset="-128"/>
              </a:rPr>
              <a:t>nanobacterium</a:t>
            </a:r>
            <a:r>
              <a:rPr lang="en-US" sz="1200" kern="1200" dirty="0" smtClean="0">
                <a:solidFill>
                  <a:schemeClr val="tx1"/>
                </a:solidFill>
                <a:effectLst/>
                <a:latin typeface="+mn-lt"/>
                <a:ea typeface="ＭＳ Ｐゴシック" pitchFamily="-110" charset="-128"/>
                <a:cs typeface="ＭＳ Ｐゴシック" pitchFamily="-110" charset="-128"/>
              </a:rPr>
              <a:t> appears to be dividing.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355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D7AF25-3B3F-6E40-BB06-0777F665FF20}" type="slidenum">
              <a:rPr lang="en-US" sz="1200"/>
              <a:pPr eaLnBrk="1" hangingPunct="1"/>
              <a:t>42</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Table 12.1</a:t>
            </a:r>
            <a:r>
              <a:rPr lang="en-US" sz="1200" kern="1200" dirty="0" smtClean="0">
                <a:solidFill>
                  <a:schemeClr val="tx1"/>
                </a:solidFill>
                <a:effectLst/>
                <a:latin typeface="+mn-lt"/>
                <a:ea typeface="ＭＳ Ｐゴシック" pitchFamily="-110" charset="-128"/>
                <a:cs typeface="ＭＳ Ｐゴシック" pitchFamily="-110" charset="-128"/>
              </a:rPr>
              <a:t> Concentration of ions inside and outside animal cells.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D0A30499-C96C-824B-B5FD-76CBF58502B7}" type="slidenum">
              <a:rPr lang="en-US" sz="1200"/>
              <a:pPr eaLnBrk="1" hangingPunct="1"/>
              <a:t>5</a:t>
            </a:fld>
            <a:endParaRPr lang="en-US" sz="120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437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12.33</a:t>
            </a:r>
            <a:r>
              <a:rPr lang="en-US" sz="1200" kern="1200" dirty="0" smtClean="0">
                <a:solidFill>
                  <a:schemeClr val="tx1"/>
                </a:solidFill>
                <a:effectLst/>
                <a:latin typeface="+mn-lt"/>
                <a:ea typeface="ＭＳ Ｐゴシック" pitchFamily="-110" charset="-128"/>
                <a:cs typeface="ＭＳ Ｐゴシック" pitchFamily="-110" charset="-128"/>
              </a:rPr>
              <a:t> Human protein at the center of </a:t>
            </a:r>
            <a:r>
              <a:rPr lang="en-US" sz="1200" kern="1200" dirty="0" err="1" smtClean="0">
                <a:solidFill>
                  <a:schemeClr val="tx1"/>
                </a:solidFill>
                <a:effectLst/>
                <a:latin typeface="+mn-lt"/>
                <a:ea typeface="ＭＳ Ｐゴシック" pitchFamily="-110" charset="-128"/>
                <a:cs typeface="ＭＳ Ｐゴシック" pitchFamily="-110" charset="-128"/>
              </a:rPr>
              <a:t>nanobacteria</a:t>
            </a:r>
            <a:r>
              <a:rPr lang="en-US" sz="1200" kern="1200" dirty="0" smtClean="0">
                <a:solidFill>
                  <a:schemeClr val="tx1"/>
                </a:solidFill>
                <a:effectLst/>
                <a:latin typeface="+mn-lt"/>
                <a:ea typeface="ＭＳ Ｐゴシック" pitchFamily="-110" charset="-128"/>
                <a:cs typeface="ＭＳ Ｐゴシック" pitchFamily="-110" charset="-128"/>
              </a:rPr>
              <a:t>-like particles. (a) Investigators separated </a:t>
            </a:r>
            <a:r>
              <a:rPr lang="en-US" sz="1200" kern="1200" dirty="0" err="1" smtClean="0">
                <a:solidFill>
                  <a:schemeClr val="tx1"/>
                </a:solidFill>
                <a:effectLst/>
                <a:latin typeface="+mn-lt"/>
                <a:ea typeface="ＭＳ Ｐゴシック" pitchFamily="-110" charset="-128"/>
                <a:cs typeface="ＭＳ Ｐゴシック" pitchFamily="-110" charset="-128"/>
              </a:rPr>
              <a:t>nanobacteria</a:t>
            </a:r>
            <a:r>
              <a:rPr lang="en-US" sz="1200" kern="1200" dirty="0" smtClean="0">
                <a:solidFill>
                  <a:schemeClr val="tx1"/>
                </a:solidFill>
                <a:effectLst/>
                <a:latin typeface="+mn-lt"/>
                <a:ea typeface="ＭＳ Ｐゴシック" pitchFamily="-110" charset="-128"/>
                <a:cs typeface="ＭＳ Ｐゴシック" pitchFamily="-110" charset="-128"/>
              </a:rPr>
              <a:t> proteins in lane 1 or purified human protein in lane 2 (left). The proteins were visualized by anti-human protein antibodies (right). (b) </a:t>
            </a:r>
            <a:r>
              <a:rPr lang="en-US" sz="1200" kern="1200" dirty="0" err="1" smtClean="0">
                <a:solidFill>
                  <a:schemeClr val="tx1"/>
                </a:solidFill>
                <a:effectLst/>
                <a:latin typeface="+mn-lt"/>
                <a:ea typeface="ＭＳ Ｐゴシック" pitchFamily="-110" charset="-128"/>
                <a:cs typeface="ＭＳ Ｐゴシック" pitchFamily="-110" charset="-128"/>
              </a:rPr>
              <a:t>Nanobacteia</a:t>
            </a:r>
            <a:r>
              <a:rPr lang="en-US" sz="1200" kern="1200" dirty="0" smtClean="0">
                <a:solidFill>
                  <a:schemeClr val="tx1"/>
                </a:solidFill>
                <a:effectLst/>
                <a:latin typeface="+mn-lt"/>
                <a:ea typeface="ＭＳ Ｐゴシック" pitchFamily="-110" charset="-128"/>
                <a:cs typeface="ＭＳ Ｐゴシック" pitchFamily="-110" charset="-128"/>
              </a:rPr>
              <a:t>-like particles were labeled with gold-tagged anti-human protein antibodies and visualized by electron microscope.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437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1795FE1-122D-8C4F-A758-8CA7BA82310D}" type="slidenum">
              <a:rPr lang="en-US" sz="1200"/>
              <a:pPr eaLnBrk="1" hangingPunct="1"/>
              <a:t>43</a:t>
            </a:fld>
            <a:endParaRPr lang="en-US" sz="120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580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12.34 </a:t>
            </a:r>
            <a:r>
              <a:rPr lang="en-US" sz="1200" kern="1200" dirty="0" smtClean="0">
                <a:solidFill>
                  <a:schemeClr val="tx1"/>
                </a:solidFill>
                <a:effectLst/>
                <a:latin typeface="+mn-lt"/>
                <a:ea typeface="ＭＳ Ｐゴシック" pitchFamily="-110" charset="-128"/>
                <a:cs typeface="ＭＳ Ｐゴシック" pitchFamily="-110" charset="-128"/>
              </a:rPr>
              <a:t>The color spectrum of visible light. Can you define where green begins and ends? The color continuum is similar to the spectrum of cells.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580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E47AFBF-011A-4D45-9C5D-C48532CC0E50}" type="slidenum">
              <a:rPr lang="en-US" sz="1200"/>
              <a:pPr eaLnBrk="1" hangingPunct="1"/>
              <a:t>44</a:t>
            </a:fld>
            <a:endParaRPr lang="en-US" sz="120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829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ELSI 12.1</a:t>
            </a:r>
            <a:r>
              <a:rPr lang="en-US" sz="1200" kern="1200" dirty="0" smtClean="0">
                <a:solidFill>
                  <a:schemeClr val="tx1"/>
                </a:solidFill>
                <a:effectLst/>
                <a:latin typeface="+mn-lt"/>
                <a:ea typeface="ＭＳ Ｐゴシック" pitchFamily="-110" charset="-128"/>
                <a:cs typeface="ＭＳ Ｐゴシック" pitchFamily="-110" charset="-128"/>
              </a:rPr>
              <a:t> Reproduction of the </a:t>
            </a:r>
            <a:r>
              <a:rPr lang="en-US" sz="1200" i="1" kern="1200" dirty="0" smtClean="0">
                <a:solidFill>
                  <a:schemeClr val="tx1"/>
                </a:solidFill>
                <a:effectLst/>
                <a:latin typeface="+mn-lt"/>
                <a:ea typeface="ＭＳ Ｐゴシック" pitchFamily="-110" charset="-128"/>
                <a:cs typeface="ＭＳ Ｐゴシック" pitchFamily="-110" charset="-128"/>
              </a:rPr>
              <a:t>Science</a:t>
            </a:r>
            <a:r>
              <a:rPr lang="en-US" sz="1200" kern="1200" dirty="0" smtClean="0">
                <a:solidFill>
                  <a:schemeClr val="tx1"/>
                </a:solidFill>
                <a:effectLst/>
                <a:latin typeface="+mn-lt"/>
                <a:ea typeface="ＭＳ Ｐゴシック" pitchFamily="-110" charset="-128"/>
                <a:cs typeface="ＭＳ Ｐゴシック" pitchFamily="-110" charset="-128"/>
              </a:rPr>
              <a:t> retraction of two papers based on misconduct.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26829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BC22BE2-3EC4-814B-8CEC-7860D5D113F7}" type="slidenum">
              <a:rPr lang="en-US" sz="1200"/>
              <a:pPr eaLnBrk="1" hangingPunct="1"/>
              <a:t>45</a:t>
            </a:fld>
            <a:endParaRPr lang="en-US" sz="120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638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dirty="0" smtClean="0">
                <a:latin typeface="Times New Roman"/>
                <a:cs typeface="Times New Roman"/>
              </a:rPr>
              <a:t>Table 12.4</a:t>
            </a:r>
            <a:r>
              <a:rPr lang="en-US" sz="1200" dirty="0" smtClean="0">
                <a:latin typeface="Times New Roman"/>
                <a:cs typeface="Times New Roman"/>
              </a:rPr>
              <a:t> Seven types of viral genomes, examples and some details. </a:t>
            </a:r>
            <a:endParaRPr lang="en-US" sz="1200" dirty="0">
              <a:latin typeface="Times New Roman"/>
              <a:cs typeface="Times New Roman"/>
            </a:endParaRPr>
          </a:p>
        </p:txBody>
      </p:sp>
      <p:sp>
        <p:nvSpPr>
          <p:cNvPr id="1638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287E4FC-5DB9-D741-BAE8-38DA2749E6EF}" type="slidenum">
              <a:rPr lang="en-US" sz="1200"/>
              <a:pPr eaLnBrk="1" hangingPunct="1"/>
              <a:t>47</a:t>
            </a:fld>
            <a:endParaRPr lang="en-US" sz="120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12.35</a:t>
            </a:r>
            <a:r>
              <a:rPr lang="en-US" sz="1200" kern="1200" dirty="0" smtClean="0">
                <a:solidFill>
                  <a:schemeClr val="tx1"/>
                </a:solidFill>
                <a:effectLst/>
                <a:latin typeface="+mn-lt"/>
                <a:ea typeface="ＭＳ Ｐゴシック" pitchFamily="-110" charset="-128"/>
                <a:cs typeface="ＭＳ Ｐゴシック" pitchFamily="-110" charset="-128"/>
              </a:rPr>
              <a:t> HIV reproduces in human white blood cells. (a) HIV (red arrow) produces new virus particles when it buds out of infected human cells. Human cell forms larger bulges unrelated to the infection (green box). (b) Viral particles are surrounded by a piece of human white blood cell membrane (purple arrow) with its genome and protein wrapper inside (orange arrow). The HIV membrane contains spike proteins that facilitate infection(pink oval). (c) HIV genome map.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843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E4FE863-5B44-7E41-A27B-AB8B177FCFFA}" type="slidenum">
              <a:rPr lang="en-US" sz="1200"/>
              <a:pPr eaLnBrk="1" hangingPunct="1"/>
              <a:t>48</a:t>
            </a:fld>
            <a:endParaRPr lang="en-US" sz="120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686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12.36</a:t>
            </a:r>
            <a:r>
              <a:rPr lang="en-US" sz="1200" kern="1200" dirty="0" smtClean="0">
                <a:solidFill>
                  <a:schemeClr val="tx1"/>
                </a:solidFill>
                <a:effectLst/>
                <a:latin typeface="+mn-lt"/>
                <a:ea typeface="ＭＳ Ｐゴシック" pitchFamily="-110" charset="-128"/>
                <a:cs typeface="ＭＳ Ｐゴシック" pitchFamily="-110" charset="-128"/>
              </a:rPr>
              <a:t> </a:t>
            </a:r>
            <a:r>
              <a:rPr lang="en-US" sz="1200" kern="1200" dirty="0" err="1" smtClean="0">
                <a:solidFill>
                  <a:schemeClr val="tx1"/>
                </a:solidFill>
                <a:effectLst/>
                <a:latin typeface="+mn-lt"/>
                <a:ea typeface="ＭＳ Ｐゴシック" pitchFamily="-110" charset="-128"/>
                <a:cs typeface="ＭＳ Ｐゴシック" pitchFamily="-110" charset="-128"/>
              </a:rPr>
              <a:t>Mimivirus</a:t>
            </a:r>
            <a:r>
              <a:rPr lang="en-US" sz="1200" kern="1200" dirty="0" smtClean="0">
                <a:solidFill>
                  <a:schemeClr val="tx1"/>
                </a:solidFill>
                <a:effectLst/>
                <a:latin typeface="+mn-lt"/>
                <a:ea typeface="ＭＳ Ｐゴシック" pitchFamily="-110" charset="-128"/>
                <a:cs typeface="ＭＳ Ｐゴシック" pitchFamily="-110" charset="-128"/>
              </a:rPr>
              <a:t> structure and evolution. (a) </a:t>
            </a:r>
            <a:r>
              <a:rPr lang="en-US" sz="1200" kern="1200" dirty="0" err="1" smtClean="0">
                <a:solidFill>
                  <a:schemeClr val="tx1"/>
                </a:solidFill>
                <a:effectLst/>
                <a:latin typeface="+mn-lt"/>
                <a:ea typeface="ＭＳ Ｐゴシック" pitchFamily="-110" charset="-128"/>
                <a:cs typeface="ＭＳ Ｐゴシック" pitchFamily="-110" charset="-128"/>
              </a:rPr>
              <a:t>Mimivirus</a:t>
            </a:r>
            <a:r>
              <a:rPr lang="en-US" sz="1200" kern="1200" dirty="0" smtClean="0">
                <a:solidFill>
                  <a:schemeClr val="tx1"/>
                </a:solidFill>
                <a:effectLst/>
                <a:latin typeface="+mn-lt"/>
                <a:ea typeface="ＭＳ Ｐゴシック" pitchFamily="-110" charset="-128"/>
                <a:cs typeface="ＭＳ Ｐゴシック" pitchFamily="-110" charset="-128"/>
              </a:rPr>
              <a:t> protein capsid has five-fold symmetry. (b) Viral genome exits through the five door portal. (c) Viral factory inside infected amoeba is about 5 µm in diameter; viruses in different stages of development indicated by colored arrowheads. (d) Phylogenetic tree based on seven genes; bootstrap values at branch points.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3686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3D952CE-C60C-1841-8FB0-9FB0E0BD8B6B}" type="slidenum">
              <a:rPr lang="en-US" sz="1200"/>
              <a:pPr eaLnBrk="1" hangingPunct="1"/>
              <a:t>49</a:t>
            </a:fld>
            <a:endParaRPr lang="en-US" sz="120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91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12.37</a:t>
            </a:r>
            <a:r>
              <a:rPr lang="en-US" sz="1200" kern="1200" dirty="0" smtClean="0">
                <a:solidFill>
                  <a:schemeClr val="tx1"/>
                </a:solidFill>
                <a:effectLst/>
                <a:latin typeface="+mn-lt"/>
                <a:ea typeface="ＭＳ Ｐゴシック" pitchFamily="-110" charset="-128"/>
                <a:cs typeface="ＭＳ Ｐゴシック" pitchFamily="-110" charset="-128"/>
              </a:rPr>
              <a:t> </a:t>
            </a:r>
            <a:r>
              <a:rPr lang="en-US" sz="1200" kern="1200" dirty="0" err="1" smtClean="0">
                <a:solidFill>
                  <a:schemeClr val="tx1"/>
                </a:solidFill>
                <a:effectLst/>
                <a:latin typeface="+mn-lt"/>
                <a:ea typeface="ＭＳ Ｐゴシック" pitchFamily="-110" charset="-128"/>
                <a:cs typeface="ＭＳ Ｐゴシック" pitchFamily="-110" charset="-128"/>
              </a:rPr>
              <a:t>Virophage</a:t>
            </a:r>
            <a:r>
              <a:rPr lang="en-US" sz="1200" kern="1200" dirty="0" smtClean="0">
                <a:solidFill>
                  <a:schemeClr val="tx1"/>
                </a:solidFill>
                <a:effectLst/>
                <a:latin typeface="+mn-lt"/>
                <a:ea typeface="ＭＳ Ｐゴシック" pitchFamily="-110" charset="-128"/>
                <a:cs typeface="ＭＳ Ｐゴシック" pitchFamily="-110" charset="-128"/>
              </a:rPr>
              <a:t> Sputnik uses the </a:t>
            </a:r>
            <a:r>
              <a:rPr lang="en-US" sz="1200" kern="1200" dirty="0" err="1" smtClean="0">
                <a:solidFill>
                  <a:schemeClr val="tx1"/>
                </a:solidFill>
                <a:effectLst/>
                <a:latin typeface="+mn-lt"/>
                <a:ea typeface="ＭＳ Ｐゴシック" pitchFamily="-110" charset="-128"/>
                <a:cs typeface="ＭＳ Ｐゴシック" pitchFamily="-110" charset="-128"/>
              </a:rPr>
              <a:t>Mimivirus</a:t>
            </a:r>
            <a:r>
              <a:rPr lang="en-US" sz="1200" kern="1200" dirty="0" smtClean="0">
                <a:solidFill>
                  <a:schemeClr val="tx1"/>
                </a:solidFill>
                <a:effectLst/>
                <a:latin typeface="+mn-lt"/>
                <a:ea typeface="ＭＳ Ｐゴシック" pitchFamily="-110" charset="-128"/>
                <a:cs typeface="ＭＳ Ｐゴシック" pitchFamily="-110" charset="-128"/>
              </a:rPr>
              <a:t> factory for its own reproduction. (a) Smaller Sputnik particles produced inside virus factory inside amoeba.( b) Sputnik virus particles packaged inside </a:t>
            </a:r>
            <a:r>
              <a:rPr lang="en-US" sz="1200" kern="1200" dirty="0" err="1" smtClean="0">
                <a:solidFill>
                  <a:schemeClr val="tx1"/>
                </a:solidFill>
                <a:effectLst/>
                <a:latin typeface="+mn-lt"/>
                <a:ea typeface="ＭＳ Ｐゴシック" pitchFamily="-110" charset="-128"/>
                <a:cs typeface="ＭＳ Ｐゴシック" pitchFamily="-110" charset="-128"/>
              </a:rPr>
              <a:t>Mimivirus</a:t>
            </a:r>
            <a:r>
              <a:rPr lang="en-US" sz="1200" kern="1200" dirty="0" smtClean="0">
                <a:solidFill>
                  <a:schemeClr val="tx1"/>
                </a:solidFill>
                <a:effectLst/>
                <a:latin typeface="+mn-lt"/>
                <a:ea typeface="ＭＳ Ｐゴシック" pitchFamily="-110" charset="-128"/>
                <a:cs typeface="ＭＳ Ｐゴシック" pitchFamily="-110" charset="-128"/>
              </a:rPr>
              <a:t> capsid.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491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7CD5664-B7D7-1E43-B1B5-736347440349}" type="slidenum">
              <a:rPr lang="en-US" sz="1200"/>
              <a:pPr eaLnBrk="1" hangingPunct="1"/>
              <a:t>50</a:t>
            </a:fld>
            <a:endParaRPr lang="en-US" sz="120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734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smtClean="0">
                <a:latin typeface="Times New Roman"/>
                <a:cs typeface="Times New Roman"/>
              </a:rPr>
              <a:t>Table 12.5</a:t>
            </a:r>
            <a:r>
              <a:rPr lang="en-US" sz="1200" smtClean="0">
                <a:latin typeface="Times New Roman"/>
                <a:cs typeface="Times New Roman"/>
              </a:rPr>
              <a:t> Data supporting prions contain only proteins. </a:t>
            </a:r>
            <a:endParaRPr lang="en-US" sz="1200" dirty="0">
              <a:latin typeface="Times New Roman"/>
              <a:cs typeface="Times New Roman"/>
            </a:endParaRPr>
          </a:p>
        </p:txBody>
      </p:sp>
      <p:sp>
        <p:nvSpPr>
          <p:cNvPr id="5734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6AB316B-9181-B14B-8EF4-A59D0C9E1D5D}" type="slidenum">
              <a:rPr lang="en-US" sz="1200"/>
              <a:pPr eaLnBrk="1" hangingPunct="1"/>
              <a:t>51</a:t>
            </a:fld>
            <a:endParaRPr lang="en-US"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096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12.3</a:t>
            </a:r>
            <a:r>
              <a:rPr lang="en-US" sz="1200" kern="1200" dirty="0" smtClean="0">
                <a:solidFill>
                  <a:schemeClr val="tx1"/>
                </a:solidFill>
                <a:effectLst/>
                <a:latin typeface="+mn-lt"/>
                <a:ea typeface="ＭＳ Ｐゴシック" pitchFamily="-110" charset="-128"/>
                <a:cs typeface="ＭＳ Ｐゴシック" pitchFamily="-110" charset="-128"/>
              </a:rPr>
              <a:t> Primary and quaternary structure of a Na</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/K</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 pump. (a) Primary structure of one of three human Na</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/K</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 pump genes. Ten membrane sections are shaded gray and the phosphorylated amino acid is red. (b) Tertiary structure of the same Na</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/K</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 pump in panel a, along with two additional subunits, gamma and beta. You can view a pair of interactive sodium/potassium pumps.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4096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C748F1-A1A1-F947-B4BB-21C2660581B6}" type="slidenum">
              <a:rPr lang="en-US" sz="1200"/>
              <a:pPr eaLnBrk="1" hangingPunct="1"/>
              <a:t>6</a:t>
            </a:fld>
            <a:endParaRPr lang="en-US"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12.4 </a:t>
            </a:r>
            <a:r>
              <a:rPr lang="en-US" sz="1200" kern="1200" dirty="0" smtClean="0">
                <a:solidFill>
                  <a:schemeClr val="tx1"/>
                </a:solidFill>
                <a:effectLst/>
                <a:latin typeface="+mn-lt"/>
                <a:ea typeface="ＭＳ Ｐゴシック" pitchFamily="-110" charset="-128"/>
                <a:cs typeface="ＭＳ Ｐゴシック" pitchFamily="-110" charset="-128"/>
              </a:rPr>
              <a:t>Chemical activity of the Na</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/K</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 pump. a) Phosphorylation of the Na</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/K</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 pump was measured as a function of sodium or potassium ion concentration. b) Diagram of the Na</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/K</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 pump cycle. Green circles represent a modulation of the enzyme and subsequent shape change.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6144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60F5494-E3E3-ED45-8D3A-EEF5FABAAB38}" type="slidenum">
              <a:rPr lang="en-US" sz="1200"/>
              <a:pPr eaLnBrk="1" hangingPunct="1"/>
              <a:t>7</a:t>
            </a:fld>
            <a:endParaRPr lang="en-US"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044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12.5</a:t>
            </a:r>
            <a:r>
              <a:rPr lang="en-US" sz="1200" kern="1200" dirty="0" smtClean="0">
                <a:solidFill>
                  <a:schemeClr val="tx1"/>
                </a:solidFill>
                <a:effectLst/>
                <a:latin typeface="+mn-lt"/>
                <a:ea typeface="ＭＳ Ｐゴシック" pitchFamily="-110" charset="-128"/>
                <a:cs typeface="ＭＳ Ｐゴシック" pitchFamily="-110" charset="-128"/>
              </a:rPr>
              <a:t> Gated sodium ion channel structure and function. (a) Channel viewed from the cytoplasmic side is composed of 5 subunits. (b) Side view of the same sodium channel but illustrated to show secondary structures. (c-d) Diagram of the gating mechanism that blocks or permits Na</a:t>
            </a:r>
            <a:r>
              <a:rPr lang="en-US" sz="1200" kern="1200" baseline="30000" dirty="0" smtClean="0">
                <a:solidFill>
                  <a:schemeClr val="tx1"/>
                </a:solidFill>
                <a:effectLst/>
                <a:latin typeface="+mn-lt"/>
                <a:ea typeface="ＭＳ Ｐゴシック" pitchFamily="-110" charset="-128"/>
                <a:cs typeface="ＭＳ Ｐゴシック" pitchFamily="-110" charset="-128"/>
              </a:rPr>
              <a:t>+</a:t>
            </a:r>
            <a:r>
              <a:rPr lang="en-US" sz="1200" kern="1200" dirty="0" smtClean="0">
                <a:solidFill>
                  <a:schemeClr val="tx1"/>
                </a:solidFill>
                <a:effectLst/>
                <a:latin typeface="+mn-lt"/>
                <a:ea typeface="ＭＳ Ｐゴシック" pitchFamily="-110" charset="-128"/>
                <a:cs typeface="ＭＳ Ｐゴシック" pitchFamily="-110" charset="-128"/>
              </a:rPr>
              <a:t> to flow down its concentration gradient.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044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C0D323-79EE-1E48-8FDC-90B1586C0E22}" type="slidenum">
              <a:rPr lang="en-US" sz="1200"/>
              <a:pPr eaLnBrk="1" hangingPunct="1"/>
              <a:t>8</a:t>
            </a:fld>
            <a:endParaRPr lang="en-US"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493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12.6</a:t>
            </a:r>
            <a:r>
              <a:rPr lang="en-US" sz="1200" kern="1200" dirty="0" smtClean="0">
                <a:solidFill>
                  <a:schemeClr val="tx1"/>
                </a:solidFill>
                <a:effectLst/>
                <a:latin typeface="+mn-lt"/>
                <a:ea typeface="ＭＳ Ｐゴシック" pitchFamily="-110" charset="-128"/>
                <a:cs typeface="ＭＳ Ｐゴシック" pitchFamily="-110" charset="-128"/>
              </a:rPr>
              <a:t> Stimulation and measurement of electrical current in neuron. (a) Stimulating electrode delivers known input current and a measuring electrode detects output current at its location along the axon. (b) Two different currents applied to a neuron and the resulting output current measured in the axon.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2493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5A96CFC-548C-EF40-BE40-7088439097A8}" type="slidenum">
              <a:rPr lang="en-US" sz="1200"/>
              <a:pPr eaLnBrk="1" hangingPunct="1"/>
              <a:t>9</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13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ＭＳ Ｐゴシック" pitchFamily="-110" charset="-128"/>
                <a:cs typeface="ＭＳ Ｐゴシック" pitchFamily="-110" charset="-128"/>
              </a:rPr>
              <a:t>Figure 12.7 </a:t>
            </a:r>
            <a:r>
              <a:rPr lang="en-US" sz="1200" kern="1200" dirty="0" smtClean="0">
                <a:solidFill>
                  <a:schemeClr val="tx1"/>
                </a:solidFill>
                <a:effectLst/>
                <a:latin typeface="+mn-lt"/>
                <a:ea typeface="ＭＳ Ｐゴシック" pitchFamily="-110" charset="-128"/>
                <a:cs typeface="ＭＳ Ｐゴシック" pitchFamily="-110" charset="-128"/>
              </a:rPr>
              <a:t>Depolarization at one point in time. A neuron was stimulated (top left) and the depolarization was measured (bottom three probes) simultaneously at three distances from the site of activation.  </a:t>
            </a:r>
            <a:endParaRPr lang="en-US" sz="1200" kern="1200" dirty="0">
              <a:solidFill>
                <a:schemeClr val="tx1"/>
              </a:solidFill>
              <a:effectLst/>
              <a:latin typeface="+mn-lt"/>
              <a:ea typeface="ＭＳ Ｐゴシック" pitchFamily="-110" charset="-128"/>
              <a:cs typeface="ＭＳ Ｐゴシック" pitchFamily="-110" charset="-128"/>
            </a:endParaRPr>
          </a:p>
        </p:txBody>
      </p:sp>
      <p:sp>
        <p:nvSpPr>
          <p:cNvPr id="14131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AE7515A-3C5F-034A-BD26-C2E22A245269}" type="slidenum">
              <a:rPr lang="en-US" sz="1200"/>
              <a:pPr eaLnBrk="1" hangingPunct="1"/>
              <a:t>10</a:t>
            </a:fld>
            <a:endParaRPr lang="en-US"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59FB4232-BB62-264A-89DC-6CC5B3F5554B}"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BE83FA-06E5-DF4A-A1FF-8E462B4A0608}" type="slidenum">
              <a:rPr lang="en-US"/>
              <a:pPr>
                <a:defRPr/>
              </a:pPr>
              <a:t>‹#›</a:t>
            </a:fld>
            <a:endParaRPr lang="en-US"/>
          </a:p>
        </p:txBody>
      </p:sp>
    </p:spTree>
    <p:extLst>
      <p:ext uri="{BB962C8B-B14F-4D97-AF65-F5344CB8AC3E}">
        <p14:creationId xmlns:p14="http://schemas.microsoft.com/office/powerpoint/2010/main" val="24537873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2F73B5A-E9F3-C74D-B333-939089B01D04}"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D6D1662-021A-FE4F-970B-71DFD10EE836}" type="slidenum">
              <a:rPr lang="en-US"/>
              <a:pPr>
                <a:defRPr/>
              </a:pPr>
              <a:t>‹#›</a:t>
            </a:fld>
            <a:endParaRPr lang="en-US"/>
          </a:p>
        </p:txBody>
      </p:sp>
    </p:spTree>
    <p:extLst>
      <p:ext uri="{BB962C8B-B14F-4D97-AF65-F5344CB8AC3E}">
        <p14:creationId xmlns:p14="http://schemas.microsoft.com/office/powerpoint/2010/main" val="39976538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0868132-15A2-7F46-8C17-0F02D0F3C321}"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E942206-353C-A143-8A5E-943D97639C59}" type="slidenum">
              <a:rPr lang="en-US"/>
              <a:pPr>
                <a:defRPr/>
              </a:pPr>
              <a:t>‹#›</a:t>
            </a:fld>
            <a:endParaRPr lang="en-US"/>
          </a:p>
        </p:txBody>
      </p:sp>
    </p:spTree>
    <p:extLst>
      <p:ext uri="{BB962C8B-B14F-4D97-AF65-F5344CB8AC3E}">
        <p14:creationId xmlns:p14="http://schemas.microsoft.com/office/powerpoint/2010/main" val="2998186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DD4CA2-0BC1-734E-865B-1DDCB61C15D2}"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647E7D9-001F-9745-8CC2-F8CB85DB8274}" type="slidenum">
              <a:rPr lang="en-US"/>
              <a:pPr>
                <a:defRPr/>
              </a:pPr>
              <a:t>‹#›</a:t>
            </a:fld>
            <a:endParaRPr lang="en-US"/>
          </a:p>
        </p:txBody>
      </p:sp>
    </p:spTree>
    <p:extLst>
      <p:ext uri="{BB962C8B-B14F-4D97-AF65-F5344CB8AC3E}">
        <p14:creationId xmlns:p14="http://schemas.microsoft.com/office/powerpoint/2010/main" val="378946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A6E73B71-D827-2545-9FA7-00BA5C858135}" type="datetime1">
              <a:rPr lang="en-US"/>
              <a:pPr>
                <a:defRPr/>
              </a:pPr>
              <a:t>8/15/13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4C779A3-3E62-7346-A5C2-533504F36BBD}" type="slidenum">
              <a:rPr lang="en-US"/>
              <a:pPr>
                <a:defRPr/>
              </a:pPr>
              <a:t>‹#›</a:t>
            </a:fld>
            <a:endParaRPr lang="en-US"/>
          </a:p>
        </p:txBody>
      </p:sp>
    </p:spTree>
    <p:extLst>
      <p:ext uri="{BB962C8B-B14F-4D97-AF65-F5344CB8AC3E}">
        <p14:creationId xmlns:p14="http://schemas.microsoft.com/office/powerpoint/2010/main" val="351796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3506A90-695E-6D4B-9358-61FBACADFA55}" type="datetime1">
              <a:rPr lang="en-US"/>
              <a:pPr>
                <a:defRPr/>
              </a:pPr>
              <a:t>8/15/13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B94164-F07B-6D4F-A9F4-9093E7906D0C}" type="slidenum">
              <a:rPr lang="en-US"/>
              <a:pPr>
                <a:defRPr/>
              </a:pPr>
              <a:t>‹#›</a:t>
            </a:fld>
            <a:endParaRPr lang="en-US"/>
          </a:p>
        </p:txBody>
      </p:sp>
    </p:spTree>
    <p:extLst>
      <p:ext uri="{BB962C8B-B14F-4D97-AF65-F5344CB8AC3E}">
        <p14:creationId xmlns:p14="http://schemas.microsoft.com/office/powerpoint/2010/main" val="3970773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706DB113-2C9D-CC49-ABAC-C1985BA495E6}" type="datetime1">
              <a:rPr lang="en-US"/>
              <a:pPr>
                <a:defRPr/>
              </a:pPr>
              <a:t>8/15/13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519464B8-F2D7-E94F-854F-2568A3BE40CF}" type="slidenum">
              <a:rPr lang="en-US"/>
              <a:pPr>
                <a:defRPr/>
              </a:pPr>
              <a:t>‹#›</a:t>
            </a:fld>
            <a:endParaRPr lang="en-US"/>
          </a:p>
        </p:txBody>
      </p:sp>
    </p:spTree>
    <p:extLst>
      <p:ext uri="{BB962C8B-B14F-4D97-AF65-F5344CB8AC3E}">
        <p14:creationId xmlns:p14="http://schemas.microsoft.com/office/powerpoint/2010/main" val="16642936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B07938AC-592E-0543-93BB-17C1811995E1}" type="datetime1">
              <a:rPr lang="en-US"/>
              <a:pPr>
                <a:defRPr/>
              </a:pPr>
              <a:t>8/15/13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EECC75BF-90EE-AA47-8C77-B326A6C7ECDA}" type="slidenum">
              <a:rPr lang="en-US"/>
              <a:pPr>
                <a:defRPr/>
              </a:pPr>
              <a:t>‹#›</a:t>
            </a:fld>
            <a:endParaRPr lang="en-US"/>
          </a:p>
        </p:txBody>
      </p:sp>
    </p:spTree>
    <p:extLst>
      <p:ext uri="{BB962C8B-B14F-4D97-AF65-F5344CB8AC3E}">
        <p14:creationId xmlns:p14="http://schemas.microsoft.com/office/powerpoint/2010/main" val="273822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EC5E97B-4C72-9E40-9BD1-FF70A6AE2D84}" type="datetime1">
              <a:rPr lang="en-US"/>
              <a:pPr>
                <a:defRPr/>
              </a:pPr>
              <a:t>8/15/13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578DAF6-2DA4-8747-86B2-530BCFDEE569}" type="slidenum">
              <a:rPr lang="en-US"/>
              <a:pPr>
                <a:defRPr/>
              </a:pPr>
              <a:t>‹#›</a:t>
            </a:fld>
            <a:endParaRPr lang="en-US"/>
          </a:p>
        </p:txBody>
      </p:sp>
    </p:spTree>
    <p:extLst>
      <p:ext uri="{BB962C8B-B14F-4D97-AF65-F5344CB8AC3E}">
        <p14:creationId xmlns:p14="http://schemas.microsoft.com/office/powerpoint/2010/main" val="18589597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78E8ABF-0FF3-064B-A84D-B46D555C6138}" type="datetime1">
              <a:rPr lang="en-US"/>
              <a:pPr>
                <a:defRPr/>
              </a:pPr>
              <a:t>8/15/13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0F0E1EE-162F-164D-AF97-15A1CEE3D4AA}" type="slidenum">
              <a:rPr lang="en-US"/>
              <a:pPr>
                <a:defRPr/>
              </a:pPr>
              <a:t>‹#›</a:t>
            </a:fld>
            <a:endParaRPr lang="en-US"/>
          </a:p>
        </p:txBody>
      </p:sp>
    </p:spTree>
    <p:extLst>
      <p:ext uri="{BB962C8B-B14F-4D97-AF65-F5344CB8AC3E}">
        <p14:creationId xmlns:p14="http://schemas.microsoft.com/office/powerpoint/2010/main" val="798656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75B7EC3-8FDB-464D-B751-A661AE03A000}" type="datetime1">
              <a:rPr lang="en-US"/>
              <a:pPr>
                <a:defRPr/>
              </a:pPr>
              <a:t>8/15/13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7123412-B25C-3345-B19D-0EF4929C686C}" type="slidenum">
              <a:rPr lang="en-US"/>
              <a:pPr>
                <a:defRPr/>
              </a:pPr>
              <a:t>‹#›</a:t>
            </a:fld>
            <a:endParaRPr lang="en-US"/>
          </a:p>
        </p:txBody>
      </p:sp>
    </p:spTree>
    <p:extLst>
      <p:ext uri="{BB962C8B-B14F-4D97-AF65-F5344CB8AC3E}">
        <p14:creationId xmlns:p14="http://schemas.microsoft.com/office/powerpoint/2010/main" val="1696388507"/>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FB2C6131-F932-6241-84EE-E43860B8B439}" type="datetime1">
              <a:rPr lang="en-US"/>
              <a:pPr>
                <a:defRPr/>
              </a:pPr>
              <a:t>8/15/13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9AAE1FB7-FC26-3641-A5D8-C7AF38E8F3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2" charset="-128"/>
          <a:cs typeface="ＭＳ Ｐゴシック" pitchFamily="32" charset="-128"/>
        </a:defRPr>
      </a:lvl1pPr>
      <a:lvl2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2pPr>
      <a:lvl3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3pPr>
      <a:lvl4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4pPr>
      <a:lvl5pPr algn="ctr" defTabSz="457200" rtl="0" eaLnBrk="0" fontAlgn="base" hangingPunct="0">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5pPr>
      <a:lvl6pPr marL="4572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6pPr>
      <a:lvl7pPr marL="9144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7pPr>
      <a:lvl8pPr marL="13716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8pPr>
      <a:lvl9pPr marL="1828800" algn="ctr" defTabSz="457200" rtl="0" fontAlgn="base">
        <a:spcBef>
          <a:spcPct val="0"/>
        </a:spcBef>
        <a:spcAft>
          <a:spcPct val="0"/>
        </a:spcAft>
        <a:defRPr sz="4400">
          <a:solidFill>
            <a:schemeClr val="tx1"/>
          </a:solidFill>
          <a:latin typeface="Calibri" pitchFamily="32" charset="0"/>
          <a:ea typeface="ＭＳ Ｐゴシック" pitchFamily="32" charset="-128"/>
          <a:cs typeface="ＭＳ Ｐゴシック" pitchFamily="32"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32" charset="-128"/>
          <a:cs typeface="ＭＳ Ｐゴシック" pitchFamily="32"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32"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32"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2"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32"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5"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6.xml"/><Relationship Id="rId2"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3.xml"/><Relationship Id="rId3"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6" Type="http://schemas.openxmlformats.org/officeDocument/2006/relationships/image" Target="../media/image27.pn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6.xml"/><Relationship Id="rId3" Type="http://schemas.openxmlformats.org/officeDocument/2006/relationships/image" Target="../media/image2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9.xml"/><Relationship Id="rId3" Type="http://schemas.openxmlformats.org/officeDocument/2006/relationships/image" Target="../media/image33.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0.xml"/><Relationship Id="rId3"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6.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4" Type="http://schemas.openxmlformats.org/officeDocument/2006/relationships/image" Target="../media/image38.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4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1" Type="http://schemas.openxmlformats.org/officeDocument/2006/relationships/slideLayout" Target="../slideLayouts/slideLayout6.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6.xml"/><Relationship Id="rId2"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50.jpe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4" Type="http://schemas.openxmlformats.org/officeDocument/2006/relationships/image" Target="../media/image54.png"/><Relationship Id="rId1" Type="http://schemas.openxmlformats.org/officeDocument/2006/relationships/slideLayout" Target="../slideLayouts/slideLayout6.xml"/><Relationship Id="rId2"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2.xml"/><Relationship Id="rId3"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3.xml"/><Relationship Id="rId3" Type="http://schemas.openxmlformats.org/officeDocument/2006/relationships/image" Target="../media/image56.png"/></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6.xml"/><Relationship Id="rId2"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1" Type="http://schemas.openxmlformats.org/officeDocument/2006/relationships/slideLayout" Target="../slideLayouts/slideLayout6.xml"/><Relationship Id="rId2"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6.xml"/><Relationship Id="rId3"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3.png"/><Relationship Id="rId1" Type="http://schemas.openxmlformats.org/officeDocument/2006/relationships/slideLayout" Target="../slideLayouts/slideLayout6.xml"/><Relationship Id="rId2" Type="http://schemas.openxmlformats.org/officeDocument/2006/relationships/notesSlide" Target="../notesSlides/notesSlide3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8.xml"/><Relationship Id="rId3" Type="http://schemas.openxmlformats.org/officeDocument/2006/relationships/image" Target="../media/image64.png"/></Relationships>
</file>

<file path=ppt/slides/_rels/slide42.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png"/><Relationship Id="rId1" Type="http://schemas.openxmlformats.org/officeDocument/2006/relationships/slideLayout" Target="../slideLayouts/slideLayout6.xml"/><Relationship Id="rId2" Type="http://schemas.openxmlformats.org/officeDocument/2006/relationships/notesSlide" Target="../notesSlides/notesSlide39.xml"/></Relationships>
</file>

<file path=ppt/slides/_rels/slide43.xml.rels><?xml version="1.0" encoding="UTF-8" standalone="yes"?>
<Relationships xmlns="http://schemas.openxmlformats.org/package/2006/relationships"><Relationship Id="rId3" Type="http://schemas.openxmlformats.org/officeDocument/2006/relationships/image" Target="../media/image67.png"/><Relationship Id="rId4" Type="http://schemas.openxmlformats.org/officeDocument/2006/relationships/image" Target="../media/image68.png"/><Relationship Id="rId1" Type="http://schemas.openxmlformats.org/officeDocument/2006/relationships/slideLayout" Target="../slideLayouts/slideLayout6.xml"/><Relationship Id="rId2" Type="http://schemas.openxmlformats.org/officeDocument/2006/relationships/notesSlide" Target="../notesSlides/notesSlide4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6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2.xml"/><Relationship Id="rId3" Type="http://schemas.openxmlformats.org/officeDocument/2006/relationships/image" Target="../media/image70.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3.xml"/><Relationship Id="rId3"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1" Type="http://schemas.openxmlformats.org/officeDocument/2006/relationships/slideLayout" Target="../slideLayouts/slideLayout6.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77.png"/><Relationship Id="rId6" Type="http://schemas.openxmlformats.org/officeDocument/2006/relationships/image" Target="../media/image78.pn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79.png"/><Relationship Id="rId4" Type="http://schemas.openxmlformats.org/officeDocument/2006/relationships/image" Target="../media/image80.png"/><Relationship Id="rId1" Type="http://schemas.openxmlformats.org/officeDocument/2006/relationships/slideLayout" Target="../slideLayouts/slideLayout6.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Integrated Systems Biology</a:t>
            </a:r>
          </a:p>
        </p:txBody>
      </p:sp>
      <p:sp>
        <p:nvSpPr>
          <p:cNvPr id="14338" name="TextBox 2"/>
          <p:cNvSpPr txBox="1">
            <a:spLocks noChangeArrowheads="1"/>
          </p:cNvSpPr>
          <p:nvPr/>
        </p:nvSpPr>
        <p:spPr bwMode="auto">
          <a:xfrm>
            <a:off x="0" y="16859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PowerPoint Slides for Chapter 12:</a:t>
            </a:r>
          </a:p>
          <a:p>
            <a:pPr algn="ctr" eaLnBrk="1" hangingPunct="1"/>
            <a:r>
              <a:rPr lang="en-US" sz="3600">
                <a:latin typeface="Times New Roman" charset="0"/>
                <a:cs typeface="Times New Roman" charset="0"/>
              </a:rPr>
              <a:t>Cells at the Cellular Level</a:t>
            </a:r>
          </a:p>
        </p:txBody>
      </p:sp>
      <p:sp>
        <p:nvSpPr>
          <p:cNvPr id="14339" name="TextBox 2"/>
          <p:cNvSpPr txBox="1">
            <a:spLocks noChangeArrowheads="1"/>
          </p:cNvSpPr>
          <p:nvPr/>
        </p:nvSpPr>
        <p:spPr bwMode="auto">
          <a:xfrm>
            <a:off x="0" y="51038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by</a:t>
            </a:r>
          </a:p>
          <a:p>
            <a:pPr algn="ctr" eaLnBrk="1" hangingPunct="1"/>
            <a:r>
              <a:rPr lang="en-US" sz="3600">
                <a:latin typeface="Times New Roman" charset="0"/>
                <a:cs typeface="Times New Roman" charset="0"/>
              </a:rPr>
              <a:t>A. Malcolm Campbell, Laurie J. Heyer, and Chris Paradise</a:t>
            </a:r>
          </a:p>
        </p:txBody>
      </p:sp>
      <p:sp>
        <p:nvSpPr>
          <p:cNvPr id="14340" name="TextBox 2"/>
          <p:cNvSpPr txBox="1">
            <a:spLocks noChangeArrowheads="1"/>
          </p:cNvSpPr>
          <p:nvPr/>
        </p:nvSpPr>
        <p:spPr bwMode="auto">
          <a:xfrm>
            <a:off x="0" y="3532188"/>
            <a:ext cx="91440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3200" dirty="0">
                <a:latin typeface="Times New Roman"/>
                <a:cs typeface="Times New Roman"/>
              </a:rPr>
              <a:t>12.1 How do I tell my muscles to move? </a:t>
            </a:r>
          </a:p>
        </p:txBody>
      </p:sp>
      <p:sp>
        <p:nvSpPr>
          <p:cNvPr id="14341" name="Title 6"/>
          <p:cNvSpPr>
            <a:spLocks noGrp="1"/>
          </p:cNvSpPr>
          <p:nvPr>
            <p:ph type="title"/>
          </p:nvPr>
        </p:nvSpPr>
        <p:spPr>
          <a:xfrm>
            <a:off x="0" y="6302375"/>
            <a:ext cx="2343150" cy="555625"/>
          </a:xfrm>
        </p:spPr>
        <p:txBody>
          <a:bodyPr/>
          <a:lstStyle/>
          <a:p>
            <a:pPr algn="l"/>
            <a:r>
              <a:rPr lang="en-US" sz="2400">
                <a:latin typeface="Times New Roman" charset="0"/>
                <a:ea typeface="ＭＳ Ｐゴシック" charset="0"/>
                <a:cs typeface="Times New Roman" charset="0"/>
              </a:rPr>
              <a:t>Title Page</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Simultaneous Measurements</a:t>
            </a:r>
          </a:p>
        </p:txBody>
      </p:sp>
      <p:sp>
        <p:nvSpPr>
          <p:cNvPr id="140290"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12.7</a:t>
            </a:r>
          </a:p>
        </p:txBody>
      </p:sp>
      <p:pic>
        <p:nvPicPr>
          <p:cNvPr id="140291" name="Picture 4" descr="Figure12_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7313" y="876300"/>
            <a:ext cx="6610350" cy="555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Continuous Axon Measurements</a:t>
            </a:r>
          </a:p>
        </p:txBody>
      </p:sp>
      <p:sp>
        <p:nvSpPr>
          <p:cNvPr id="150530"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12.8</a:t>
            </a:r>
          </a:p>
        </p:txBody>
      </p:sp>
      <p:pic>
        <p:nvPicPr>
          <p:cNvPr id="150531" name="Picture 4" descr="Figure12_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1088" y="1033463"/>
            <a:ext cx="4389437"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Voltage-gated Ion Channels</a:t>
            </a:r>
          </a:p>
        </p:txBody>
      </p:sp>
      <p:sp>
        <p:nvSpPr>
          <p:cNvPr id="162818"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12.9</a:t>
            </a:r>
          </a:p>
        </p:txBody>
      </p:sp>
      <p:pic>
        <p:nvPicPr>
          <p:cNvPr id="162819" name="Picture 4" descr="refractory N chann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4813" y="876300"/>
            <a:ext cx="2763837"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Picture 5" descr="closed K chan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1338" y="2425700"/>
            <a:ext cx="2760662"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Picture 6" descr="open K chann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19800" y="3821113"/>
            <a:ext cx="2859088" cy="287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Patch Clamp Method and Data</a:t>
            </a:r>
          </a:p>
        </p:txBody>
      </p:sp>
      <p:sp>
        <p:nvSpPr>
          <p:cNvPr id="177154"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12.10</a:t>
            </a:r>
          </a:p>
        </p:txBody>
      </p:sp>
      <p:pic>
        <p:nvPicPr>
          <p:cNvPr id="177155" name="Picture 4" descr="real idealized dat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1992313"/>
            <a:ext cx="4913313" cy="284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Picture 5" descr="patch don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7650" y="1666875"/>
            <a:ext cx="3508375" cy="352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Noise &amp; Average Channel Activity</a:t>
            </a:r>
          </a:p>
        </p:txBody>
      </p:sp>
      <p:sp>
        <p:nvSpPr>
          <p:cNvPr id="203778"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12.11</a:t>
            </a:r>
          </a:p>
        </p:txBody>
      </p:sp>
      <p:pic>
        <p:nvPicPr>
          <p:cNvPr id="203779" name="Picture 4" descr="Fig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031875"/>
            <a:ext cx="4967288" cy="494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Box 6"/>
          <p:cNvSpPr txBox="1">
            <a:spLocks noChangeArrowheads="1"/>
          </p:cNvSpPr>
          <p:nvPr/>
        </p:nvSpPr>
        <p:spPr bwMode="auto">
          <a:xfrm>
            <a:off x="6618288" y="4559300"/>
            <a:ext cx="23907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200">
                <a:solidFill>
                  <a:srgbClr val="0000FF"/>
                </a:solidFill>
                <a:latin typeface="Times" charset="0"/>
                <a:cs typeface="Times" charset="0"/>
              </a:rPr>
              <a:t>averaged output from 100 channels</a:t>
            </a:r>
          </a:p>
        </p:txBody>
      </p:sp>
      <p:sp>
        <p:nvSpPr>
          <p:cNvPr id="203781" name="TextBox 6"/>
          <p:cNvSpPr txBox="1">
            <a:spLocks noChangeArrowheads="1"/>
          </p:cNvSpPr>
          <p:nvPr/>
        </p:nvSpPr>
        <p:spPr bwMode="auto">
          <a:xfrm>
            <a:off x="5495925" y="4765675"/>
            <a:ext cx="1122363" cy="3540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700">
                <a:latin typeface="Times" charset="0"/>
                <a:cs typeface="Times" charset="0"/>
              </a:rPr>
              <a:t>average</a:t>
            </a: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Myelinated Axons Accelerate Signal</a:t>
            </a:r>
          </a:p>
        </p:txBody>
      </p:sp>
      <p:pic>
        <p:nvPicPr>
          <p:cNvPr id="216066" name="Picture 4" descr="Myelin_lo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888" y="1028700"/>
            <a:ext cx="3811587" cy="2547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7" name="Picture 5" descr="Myelin_clos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60925" y="979488"/>
            <a:ext cx="3221038" cy="259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8" name="Picture 6" descr="Myelin_nod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6600" y="3713163"/>
            <a:ext cx="3825875" cy="284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9" name="Picture 7" descr="Picture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24400" y="4346575"/>
            <a:ext cx="408146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70"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12.12</a:t>
            </a: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BioMath Exploration</a:t>
            </a:r>
          </a:p>
        </p:txBody>
      </p:sp>
      <p:sp>
        <p:nvSpPr>
          <p:cNvPr id="246786"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BME 12.1</a:t>
            </a:r>
          </a:p>
        </p:txBody>
      </p:sp>
      <p:pic>
        <p:nvPicPr>
          <p:cNvPr id="246787" name="Picture 7" descr="Screen shot 2010-10-05 at 9.56.34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84325" y="876300"/>
            <a:ext cx="5686425" cy="553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12.13</a:t>
            </a:r>
          </a:p>
        </p:txBody>
      </p:sp>
      <p:sp>
        <p:nvSpPr>
          <p:cNvPr id="254978"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Calcium Fluctuation in Neuron</a:t>
            </a:r>
            <a:endParaRPr lang="en-US" sz="4800" baseline="30000">
              <a:latin typeface="Times New Roman" charset="0"/>
            </a:endParaRPr>
          </a:p>
        </p:txBody>
      </p:sp>
      <p:pic>
        <p:nvPicPr>
          <p:cNvPr id="254979" name="Picture 4" descr="Figure12_14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313" y="1346200"/>
            <a:ext cx="8316912" cy="446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Table 12.1</a:t>
            </a:r>
          </a:p>
        </p:txBody>
      </p:sp>
      <p:sp>
        <p:nvSpPr>
          <p:cNvPr id="267266" name="Title 10"/>
          <p:cNvSpPr>
            <a:spLocks noGrp="1"/>
          </p:cNvSpPr>
          <p:nvPr>
            <p:ph type="title"/>
          </p:nvPr>
        </p:nvSpPr>
        <p:spPr>
          <a:xfrm>
            <a:off x="0" y="6289675"/>
            <a:ext cx="1514475" cy="568325"/>
          </a:xfrm>
        </p:spPr>
        <p:txBody>
          <a:bodyPr/>
          <a:lstStyle/>
          <a:p>
            <a:pPr algn="l"/>
            <a:r>
              <a:rPr lang="en-US" sz="2400">
                <a:latin typeface="Times New Roman" charset="0"/>
                <a:ea typeface="ＭＳ Ｐゴシック" charset="0"/>
                <a:cs typeface="Times New Roman" charset="0"/>
              </a:rPr>
              <a:t>Table 12.1</a:t>
            </a:r>
          </a:p>
        </p:txBody>
      </p:sp>
      <p:pic>
        <p:nvPicPr>
          <p:cNvPr id="267267" name="Picture 11" descr="Screen shot 2010-10-05 at 10.57.2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2111375"/>
            <a:ext cx="9144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1514475" y="3582988"/>
            <a:ext cx="5813425" cy="307975"/>
          </a:xfrm>
          <a:prstGeom prst="rect">
            <a:avLst/>
          </a:prstGeom>
          <a:noFill/>
          <a:ln w="38100" cap="flat" cmpd="sng" algn="ctr">
            <a:solidFill>
              <a:srgbClr val="FF0000"/>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12.14</a:t>
            </a:r>
          </a:p>
        </p:txBody>
      </p:sp>
      <p:sp>
        <p:nvSpPr>
          <p:cNvPr id="269314" name="TextBox 7"/>
          <p:cNvSpPr txBox="1">
            <a:spLocks noChangeArrowheads="1"/>
          </p:cNvSpPr>
          <p:nvPr/>
        </p:nvSpPr>
        <p:spPr bwMode="auto">
          <a:xfrm>
            <a:off x="0" y="11113"/>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600">
                <a:latin typeface="Times New Roman" charset="0"/>
              </a:rPr>
              <a:t>Secretory Vesicles at Nerve Terminus</a:t>
            </a:r>
            <a:endParaRPr lang="en-US" sz="4600" baseline="30000">
              <a:latin typeface="Times New Roman" charset="0"/>
            </a:endParaRPr>
          </a:p>
        </p:txBody>
      </p:sp>
      <p:pic>
        <p:nvPicPr>
          <p:cNvPr id="269315" name="Picture 2"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225" y="1546225"/>
            <a:ext cx="3603625"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6" name="Picture 3" descr="Synapto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7825" y="1782763"/>
            <a:ext cx="2309813"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7" name="Picture 4" descr="Figure12_14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527175"/>
            <a:ext cx="3003550" cy="3151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7"/>
          <p:cNvSpPr>
            <a:spLocks noGrp="1"/>
          </p:cNvSpPr>
          <p:nvPr>
            <p:ph type="title"/>
          </p:nvPr>
        </p:nvSpPr>
        <p:spPr>
          <a:xfrm>
            <a:off x="0" y="6394450"/>
            <a:ext cx="2473325" cy="463550"/>
          </a:xfrm>
        </p:spPr>
        <p:txBody>
          <a:bodyPr/>
          <a:lstStyle/>
          <a:p>
            <a:pPr algn="l"/>
            <a:r>
              <a:rPr lang="en-US" sz="2400">
                <a:latin typeface="Times New Roman" charset="0"/>
                <a:ea typeface="ＭＳ Ｐゴシック" charset="0"/>
                <a:cs typeface="Times New Roman" charset="0"/>
              </a:rPr>
              <a:t>Opening Figure</a:t>
            </a:r>
          </a:p>
        </p:txBody>
      </p:sp>
      <p:pic>
        <p:nvPicPr>
          <p:cNvPr id="15362" name="Picture 4" descr="3t3headerexlar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200" y="1260475"/>
            <a:ext cx="6340475" cy="458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Cells Processing Information</a:t>
            </a: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Integrated Systems Biology</a:t>
            </a:r>
          </a:p>
        </p:txBody>
      </p:sp>
      <p:sp>
        <p:nvSpPr>
          <p:cNvPr id="14338" name="TextBox 2"/>
          <p:cNvSpPr txBox="1">
            <a:spLocks noChangeArrowheads="1"/>
          </p:cNvSpPr>
          <p:nvPr/>
        </p:nvSpPr>
        <p:spPr bwMode="auto">
          <a:xfrm>
            <a:off x="0" y="16859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PowerPoint Slides for Chapter 12:</a:t>
            </a:r>
          </a:p>
          <a:p>
            <a:pPr algn="ctr" eaLnBrk="1" hangingPunct="1"/>
            <a:r>
              <a:rPr lang="en-US" sz="3600">
                <a:latin typeface="Times New Roman" charset="0"/>
                <a:cs typeface="Times New Roman" charset="0"/>
              </a:rPr>
              <a:t>Cells at the Cellular Level</a:t>
            </a:r>
          </a:p>
        </p:txBody>
      </p:sp>
      <p:sp>
        <p:nvSpPr>
          <p:cNvPr id="14339" name="TextBox 2"/>
          <p:cNvSpPr txBox="1">
            <a:spLocks noChangeArrowheads="1"/>
          </p:cNvSpPr>
          <p:nvPr/>
        </p:nvSpPr>
        <p:spPr bwMode="auto">
          <a:xfrm>
            <a:off x="0" y="51038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by</a:t>
            </a:r>
          </a:p>
          <a:p>
            <a:pPr algn="ctr" eaLnBrk="1" hangingPunct="1"/>
            <a:r>
              <a:rPr lang="en-US" sz="3600">
                <a:latin typeface="Times New Roman" charset="0"/>
                <a:cs typeface="Times New Roman" charset="0"/>
              </a:rPr>
              <a:t>A. Malcolm Campbell, Laurie J. Heyer, and Chris Paradise</a:t>
            </a:r>
          </a:p>
        </p:txBody>
      </p:sp>
      <p:sp>
        <p:nvSpPr>
          <p:cNvPr id="14340" name="TextBox 2"/>
          <p:cNvSpPr txBox="1">
            <a:spLocks noChangeArrowheads="1"/>
          </p:cNvSpPr>
          <p:nvPr/>
        </p:nvSpPr>
        <p:spPr bwMode="auto">
          <a:xfrm>
            <a:off x="0" y="3532188"/>
            <a:ext cx="91440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dirty="0">
                <a:latin typeface="Times New Roman"/>
                <a:cs typeface="Times New Roman"/>
              </a:rPr>
              <a:t>12.2 How does all that DNA fit inside a tiny nucleus? </a:t>
            </a:r>
            <a:endParaRPr lang="en-US" sz="2800" dirty="0" smtClean="0">
              <a:latin typeface="Times New Roman"/>
              <a:cs typeface="Times New Roman"/>
            </a:endParaRPr>
          </a:p>
          <a:p>
            <a:pPr algn="ctr"/>
            <a:r>
              <a:rPr lang="en-US" sz="2800" dirty="0">
                <a:latin typeface="Times New Roman"/>
                <a:cs typeface="Times New Roman"/>
              </a:rPr>
              <a:t>12.3 What is a cell</a:t>
            </a:r>
            <a:r>
              <a:rPr lang="en-US" sz="2800" dirty="0" smtClean="0">
                <a:latin typeface="Times New Roman"/>
                <a:cs typeface="Times New Roman"/>
              </a:rPr>
              <a:t>?</a:t>
            </a:r>
            <a:endParaRPr lang="en-US" sz="2800" dirty="0">
              <a:latin typeface="Times New Roman"/>
              <a:cs typeface="Times New Roman"/>
            </a:endParaRPr>
          </a:p>
        </p:txBody>
      </p:sp>
      <p:sp>
        <p:nvSpPr>
          <p:cNvPr id="14341" name="Title 6"/>
          <p:cNvSpPr>
            <a:spLocks noGrp="1"/>
          </p:cNvSpPr>
          <p:nvPr>
            <p:ph type="title"/>
          </p:nvPr>
        </p:nvSpPr>
        <p:spPr>
          <a:xfrm>
            <a:off x="0" y="6302375"/>
            <a:ext cx="2343150" cy="555625"/>
          </a:xfrm>
        </p:spPr>
        <p:txBody>
          <a:bodyPr/>
          <a:lstStyle/>
          <a:p>
            <a:pPr algn="l"/>
            <a:r>
              <a:rPr lang="en-US" sz="2400">
                <a:latin typeface="Times New Roman" charset="0"/>
                <a:ea typeface="ＭＳ Ｐゴシック" charset="0"/>
                <a:cs typeface="Times New Roman" charset="0"/>
              </a:rPr>
              <a:t>Title Page</a:t>
            </a:r>
          </a:p>
        </p:txBody>
      </p:sp>
    </p:spTree>
    <p:extLst>
      <p:ext uri="{BB962C8B-B14F-4D97-AF65-F5344CB8AC3E}">
        <p14:creationId xmlns:p14="http://schemas.microsoft.com/office/powerpoint/2010/main" val="120286788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5"/>
          <p:cNvSpPr>
            <a:spLocks noGrp="1"/>
          </p:cNvSpPr>
          <p:nvPr>
            <p:ph type="title"/>
          </p:nvPr>
        </p:nvSpPr>
        <p:spPr>
          <a:xfrm>
            <a:off x="0" y="6373813"/>
            <a:ext cx="2051050" cy="385762"/>
          </a:xfrm>
        </p:spPr>
        <p:txBody>
          <a:bodyPr/>
          <a:lstStyle/>
          <a:p>
            <a:pPr algn="l"/>
            <a:r>
              <a:rPr lang="en-US" sz="2400">
                <a:latin typeface="Times New Roman" charset="0"/>
                <a:ea typeface="ＭＳ Ｐゴシック" charset="0"/>
                <a:cs typeface="Times New Roman" charset="0"/>
              </a:rPr>
              <a:t>Fig. 12.15</a:t>
            </a:r>
          </a:p>
        </p:txBody>
      </p:sp>
      <p:sp>
        <p:nvSpPr>
          <p:cNvPr id="15362"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Beads on a DNA String</a:t>
            </a:r>
          </a:p>
        </p:txBody>
      </p:sp>
      <p:pic>
        <p:nvPicPr>
          <p:cNvPr id="15363" name="Picture 5" descr="Packing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963" y="781050"/>
            <a:ext cx="6869112" cy="544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553218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Viral Genome Preparation</a:t>
            </a:r>
          </a:p>
        </p:txBody>
      </p:sp>
      <p:sp>
        <p:nvSpPr>
          <p:cNvPr id="21506" name="Title 10"/>
          <p:cNvSpPr>
            <a:spLocks noGrp="1"/>
          </p:cNvSpPr>
          <p:nvPr>
            <p:ph type="title"/>
          </p:nvPr>
        </p:nvSpPr>
        <p:spPr>
          <a:xfrm>
            <a:off x="0" y="6289675"/>
            <a:ext cx="1514475" cy="568325"/>
          </a:xfrm>
        </p:spPr>
        <p:txBody>
          <a:bodyPr/>
          <a:lstStyle/>
          <a:p>
            <a:pPr algn="l"/>
            <a:r>
              <a:rPr lang="en-US" sz="2400">
                <a:latin typeface="Times New Roman" charset="0"/>
                <a:ea typeface="ＭＳ Ｐゴシック" charset="0"/>
                <a:cs typeface="Times New Roman" charset="0"/>
              </a:rPr>
              <a:t>Fig. 12.16</a:t>
            </a:r>
          </a:p>
        </p:txBody>
      </p:sp>
      <p:pic>
        <p:nvPicPr>
          <p:cNvPr id="21507" name="Picture 4" descr="Fig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1363" y="781050"/>
            <a:ext cx="253047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2078755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cs typeface="Times New Roman" charset="0"/>
              </a:rPr>
              <a:t>Size of Isolated DNA </a:t>
            </a:r>
            <a:r>
              <a:rPr lang="ja-JP" altLang="en-US" sz="4400">
                <a:latin typeface="Times New Roman" charset="0"/>
                <a:cs typeface="Times New Roman" charset="0"/>
              </a:rPr>
              <a:t>“</a:t>
            </a:r>
            <a:r>
              <a:rPr lang="en-US" altLang="ja-JP" sz="4400">
                <a:latin typeface="Times New Roman" charset="0"/>
                <a:cs typeface="Times New Roman" charset="0"/>
              </a:rPr>
              <a:t>Beads</a:t>
            </a:r>
            <a:r>
              <a:rPr lang="ja-JP" altLang="en-US" sz="4400">
                <a:latin typeface="Times New Roman" charset="0"/>
                <a:cs typeface="Times New Roman" charset="0"/>
              </a:rPr>
              <a:t>”</a:t>
            </a:r>
            <a:endParaRPr lang="en-US" sz="4400">
              <a:latin typeface="Times New Roman" charset="0"/>
              <a:cs typeface="Times New Roman" charset="0"/>
            </a:endParaRPr>
          </a:p>
        </p:txBody>
      </p:sp>
      <p:sp>
        <p:nvSpPr>
          <p:cNvPr id="31746" name="Title 6"/>
          <p:cNvSpPr>
            <a:spLocks noGrp="1"/>
          </p:cNvSpPr>
          <p:nvPr>
            <p:ph type="title"/>
          </p:nvPr>
        </p:nvSpPr>
        <p:spPr>
          <a:xfrm>
            <a:off x="0" y="6329363"/>
            <a:ext cx="1592263" cy="495300"/>
          </a:xfrm>
        </p:spPr>
        <p:txBody>
          <a:bodyPr/>
          <a:lstStyle/>
          <a:p>
            <a:pPr algn="l"/>
            <a:r>
              <a:rPr lang="en-US" sz="2400">
                <a:latin typeface="Times New Roman" charset="0"/>
                <a:ea typeface="ＭＳ Ｐゴシック" charset="0"/>
                <a:cs typeface="Times New Roman" charset="0"/>
              </a:rPr>
              <a:t>Fig. 12.17</a:t>
            </a:r>
          </a:p>
        </p:txBody>
      </p:sp>
      <p:pic>
        <p:nvPicPr>
          <p:cNvPr id="31747" name="Picture 4" descr="Figure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6463" y="769938"/>
            <a:ext cx="3409950" cy="555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5" descr="Figure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769938"/>
            <a:ext cx="2697163" cy="581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480940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Box 2"/>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cs typeface="Times New Roman" charset="0"/>
              </a:rPr>
              <a:t>Higher Ordered DNA Compaction</a:t>
            </a:r>
          </a:p>
        </p:txBody>
      </p:sp>
      <p:sp>
        <p:nvSpPr>
          <p:cNvPr id="54274" name="Title 9"/>
          <p:cNvSpPr>
            <a:spLocks noGrp="1"/>
          </p:cNvSpPr>
          <p:nvPr>
            <p:ph type="title"/>
          </p:nvPr>
        </p:nvSpPr>
        <p:spPr>
          <a:xfrm>
            <a:off x="0" y="6289675"/>
            <a:ext cx="1854200" cy="568325"/>
          </a:xfrm>
        </p:spPr>
        <p:txBody>
          <a:bodyPr/>
          <a:lstStyle/>
          <a:p>
            <a:pPr algn="l"/>
            <a:r>
              <a:rPr lang="en-US" sz="2400">
                <a:latin typeface="Times New Roman" charset="0"/>
                <a:ea typeface="ＭＳ Ｐゴシック" charset="0"/>
                <a:cs typeface="Times New Roman" charset="0"/>
              </a:rPr>
              <a:t>Fig. 12.18</a:t>
            </a:r>
          </a:p>
        </p:txBody>
      </p:sp>
      <p:pic>
        <p:nvPicPr>
          <p:cNvPr id="54275" name="Picture 4" descr="Packing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 y="1031875"/>
            <a:ext cx="5373688" cy="443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5" descr="Figure12_19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150" y="1031875"/>
            <a:ext cx="3498850" cy="454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116817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Coils of Coiled DNA</a:t>
            </a:r>
          </a:p>
        </p:txBody>
      </p:sp>
      <p:sp>
        <p:nvSpPr>
          <p:cNvPr id="64514" name="Title 4"/>
          <p:cNvSpPr>
            <a:spLocks noGrp="1"/>
          </p:cNvSpPr>
          <p:nvPr>
            <p:ph type="title"/>
          </p:nvPr>
        </p:nvSpPr>
        <p:spPr>
          <a:xfrm>
            <a:off x="0" y="6330950"/>
            <a:ext cx="1560513" cy="527050"/>
          </a:xfrm>
        </p:spPr>
        <p:txBody>
          <a:bodyPr/>
          <a:lstStyle/>
          <a:p>
            <a:pPr algn="l"/>
            <a:r>
              <a:rPr lang="en-US" sz="2400">
                <a:latin typeface="Times New Roman" charset="0"/>
                <a:ea typeface="ＭＳ Ｐゴシック" charset="0"/>
                <a:cs typeface="Times New Roman" charset="0"/>
              </a:rPr>
              <a:t>Fig. 12.19</a:t>
            </a:r>
          </a:p>
        </p:txBody>
      </p:sp>
      <p:pic>
        <p:nvPicPr>
          <p:cNvPr id="64515" name="Picture 4" descr="Figure12_20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1338" y="4500563"/>
            <a:ext cx="2452687" cy="200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6" name="Picture 5" descr="Figure12_20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100" y="803275"/>
            <a:ext cx="4751388" cy="368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7" name="Picture 6" descr="Figure12_20b"/>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72075" y="803275"/>
            <a:ext cx="3652838"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48006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1"/>
          <p:cNvSpPr txBox="1">
            <a:spLocks noChangeArrowheads="1"/>
          </p:cNvSpPr>
          <p:nvPr/>
        </p:nvSpPr>
        <p:spPr bwMode="auto">
          <a:xfrm>
            <a:off x="0" y="46038"/>
            <a:ext cx="91440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600">
                <a:latin typeface="Times New Roman" charset="0"/>
              </a:rPr>
              <a:t>Chromosome Prophase Condensation</a:t>
            </a:r>
          </a:p>
        </p:txBody>
      </p:sp>
      <p:sp>
        <p:nvSpPr>
          <p:cNvPr id="74754"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12.20</a:t>
            </a:r>
          </a:p>
        </p:txBody>
      </p:sp>
      <p:pic>
        <p:nvPicPr>
          <p:cNvPr id="74755" name="Picture 4" descr="Figure12_2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876300"/>
            <a:ext cx="6340475"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4145090"/>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Diagram of Prophase DNA</a:t>
            </a:r>
          </a:p>
        </p:txBody>
      </p:sp>
      <p:sp>
        <p:nvSpPr>
          <p:cNvPr id="84994"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12.21</a:t>
            </a:r>
          </a:p>
        </p:txBody>
      </p:sp>
      <p:pic>
        <p:nvPicPr>
          <p:cNvPr id="84995" name="Picture 4" descr="Figure12_2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876300"/>
            <a:ext cx="8462963" cy="541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59961650"/>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Proposed Chromosomal Glue</a:t>
            </a:r>
          </a:p>
        </p:txBody>
      </p:sp>
      <p:sp>
        <p:nvSpPr>
          <p:cNvPr id="101378"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12.22</a:t>
            </a:r>
          </a:p>
        </p:txBody>
      </p:sp>
      <p:pic>
        <p:nvPicPr>
          <p:cNvPr id="101379" name="Picture 4" descr="Figure12_2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 y="1074738"/>
            <a:ext cx="3611563"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0" name="Picture 5" descr="Figure12_2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8988" y="1074738"/>
            <a:ext cx="3789362"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94924253"/>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Histone Protein #4 Evolution</a:t>
            </a:r>
          </a:p>
        </p:txBody>
      </p:sp>
      <p:sp>
        <p:nvSpPr>
          <p:cNvPr id="111618" name="Title 4"/>
          <p:cNvSpPr>
            <a:spLocks noGrp="1"/>
          </p:cNvSpPr>
          <p:nvPr>
            <p:ph type="title"/>
          </p:nvPr>
        </p:nvSpPr>
        <p:spPr>
          <a:xfrm>
            <a:off x="0" y="6256338"/>
            <a:ext cx="5384800" cy="601662"/>
          </a:xfrm>
        </p:spPr>
        <p:txBody>
          <a:bodyPr/>
          <a:lstStyle/>
          <a:p>
            <a:r>
              <a:rPr lang="en-US" sz="2400" b="1" dirty="0">
                <a:latin typeface="Times" charset="0"/>
                <a:ea typeface="ＭＳ Ｐゴシック" charset="0"/>
                <a:cs typeface="Times" charset="0"/>
              </a:rPr>
              <a:t>UN Chapter 12 figure to go with IQ #</a:t>
            </a:r>
            <a:r>
              <a:rPr lang="en-US" sz="2400" b="1" dirty="0" smtClean="0">
                <a:latin typeface="Times" charset="0"/>
                <a:ea typeface="ＭＳ Ｐゴシック" charset="0"/>
                <a:cs typeface="Times" charset="0"/>
              </a:rPr>
              <a:t>25</a:t>
            </a:r>
            <a:endParaRPr lang="en-US" sz="2400" dirty="0">
              <a:latin typeface="Times" charset="0"/>
              <a:ea typeface="ＭＳ Ｐゴシック" charset="0"/>
              <a:cs typeface="Times" charset="0"/>
            </a:endParaRPr>
          </a:p>
        </p:txBody>
      </p:sp>
      <p:pic>
        <p:nvPicPr>
          <p:cNvPr id="111619" name="Picture 2" descr="Histone_aligned_f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020763"/>
            <a:ext cx="8915400"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Picture 3" descr="Histone_tree_fin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663" y="3063875"/>
            <a:ext cx="7989887" cy="20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94349"/>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5"/>
          <p:cNvSpPr>
            <a:spLocks noGrp="1"/>
          </p:cNvSpPr>
          <p:nvPr>
            <p:ph type="title"/>
          </p:nvPr>
        </p:nvSpPr>
        <p:spPr>
          <a:xfrm>
            <a:off x="0" y="6396038"/>
            <a:ext cx="1670050" cy="385762"/>
          </a:xfrm>
        </p:spPr>
        <p:txBody>
          <a:bodyPr/>
          <a:lstStyle/>
          <a:p>
            <a:pPr algn="l"/>
            <a:r>
              <a:rPr lang="en-US" sz="2400">
                <a:latin typeface="Times New Roman" charset="0"/>
                <a:ea typeface="ＭＳ Ｐゴシック" charset="0"/>
                <a:cs typeface="Times New Roman" charset="0"/>
              </a:rPr>
              <a:t>Fig. 12.1</a:t>
            </a:r>
          </a:p>
        </p:txBody>
      </p:sp>
      <p:sp>
        <p:nvSpPr>
          <p:cNvPr id="17410"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Evolution of Computers</a:t>
            </a:r>
          </a:p>
        </p:txBody>
      </p:sp>
      <p:pic>
        <p:nvPicPr>
          <p:cNvPr id="17411" name="Picture 4" descr="Screen shot 2010-09-19 at 9.12.01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28725" y="781050"/>
            <a:ext cx="6650038" cy="575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Box 2"/>
          <p:cNvSpPr txBox="1">
            <a:spLocks noChangeArrowheads="1"/>
          </p:cNvSpPr>
          <p:nvPr/>
        </p:nvSpPr>
        <p:spPr bwMode="auto">
          <a:xfrm>
            <a:off x="0" y="201795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dirty="0" smtClean="0">
                <a:latin typeface="Times New Roman"/>
                <a:cs typeface="Times New Roman"/>
              </a:rPr>
              <a:t>12.3 </a:t>
            </a:r>
            <a:r>
              <a:rPr lang="en-US" sz="2800" dirty="0">
                <a:latin typeface="Times New Roman"/>
                <a:cs typeface="Times New Roman"/>
              </a:rPr>
              <a:t>What is a cell</a:t>
            </a:r>
            <a:r>
              <a:rPr lang="en-US" sz="2800" dirty="0" smtClean="0">
                <a:latin typeface="Times New Roman"/>
                <a:cs typeface="Times New Roman"/>
              </a:rPr>
              <a:t>?</a:t>
            </a:r>
            <a:endParaRPr lang="en-US" sz="2800" dirty="0">
              <a:latin typeface="Times New Roman"/>
              <a:cs typeface="Times New Roman"/>
            </a:endParaRPr>
          </a:p>
        </p:txBody>
      </p:sp>
    </p:spTree>
    <p:extLst>
      <p:ext uri="{BB962C8B-B14F-4D97-AF65-F5344CB8AC3E}">
        <p14:creationId xmlns:p14="http://schemas.microsoft.com/office/powerpoint/2010/main" val="337794747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12.23</a:t>
            </a:r>
          </a:p>
        </p:txBody>
      </p:sp>
      <p:pic>
        <p:nvPicPr>
          <p:cNvPr id="115714" name="Picture 4"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388" y="876300"/>
            <a:ext cx="4713287" cy="5195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Picture 4" descr="Screen shot 2010-09-19 at 9.32.22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793750"/>
            <a:ext cx="20415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6"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Exceptionally Long Cells</a:t>
            </a:r>
          </a:p>
        </p:txBody>
      </p:sp>
    </p:spTree>
    <p:extLst>
      <p:ext uri="{BB962C8B-B14F-4D97-AF65-F5344CB8AC3E}">
        <p14:creationId xmlns:p14="http://schemas.microsoft.com/office/powerpoint/2010/main" val="202094076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Diatom Diversity of Shapes</a:t>
            </a:r>
          </a:p>
        </p:txBody>
      </p:sp>
      <p:sp>
        <p:nvSpPr>
          <p:cNvPr id="121858"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12.24</a:t>
            </a:r>
          </a:p>
        </p:txBody>
      </p:sp>
      <p:pic>
        <p:nvPicPr>
          <p:cNvPr id="121859" name="Picture 4" descr="Grouped_Diatoms_lrg_M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6900" y="876300"/>
            <a:ext cx="5959475" cy="5497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053244"/>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Evolution of Diatom Cells</a:t>
            </a:r>
          </a:p>
        </p:txBody>
      </p:sp>
      <p:sp>
        <p:nvSpPr>
          <p:cNvPr id="128002"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12.25</a:t>
            </a:r>
          </a:p>
        </p:txBody>
      </p:sp>
      <p:pic>
        <p:nvPicPr>
          <p:cNvPr id="128003" name="Picture 5" descr="fixed chloroplast drawing.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876300"/>
            <a:ext cx="9144000" cy="235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6" descr="fixed chloroplast E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05200" y="3040063"/>
            <a:ext cx="2451100" cy="3817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3678850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Diatom Anatomy and Genomics</a:t>
            </a:r>
          </a:p>
        </p:txBody>
      </p:sp>
      <p:sp>
        <p:nvSpPr>
          <p:cNvPr id="140290"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12.26</a:t>
            </a:r>
          </a:p>
        </p:txBody>
      </p:sp>
      <p:pic>
        <p:nvPicPr>
          <p:cNvPr id="140291" name="Picture 4" descr="Diatom_Ven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2788" y="1273175"/>
            <a:ext cx="4194175" cy="417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5" descr="T pseudonan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588" y="1328738"/>
            <a:ext cx="3482975" cy="411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419039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12.27</a:t>
            </a:r>
          </a:p>
        </p:txBody>
      </p:sp>
      <p:sp>
        <p:nvSpPr>
          <p:cNvPr id="158722"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Tiniest Eukaryote Green Alga</a:t>
            </a:r>
            <a:endParaRPr lang="en-US" sz="4800" baseline="30000">
              <a:latin typeface="Times New Roman" charset="0"/>
            </a:endParaRPr>
          </a:p>
        </p:txBody>
      </p:sp>
      <p:pic>
        <p:nvPicPr>
          <p:cNvPr id="158723" name="Picture 5" descr="Tiny alga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9600" y="803275"/>
            <a:ext cx="4997450" cy="536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64325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3-08-14 at 1.34.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1821"/>
            <a:ext cx="9144000" cy="1987504"/>
          </a:xfrm>
          <a:prstGeom prst="rect">
            <a:avLst/>
          </a:prstGeom>
        </p:spPr>
      </p:pic>
      <p:sp>
        <p:nvSpPr>
          <p:cNvPr id="171009"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Table 12.2</a:t>
            </a:r>
          </a:p>
        </p:txBody>
      </p:sp>
      <p:sp>
        <p:nvSpPr>
          <p:cNvPr id="171010"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Table 12.2</a:t>
            </a:r>
            <a:endParaRPr lang="en-US" sz="4800" baseline="30000">
              <a:latin typeface="Times New Roman" charset="0"/>
            </a:endParaRPr>
          </a:p>
        </p:txBody>
      </p:sp>
      <p:sp>
        <p:nvSpPr>
          <p:cNvPr id="2" name="Rectangle 1"/>
          <p:cNvSpPr/>
          <p:nvPr/>
        </p:nvSpPr>
        <p:spPr>
          <a:xfrm>
            <a:off x="0" y="1931796"/>
            <a:ext cx="9144000" cy="369332"/>
          </a:xfrm>
          <a:prstGeom prst="rect">
            <a:avLst/>
          </a:prstGeom>
          <a:solidFill>
            <a:schemeClr val="bg1"/>
          </a:solidFill>
        </p:spPr>
        <p:txBody>
          <a:bodyPr wrap="square">
            <a:spAutoFit/>
          </a:bodyPr>
          <a:lstStyle/>
          <a:p>
            <a:r>
              <a:rPr lang="en-US" b="1" dirty="0">
                <a:latin typeface="Times New Roman"/>
                <a:cs typeface="Times New Roman"/>
              </a:rPr>
              <a:t>Table 12.2</a:t>
            </a:r>
            <a:r>
              <a:rPr lang="en-US" dirty="0">
                <a:latin typeface="Times New Roman"/>
                <a:cs typeface="Times New Roman"/>
              </a:rPr>
              <a:t> Comparison of species genomic statistics. </a:t>
            </a:r>
            <a:r>
              <a:rPr lang="en-US" dirty="0" err="1">
                <a:latin typeface="Times New Roman"/>
                <a:cs typeface="Times New Roman"/>
              </a:rPr>
              <a:t>Mbp</a:t>
            </a:r>
            <a:r>
              <a:rPr lang="en-US" dirty="0">
                <a:latin typeface="Times New Roman"/>
                <a:cs typeface="Times New Roman"/>
              </a:rPr>
              <a:t> = million base pairs. </a:t>
            </a:r>
          </a:p>
        </p:txBody>
      </p:sp>
    </p:spTree>
    <p:extLst>
      <p:ext uri="{BB962C8B-B14F-4D97-AF65-F5344CB8AC3E}">
        <p14:creationId xmlns:p14="http://schemas.microsoft.com/office/powerpoint/2010/main" val="213189143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12.28</a:t>
            </a:r>
          </a:p>
        </p:txBody>
      </p:sp>
      <p:sp>
        <p:nvSpPr>
          <p:cNvPr id="177154"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Gigantic Bacterium Anatomy</a:t>
            </a:r>
            <a:endParaRPr lang="en-US" sz="4800" baseline="30000">
              <a:latin typeface="Times New Roman" charset="0"/>
            </a:endParaRPr>
          </a:p>
        </p:txBody>
      </p:sp>
      <p:pic>
        <p:nvPicPr>
          <p:cNvPr id="177155" name="Picture 2" descr="giant bacterium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0988" y="842963"/>
            <a:ext cx="5573712"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7156" name="Group 3"/>
          <p:cNvGrpSpPr>
            <a:grpSpLocks/>
          </p:cNvGrpSpPr>
          <p:nvPr/>
        </p:nvGrpSpPr>
        <p:grpSpPr bwMode="auto">
          <a:xfrm>
            <a:off x="3132138" y="3189288"/>
            <a:ext cx="4951412" cy="3606800"/>
            <a:chOff x="3501" y="8284"/>
            <a:chExt cx="6564" cy="5381"/>
          </a:xfrm>
        </p:grpSpPr>
        <p:pic>
          <p:nvPicPr>
            <p:cNvPr id="177157" name="Picture 4" descr="giant bacterium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 y="8284"/>
              <a:ext cx="6564" cy="5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158" name="Rectangle 5"/>
            <p:cNvSpPr>
              <a:spLocks noChangeArrowheads="1"/>
            </p:cNvSpPr>
            <p:nvPr/>
          </p:nvSpPr>
          <p:spPr bwMode="auto">
            <a:xfrm>
              <a:off x="3665" y="8322"/>
              <a:ext cx="376" cy="322"/>
            </a:xfrm>
            <a:prstGeom prst="rect">
              <a:avLst/>
            </a:prstGeom>
            <a:solidFill>
              <a:srgbClr val="F2F2F2"/>
            </a:solidFill>
            <a:ln>
              <a:noFill/>
            </a:ln>
            <a:extLst>
              <a:ext uri="{91240B29-F687-4f45-9708-019B960494DF}">
                <a14:hiddenLine xmlns:a14="http://schemas.microsoft.com/office/drawing/2010/main" w="19050">
                  <a:solidFill>
                    <a:srgbClr val="000000"/>
                  </a:solidFill>
                  <a:miter lim="800000"/>
                  <a:headEnd/>
                  <a:tailEnd/>
                </a14:hiddenLine>
              </a:ext>
            </a:extLst>
          </p:spPr>
          <p:txBody>
            <a:bodyPr tIns="91440" bIns="91440"/>
            <a:lstStyle/>
            <a:p>
              <a:endParaRPr lang="en-US"/>
            </a:p>
          </p:txBody>
        </p:sp>
      </p:grpSp>
    </p:spTree>
    <p:extLst>
      <p:ext uri="{BB962C8B-B14F-4D97-AF65-F5344CB8AC3E}">
        <p14:creationId xmlns:p14="http://schemas.microsoft.com/office/powerpoint/2010/main" val="2060981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i="1">
                <a:latin typeface="Times New Roman" charset="0"/>
              </a:rPr>
              <a:t>E. fishelsoni</a:t>
            </a:r>
            <a:r>
              <a:rPr lang="en-US" sz="4800">
                <a:latin typeface="Times New Roman" charset="0"/>
              </a:rPr>
              <a:t> Life Cycle</a:t>
            </a:r>
            <a:endParaRPr lang="en-US" sz="4800" baseline="30000">
              <a:latin typeface="Times New Roman" charset="0"/>
            </a:endParaRPr>
          </a:p>
        </p:txBody>
      </p:sp>
      <p:pic>
        <p:nvPicPr>
          <p:cNvPr id="187394" name="Picture 2" descr="giant bacteria copy number vs si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475" y="3675063"/>
            <a:ext cx="6221413" cy="292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7395" name="Picture 3" descr="giagantic lifecyc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7413" y="1031875"/>
            <a:ext cx="4562475" cy="244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396"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12.29</a:t>
            </a:r>
          </a:p>
        </p:txBody>
      </p:sp>
    </p:spTree>
    <p:extLst>
      <p:ext uri="{BB962C8B-B14F-4D97-AF65-F5344CB8AC3E}">
        <p14:creationId xmlns:p14="http://schemas.microsoft.com/office/powerpoint/2010/main" val="412512193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Table 12.3</a:t>
            </a:r>
            <a:endParaRPr lang="en-US" sz="4800" baseline="30000">
              <a:latin typeface="Times New Roman" charset="0"/>
            </a:endParaRPr>
          </a:p>
        </p:txBody>
      </p:sp>
      <p:sp>
        <p:nvSpPr>
          <p:cNvPr id="211970"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Table 12.3</a:t>
            </a:r>
          </a:p>
        </p:txBody>
      </p:sp>
      <p:pic>
        <p:nvPicPr>
          <p:cNvPr id="3" name="Picture 2" descr="Screen Shot 2013-08-14 at 1.36.5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45714"/>
            <a:ext cx="9144000" cy="1898635"/>
          </a:xfrm>
          <a:prstGeom prst="rect">
            <a:avLst/>
          </a:prstGeom>
        </p:spPr>
      </p:pic>
      <p:sp>
        <p:nvSpPr>
          <p:cNvPr id="2" name="Rectangle 1"/>
          <p:cNvSpPr/>
          <p:nvPr/>
        </p:nvSpPr>
        <p:spPr>
          <a:xfrm>
            <a:off x="312615" y="1884680"/>
            <a:ext cx="7971693" cy="400110"/>
          </a:xfrm>
          <a:prstGeom prst="rect">
            <a:avLst/>
          </a:prstGeom>
          <a:solidFill>
            <a:srgbClr val="FFFFFF"/>
          </a:solidFill>
        </p:spPr>
        <p:txBody>
          <a:bodyPr wrap="square">
            <a:spAutoFit/>
          </a:bodyPr>
          <a:lstStyle/>
          <a:p>
            <a:r>
              <a:rPr lang="en-US" sz="2000" b="1" dirty="0">
                <a:latin typeface="Times New Roman"/>
                <a:cs typeface="Times New Roman"/>
              </a:rPr>
              <a:t>Table 12.3</a:t>
            </a:r>
            <a:r>
              <a:rPr lang="en-US" sz="2000" dirty="0">
                <a:latin typeface="Times New Roman"/>
                <a:cs typeface="Times New Roman"/>
              </a:rPr>
              <a:t> Gene copy number in individual </a:t>
            </a:r>
            <a:r>
              <a:rPr lang="en-US" sz="2000" i="1" dirty="0">
                <a:latin typeface="Times New Roman"/>
                <a:cs typeface="Times New Roman"/>
              </a:rPr>
              <a:t>E. </a:t>
            </a:r>
            <a:r>
              <a:rPr lang="en-US" sz="2000" i="1" dirty="0" err="1">
                <a:latin typeface="Times New Roman"/>
                <a:cs typeface="Times New Roman"/>
              </a:rPr>
              <a:t>fishelsoni</a:t>
            </a:r>
            <a:r>
              <a:rPr lang="en-US" sz="2000" dirty="0">
                <a:latin typeface="Times New Roman"/>
                <a:cs typeface="Times New Roman"/>
              </a:rPr>
              <a:t> cells. </a:t>
            </a:r>
          </a:p>
        </p:txBody>
      </p:sp>
    </p:spTree>
    <p:extLst>
      <p:ext uri="{BB962C8B-B14F-4D97-AF65-F5344CB8AC3E}">
        <p14:creationId xmlns:p14="http://schemas.microsoft.com/office/powerpoint/2010/main" val="2682819900"/>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Cellular Communication of Neurons</a:t>
            </a:r>
          </a:p>
        </p:txBody>
      </p:sp>
      <p:sp>
        <p:nvSpPr>
          <p:cNvPr id="21506" name="Title 10"/>
          <p:cNvSpPr>
            <a:spLocks noGrp="1"/>
          </p:cNvSpPr>
          <p:nvPr>
            <p:ph type="title"/>
          </p:nvPr>
        </p:nvSpPr>
        <p:spPr>
          <a:xfrm>
            <a:off x="0" y="6289675"/>
            <a:ext cx="1514475" cy="568325"/>
          </a:xfrm>
        </p:spPr>
        <p:txBody>
          <a:bodyPr/>
          <a:lstStyle/>
          <a:p>
            <a:pPr algn="l"/>
            <a:r>
              <a:rPr lang="en-US" sz="2400">
                <a:latin typeface="Times New Roman" charset="0"/>
                <a:ea typeface="ＭＳ Ｐゴシック" charset="0"/>
                <a:cs typeface="Times New Roman" charset="0"/>
              </a:rPr>
              <a:t>Fig. 12.2</a:t>
            </a:r>
          </a:p>
        </p:txBody>
      </p:sp>
      <p:pic>
        <p:nvPicPr>
          <p:cNvPr id="21507" name="Picture 4" descr="nerve carto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1763" y="1008063"/>
            <a:ext cx="2297112" cy="424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5" descr="annotated motor end pla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1008063"/>
            <a:ext cx="5861050" cy="3951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7"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12.30</a:t>
            </a:r>
          </a:p>
        </p:txBody>
      </p:sp>
      <p:sp>
        <p:nvSpPr>
          <p:cNvPr id="214018" name="TextBox 7"/>
          <p:cNvSpPr txBox="1">
            <a:spLocks noChangeArrowheads="1"/>
          </p:cNvSpPr>
          <p:nvPr/>
        </p:nvSpPr>
        <p:spPr bwMode="auto">
          <a:xfrm>
            <a:off x="0" y="11113"/>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Tiny Bacterium</a:t>
            </a:r>
            <a:endParaRPr lang="en-US" sz="4800" baseline="30000">
              <a:latin typeface="Times New Roman" charset="0"/>
            </a:endParaRPr>
          </a:p>
        </p:txBody>
      </p:sp>
      <p:pic>
        <p:nvPicPr>
          <p:cNvPr id="214019" name="Picture 3" descr="tiny freeli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2438" y="1014413"/>
            <a:ext cx="4859337"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20" name="Picture 4" descr="SAR11 bu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525" y="842963"/>
            <a:ext cx="3890963" cy="517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773880"/>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12.31</a:t>
            </a:r>
          </a:p>
        </p:txBody>
      </p:sp>
      <p:sp>
        <p:nvSpPr>
          <p:cNvPr id="222210"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Tiny Bacterial Genome</a:t>
            </a:r>
            <a:endParaRPr lang="en-US" sz="4800" baseline="30000">
              <a:latin typeface="Times New Roman" charset="0"/>
            </a:endParaRPr>
          </a:p>
        </p:txBody>
      </p:sp>
      <p:pic>
        <p:nvPicPr>
          <p:cNvPr id="222211" name="Picture 2" descr="tinest gen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842963"/>
            <a:ext cx="6886575" cy="558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227513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12.32</a:t>
            </a:r>
          </a:p>
        </p:txBody>
      </p:sp>
      <p:pic>
        <p:nvPicPr>
          <p:cNvPr id="234498" name="Picture 2" descr="Figure12_3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0838" y="1531938"/>
            <a:ext cx="50165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9" name="Picture 3" descr="Figure12_3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1325" y="977900"/>
            <a:ext cx="2938463" cy="516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Evidence of Nanoscale Life?</a:t>
            </a:r>
            <a:endParaRPr lang="en-US" sz="4800" baseline="30000">
              <a:latin typeface="Times New Roman" charset="0"/>
            </a:endParaRPr>
          </a:p>
        </p:txBody>
      </p:sp>
    </p:spTree>
    <p:extLst>
      <p:ext uri="{BB962C8B-B14F-4D97-AF65-F5344CB8AC3E}">
        <p14:creationId xmlns:p14="http://schemas.microsoft.com/office/powerpoint/2010/main" val="1398806802"/>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12.33</a:t>
            </a:r>
          </a:p>
        </p:txBody>
      </p:sp>
      <p:pic>
        <p:nvPicPr>
          <p:cNvPr id="242690" name="Picture 2" descr="Figure12_23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63" y="985838"/>
            <a:ext cx="4476750" cy="439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1" name="Picture 3" descr="Figure12_33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4563" y="1566863"/>
            <a:ext cx="4308475"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2"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Data Against Nanobacteria</a:t>
            </a:r>
            <a:endParaRPr lang="en-US" sz="4800" baseline="30000">
              <a:latin typeface="Times New Roman" charset="0"/>
            </a:endParaRPr>
          </a:p>
        </p:txBody>
      </p:sp>
    </p:spTree>
    <p:extLst>
      <p:ext uri="{BB962C8B-B14F-4D97-AF65-F5344CB8AC3E}">
        <p14:creationId xmlns:p14="http://schemas.microsoft.com/office/powerpoint/2010/main" val="10811034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Title 5"/>
          <p:cNvSpPr>
            <a:spLocks noGrp="1"/>
          </p:cNvSpPr>
          <p:nvPr>
            <p:ph type="title"/>
          </p:nvPr>
        </p:nvSpPr>
        <p:spPr>
          <a:xfrm>
            <a:off x="0" y="6384925"/>
            <a:ext cx="1992313" cy="385763"/>
          </a:xfrm>
        </p:spPr>
        <p:txBody>
          <a:bodyPr/>
          <a:lstStyle/>
          <a:p>
            <a:pPr algn="l"/>
            <a:r>
              <a:rPr lang="en-US" sz="2400">
                <a:latin typeface="Times New Roman" charset="0"/>
                <a:ea typeface="ＭＳ Ｐゴシック" charset="0"/>
                <a:cs typeface="Times New Roman" charset="0"/>
              </a:rPr>
              <a:t>Fig. 12.34</a:t>
            </a:r>
          </a:p>
        </p:txBody>
      </p:sp>
      <p:sp>
        <p:nvSpPr>
          <p:cNvPr id="257026" name="TextBox 7"/>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Color Spectrum Continuum</a:t>
            </a:r>
            <a:endParaRPr lang="en-US" sz="4800" baseline="30000">
              <a:latin typeface="Times New Roman" charset="0"/>
            </a:endParaRPr>
          </a:p>
        </p:txBody>
      </p:sp>
      <p:pic>
        <p:nvPicPr>
          <p:cNvPr id="257027" name="Picture 2" descr="visible 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400" y="1031875"/>
            <a:ext cx="6605588" cy="433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1023006"/>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5" name="Title 5"/>
          <p:cNvSpPr>
            <a:spLocks noGrp="1"/>
          </p:cNvSpPr>
          <p:nvPr>
            <p:ph type="title"/>
          </p:nvPr>
        </p:nvSpPr>
        <p:spPr>
          <a:xfrm>
            <a:off x="0" y="6384925"/>
            <a:ext cx="2638425" cy="385763"/>
          </a:xfrm>
        </p:spPr>
        <p:txBody>
          <a:bodyPr/>
          <a:lstStyle/>
          <a:p>
            <a:pPr algn="l"/>
            <a:r>
              <a:rPr lang="en-US" sz="2400">
                <a:latin typeface="Times New Roman" charset="0"/>
                <a:ea typeface="ＭＳ Ｐゴシック" charset="0"/>
                <a:cs typeface="Times New Roman" charset="0"/>
              </a:rPr>
              <a:t>ELSI Fig. 12.1</a:t>
            </a:r>
          </a:p>
        </p:txBody>
      </p:sp>
      <p:sp>
        <p:nvSpPr>
          <p:cNvPr id="267266"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Retraction of Human Stem Cell Papers</a:t>
            </a:r>
            <a:endParaRPr lang="en-US" sz="4400" baseline="30000">
              <a:latin typeface="Times New Roman" charset="0"/>
            </a:endParaRPr>
          </a:p>
        </p:txBody>
      </p:sp>
      <p:pic>
        <p:nvPicPr>
          <p:cNvPr id="267267" name="Picture 2" descr="Hwang retra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0" y="842963"/>
            <a:ext cx="6335713" cy="530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042749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extBox 1"/>
          <p:cNvSpPr txBox="1">
            <a:spLocks noChangeArrowheads="1"/>
          </p:cNvSpPr>
          <p:nvPr/>
        </p:nvSpPr>
        <p:spPr bwMode="auto">
          <a:xfrm>
            <a:off x="0" y="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Integrated Systems Biology</a:t>
            </a:r>
          </a:p>
        </p:txBody>
      </p:sp>
      <p:sp>
        <p:nvSpPr>
          <p:cNvPr id="14338" name="TextBox 2"/>
          <p:cNvSpPr txBox="1">
            <a:spLocks noChangeArrowheads="1"/>
          </p:cNvSpPr>
          <p:nvPr/>
        </p:nvSpPr>
        <p:spPr bwMode="auto">
          <a:xfrm>
            <a:off x="0" y="1685925"/>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dirty="0">
                <a:latin typeface="Times New Roman" charset="0"/>
                <a:cs typeface="Times New Roman" charset="0"/>
              </a:rPr>
              <a:t>PowerPoint Slides for Chapter 12:</a:t>
            </a:r>
          </a:p>
          <a:p>
            <a:pPr algn="ctr" eaLnBrk="1" hangingPunct="1"/>
            <a:r>
              <a:rPr lang="en-US" sz="3600" dirty="0">
                <a:latin typeface="Times New Roman" charset="0"/>
                <a:cs typeface="Times New Roman" charset="0"/>
              </a:rPr>
              <a:t>Cells at the Cellular Level</a:t>
            </a:r>
          </a:p>
        </p:txBody>
      </p:sp>
      <p:sp>
        <p:nvSpPr>
          <p:cNvPr id="14339" name="TextBox 2"/>
          <p:cNvSpPr txBox="1">
            <a:spLocks noChangeArrowheads="1"/>
          </p:cNvSpPr>
          <p:nvPr/>
        </p:nvSpPr>
        <p:spPr bwMode="auto">
          <a:xfrm>
            <a:off x="0" y="5103813"/>
            <a:ext cx="9144000"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3600">
                <a:latin typeface="Times New Roman" charset="0"/>
                <a:cs typeface="Times New Roman" charset="0"/>
              </a:rPr>
              <a:t>by</a:t>
            </a:r>
          </a:p>
          <a:p>
            <a:pPr algn="ctr" eaLnBrk="1" hangingPunct="1"/>
            <a:r>
              <a:rPr lang="en-US" sz="3600">
                <a:latin typeface="Times New Roman" charset="0"/>
                <a:cs typeface="Times New Roman" charset="0"/>
              </a:rPr>
              <a:t>A. Malcolm Campbell, Laurie J. Heyer, and Chris Paradise</a:t>
            </a:r>
          </a:p>
        </p:txBody>
      </p:sp>
      <p:sp>
        <p:nvSpPr>
          <p:cNvPr id="14340" name="TextBox 2"/>
          <p:cNvSpPr txBox="1">
            <a:spLocks noChangeArrowheads="1"/>
          </p:cNvSpPr>
          <p:nvPr/>
        </p:nvSpPr>
        <p:spPr bwMode="auto">
          <a:xfrm>
            <a:off x="0" y="3532188"/>
            <a:ext cx="9144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800" dirty="0">
                <a:latin typeface="Times New Roman"/>
                <a:cs typeface="Times New Roman"/>
              </a:rPr>
              <a:t>12.4 Are viruses alive?</a:t>
            </a:r>
          </a:p>
        </p:txBody>
      </p:sp>
      <p:sp>
        <p:nvSpPr>
          <p:cNvPr id="14341" name="Title 6"/>
          <p:cNvSpPr>
            <a:spLocks noGrp="1"/>
          </p:cNvSpPr>
          <p:nvPr>
            <p:ph type="title"/>
          </p:nvPr>
        </p:nvSpPr>
        <p:spPr>
          <a:xfrm>
            <a:off x="0" y="6302375"/>
            <a:ext cx="2343150" cy="555625"/>
          </a:xfrm>
        </p:spPr>
        <p:txBody>
          <a:bodyPr/>
          <a:lstStyle/>
          <a:p>
            <a:pPr algn="l"/>
            <a:r>
              <a:rPr lang="en-US" sz="2400">
                <a:latin typeface="Times New Roman" charset="0"/>
                <a:ea typeface="ＭＳ Ｐゴシック" charset="0"/>
                <a:cs typeface="Times New Roman" charset="0"/>
              </a:rPr>
              <a:t>Title Page</a:t>
            </a:r>
          </a:p>
        </p:txBody>
      </p:sp>
    </p:spTree>
    <p:extLst>
      <p:ext uri="{BB962C8B-B14F-4D97-AF65-F5344CB8AC3E}">
        <p14:creationId xmlns:p14="http://schemas.microsoft.com/office/powerpoint/2010/main" val="670443291"/>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5"/>
          <p:cNvSpPr>
            <a:spLocks noGrp="1"/>
          </p:cNvSpPr>
          <p:nvPr>
            <p:ph type="title"/>
          </p:nvPr>
        </p:nvSpPr>
        <p:spPr>
          <a:xfrm>
            <a:off x="0" y="6429375"/>
            <a:ext cx="2236788" cy="385763"/>
          </a:xfrm>
        </p:spPr>
        <p:txBody>
          <a:bodyPr/>
          <a:lstStyle/>
          <a:p>
            <a:pPr algn="l"/>
            <a:r>
              <a:rPr lang="en-US" sz="2400">
                <a:latin typeface="Times New Roman" charset="0"/>
                <a:ea typeface="ＭＳ Ｐゴシック" charset="0"/>
                <a:cs typeface="Times New Roman" charset="0"/>
              </a:rPr>
              <a:t>Table 12.4</a:t>
            </a:r>
          </a:p>
        </p:txBody>
      </p:sp>
      <p:sp>
        <p:nvSpPr>
          <p:cNvPr id="15362"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Table 12.4</a:t>
            </a:r>
          </a:p>
        </p:txBody>
      </p:sp>
      <p:pic>
        <p:nvPicPr>
          <p:cNvPr id="15363" name="Picture 9" descr="Screen shot 2010-10-12 at 8.57.48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1903413"/>
            <a:ext cx="9144000" cy="279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95384" y="1893644"/>
            <a:ext cx="7319782" cy="400110"/>
          </a:xfrm>
          <a:prstGeom prst="rect">
            <a:avLst/>
          </a:prstGeom>
          <a:solidFill>
            <a:srgbClr val="FFFFFF"/>
          </a:solidFill>
        </p:spPr>
        <p:txBody>
          <a:bodyPr wrap="none" rtlCol="0">
            <a:spAutoFit/>
          </a:bodyPr>
          <a:lstStyle/>
          <a:p>
            <a:r>
              <a:rPr lang="en-US" sz="2000" b="1" dirty="0">
                <a:latin typeface="Times New Roman"/>
                <a:cs typeface="Times New Roman"/>
              </a:rPr>
              <a:t>Table 12.4</a:t>
            </a:r>
            <a:r>
              <a:rPr lang="en-US" sz="2000" dirty="0">
                <a:latin typeface="Times New Roman"/>
                <a:cs typeface="Times New Roman"/>
              </a:rPr>
              <a:t> Seven types of viral genomes, examples and some details. </a:t>
            </a:r>
          </a:p>
        </p:txBody>
      </p:sp>
    </p:spTree>
    <p:extLst>
      <p:ext uri="{BB962C8B-B14F-4D97-AF65-F5344CB8AC3E}">
        <p14:creationId xmlns:p14="http://schemas.microsoft.com/office/powerpoint/2010/main" val="1545922439"/>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5"/>
          <p:cNvSpPr>
            <a:spLocks noGrp="1"/>
          </p:cNvSpPr>
          <p:nvPr>
            <p:ph type="title"/>
          </p:nvPr>
        </p:nvSpPr>
        <p:spPr>
          <a:xfrm>
            <a:off x="0" y="6429375"/>
            <a:ext cx="2236788" cy="385763"/>
          </a:xfrm>
        </p:spPr>
        <p:txBody>
          <a:bodyPr/>
          <a:lstStyle/>
          <a:p>
            <a:pPr algn="l"/>
            <a:r>
              <a:rPr lang="en-US" sz="2400">
                <a:latin typeface="Times New Roman" charset="0"/>
                <a:ea typeface="ＭＳ Ｐゴシック" charset="0"/>
                <a:cs typeface="Times New Roman" charset="0"/>
              </a:rPr>
              <a:t>Fig. 12.35</a:t>
            </a:r>
          </a:p>
        </p:txBody>
      </p:sp>
      <p:sp>
        <p:nvSpPr>
          <p:cNvPr id="17410"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HIV Reproduction</a:t>
            </a:r>
          </a:p>
        </p:txBody>
      </p:sp>
      <p:pic>
        <p:nvPicPr>
          <p:cNvPr id="17411" name="Picture 4" descr="Figure12_35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3613" y="1287463"/>
            <a:ext cx="3138487"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5" descr="Figure12_35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9713" y="1287463"/>
            <a:ext cx="3871912" cy="245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6" descr="Figure12_35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2213" y="4000500"/>
            <a:ext cx="6332537"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509055"/>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Mimivirus Defies Virus Definition</a:t>
            </a:r>
          </a:p>
        </p:txBody>
      </p:sp>
      <p:sp>
        <p:nvSpPr>
          <p:cNvPr id="35842" name="Title 10"/>
          <p:cNvSpPr>
            <a:spLocks noGrp="1"/>
          </p:cNvSpPr>
          <p:nvPr>
            <p:ph type="title"/>
          </p:nvPr>
        </p:nvSpPr>
        <p:spPr>
          <a:xfrm>
            <a:off x="0" y="6289675"/>
            <a:ext cx="1514475" cy="568325"/>
          </a:xfrm>
        </p:spPr>
        <p:txBody>
          <a:bodyPr/>
          <a:lstStyle/>
          <a:p>
            <a:pPr algn="l"/>
            <a:r>
              <a:rPr lang="en-US" sz="2400">
                <a:latin typeface="Times New Roman" charset="0"/>
                <a:ea typeface="ＭＳ Ｐゴシック" charset="0"/>
                <a:cs typeface="Times New Roman" charset="0"/>
              </a:rPr>
              <a:t>Fig. 12.36</a:t>
            </a:r>
          </a:p>
        </p:txBody>
      </p:sp>
      <p:pic>
        <p:nvPicPr>
          <p:cNvPr id="35843" name="Picture 4" descr="Figure12_36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8825" y="781050"/>
            <a:ext cx="2600325" cy="258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4" name="Picture 5" descr="Figure12_36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7725" y="781050"/>
            <a:ext cx="250507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descr="Figure12_36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28825" y="3409950"/>
            <a:ext cx="2576513"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descr="Figure12_36d"/>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16475" y="3387725"/>
            <a:ext cx="2174875" cy="232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38881644"/>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extBox 7"/>
          <p:cNvSpPr txBox="1">
            <a:spLocks noChangeArrowheads="1"/>
          </p:cNvSpPr>
          <p:nvPr/>
        </p:nvSpPr>
        <p:spPr bwMode="auto">
          <a:xfrm>
            <a:off x="0" y="11113"/>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Table 12.1</a:t>
            </a:r>
          </a:p>
        </p:txBody>
      </p:sp>
      <p:sp>
        <p:nvSpPr>
          <p:cNvPr id="35842" name="Title 10"/>
          <p:cNvSpPr>
            <a:spLocks noGrp="1"/>
          </p:cNvSpPr>
          <p:nvPr>
            <p:ph type="title"/>
          </p:nvPr>
        </p:nvSpPr>
        <p:spPr>
          <a:xfrm>
            <a:off x="0" y="6289675"/>
            <a:ext cx="1514475" cy="568325"/>
          </a:xfrm>
        </p:spPr>
        <p:txBody>
          <a:bodyPr/>
          <a:lstStyle/>
          <a:p>
            <a:pPr algn="l"/>
            <a:r>
              <a:rPr lang="en-US" sz="2400">
                <a:latin typeface="Times New Roman" charset="0"/>
                <a:ea typeface="ＭＳ Ｐゴシック" charset="0"/>
                <a:cs typeface="Times New Roman" charset="0"/>
              </a:rPr>
              <a:t>Table 12.1</a:t>
            </a:r>
          </a:p>
        </p:txBody>
      </p:sp>
      <p:pic>
        <p:nvPicPr>
          <p:cNvPr id="35843" name="Picture 11" descr="Screen shot 2010-10-05 at 10.57.26 PM.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63" y="2111375"/>
            <a:ext cx="9144000"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cs typeface="Times New Roman" charset="0"/>
              </a:rPr>
              <a:t>Sputnik: Virus Within a Virus</a:t>
            </a:r>
          </a:p>
        </p:txBody>
      </p:sp>
      <p:sp>
        <p:nvSpPr>
          <p:cNvPr id="48130" name="Title 6"/>
          <p:cNvSpPr>
            <a:spLocks noGrp="1"/>
          </p:cNvSpPr>
          <p:nvPr>
            <p:ph type="title"/>
          </p:nvPr>
        </p:nvSpPr>
        <p:spPr>
          <a:xfrm>
            <a:off x="0" y="6362700"/>
            <a:ext cx="1592263" cy="495300"/>
          </a:xfrm>
        </p:spPr>
        <p:txBody>
          <a:bodyPr/>
          <a:lstStyle/>
          <a:p>
            <a:pPr algn="l"/>
            <a:r>
              <a:rPr lang="en-US" sz="2400">
                <a:latin typeface="Times New Roman" charset="0"/>
                <a:ea typeface="ＭＳ Ｐゴシック" charset="0"/>
                <a:cs typeface="Times New Roman" charset="0"/>
              </a:rPr>
              <a:t>Fig. 12.37</a:t>
            </a:r>
          </a:p>
        </p:txBody>
      </p:sp>
      <p:pic>
        <p:nvPicPr>
          <p:cNvPr id="48131" name="Picture 4" descr="Figure12_37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088" y="1096963"/>
            <a:ext cx="3729037"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5" descr="Figure12_3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4550" y="1096963"/>
            <a:ext cx="3922713" cy="367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5090888"/>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cs typeface="Times New Roman" charset="0"/>
              </a:rPr>
              <a:t>Table 12.5</a:t>
            </a:r>
          </a:p>
        </p:txBody>
      </p:sp>
      <p:sp>
        <p:nvSpPr>
          <p:cNvPr id="56322" name="Title 6"/>
          <p:cNvSpPr>
            <a:spLocks noGrp="1"/>
          </p:cNvSpPr>
          <p:nvPr>
            <p:ph type="title"/>
          </p:nvPr>
        </p:nvSpPr>
        <p:spPr>
          <a:xfrm>
            <a:off x="0" y="6362700"/>
            <a:ext cx="1592263" cy="495300"/>
          </a:xfrm>
        </p:spPr>
        <p:txBody>
          <a:bodyPr/>
          <a:lstStyle/>
          <a:p>
            <a:pPr algn="l"/>
            <a:r>
              <a:rPr lang="en-US" sz="2400">
                <a:latin typeface="Times New Roman" charset="0"/>
                <a:ea typeface="ＭＳ Ｐゴシック" charset="0"/>
                <a:cs typeface="Times New Roman" charset="0"/>
              </a:rPr>
              <a:t>Table 12.5</a:t>
            </a:r>
          </a:p>
        </p:txBody>
      </p:sp>
      <p:sp>
        <p:nvSpPr>
          <p:cNvPr id="2" name="Rectangle 1"/>
          <p:cNvSpPr/>
          <p:nvPr/>
        </p:nvSpPr>
        <p:spPr>
          <a:xfrm>
            <a:off x="253999" y="1859340"/>
            <a:ext cx="8802077" cy="2603277"/>
          </a:xfrm>
          <a:prstGeom prst="rect">
            <a:avLst/>
          </a:prstGeom>
        </p:spPr>
        <p:txBody>
          <a:bodyPr wrap="square">
            <a:spAutoFit/>
          </a:bodyPr>
          <a:lstStyle/>
          <a:p>
            <a:pPr marL="285750" lvl="0" indent="-285750">
              <a:lnSpc>
                <a:spcPct val="150000"/>
              </a:lnSpc>
              <a:buFont typeface="Arial"/>
              <a:buChar char="•"/>
            </a:pPr>
            <a:r>
              <a:rPr lang="en-US" sz="2200" dirty="0" smtClean="0">
                <a:latin typeface="Times New Roman"/>
                <a:cs typeface="Times New Roman"/>
              </a:rPr>
              <a:t>Stable </a:t>
            </a:r>
            <a:r>
              <a:rPr lang="en-US" sz="2200" dirty="0">
                <a:latin typeface="Times New Roman"/>
                <a:cs typeface="Times New Roman"/>
              </a:rPr>
              <a:t>at 90º C for 30 minutes, which denatures many nucleic acids</a:t>
            </a:r>
          </a:p>
          <a:p>
            <a:pPr marL="285750" lvl="0" indent="-285750">
              <a:lnSpc>
                <a:spcPct val="150000"/>
              </a:lnSpc>
              <a:buFont typeface="Arial"/>
              <a:buChar char="•"/>
            </a:pPr>
            <a:r>
              <a:rPr lang="en-US" sz="2200" dirty="0">
                <a:latin typeface="Times New Roman"/>
                <a:cs typeface="Times New Roman"/>
              </a:rPr>
              <a:t>Small size, about 50,000 Daltons which is the size of a typical protein</a:t>
            </a:r>
          </a:p>
          <a:p>
            <a:pPr marL="285750" lvl="0" indent="-285750">
              <a:lnSpc>
                <a:spcPct val="150000"/>
              </a:lnSpc>
              <a:buFont typeface="Arial"/>
              <a:buChar char="•"/>
            </a:pPr>
            <a:r>
              <a:rPr lang="en-US" sz="2200" dirty="0">
                <a:latin typeface="Times New Roman"/>
                <a:cs typeface="Times New Roman"/>
              </a:rPr>
              <a:t>Resistant to </a:t>
            </a:r>
            <a:r>
              <a:rPr lang="en-US" sz="2200" dirty="0" err="1">
                <a:latin typeface="Times New Roman"/>
                <a:cs typeface="Times New Roman"/>
              </a:rPr>
              <a:t>RNase</a:t>
            </a:r>
            <a:r>
              <a:rPr lang="en-US" sz="2200" dirty="0">
                <a:latin typeface="Times New Roman"/>
                <a:cs typeface="Times New Roman"/>
              </a:rPr>
              <a:t> and </a:t>
            </a:r>
            <a:r>
              <a:rPr lang="en-US" sz="2200" dirty="0" err="1">
                <a:latin typeface="Times New Roman"/>
                <a:cs typeface="Times New Roman"/>
              </a:rPr>
              <a:t>DNase</a:t>
            </a:r>
            <a:endParaRPr lang="en-US" sz="2200" dirty="0">
              <a:latin typeface="Times New Roman"/>
              <a:cs typeface="Times New Roman"/>
            </a:endParaRPr>
          </a:p>
          <a:p>
            <a:pPr marL="285750" lvl="0" indent="-285750">
              <a:lnSpc>
                <a:spcPct val="150000"/>
              </a:lnSpc>
              <a:buFont typeface="Arial"/>
              <a:buChar char="•"/>
            </a:pPr>
            <a:r>
              <a:rPr lang="en-US" sz="2200" dirty="0">
                <a:latin typeface="Times New Roman"/>
                <a:cs typeface="Times New Roman"/>
              </a:rPr>
              <a:t>Resistant to UV light, which damages nucleic acids</a:t>
            </a:r>
          </a:p>
          <a:p>
            <a:pPr marL="285750" lvl="0" indent="-285750">
              <a:lnSpc>
                <a:spcPct val="150000"/>
              </a:lnSpc>
              <a:buFont typeface="Arial"/>
              <a:buChar char="•"/>
            </a:pPr>
            <a:r>
              <a:rPr lang="en-US" sz="2200" dirty="0">
                <a:latin typeface="Times New Roman"/>
                <a:cs typeface="Times New Roman"/>
              </a:rPr>
              <a:t>Resistant to chemical modifications that inactivate nucleic acids</a:t>
            </a:r>
          </a:p>
        </p:txBody>
      </p:sp>
      <p:sp>
        <p:nvSpPr>
          <p:cNvPr id="3" name="Rectangle 2"/>
          <p:cNvSpPr/>
          <p:nvPr/>
        </p:nvSpPr>
        <p:spPr>
          <a:xfrm>
            <a:off x="400537" y="1416433"/>
            <a:ext cx="8079155" cy="461665"/>
          </a:xfrm>
          <a:prstGeom prst="rect">
            <a:avLst/>
          </a:prstGeom>
        </p:spPr>
        <p:txBody>
          <a:bodyPr wrap="square">
            <a:spAutoFit/>
          </a:bodyPr>
          <a:lstStyle/>
          <a:p>
            <a:r>
              <a:rPr lang="en-US" sz="2400" b="1" dirty="0">
                <a:latin typeface="Times New Roman"/>
                <a:cs typeface="Times New Roman"/>
              </a:rPr>
              <a:t>Table 12.5</a:t>
            </a:r>
            <a:r>
              <a:rPr lang="en-US" sz="2400" dirty="0">
                <a:latin typeface="Times New Roman"/>
                <a:cs typeface="Times New Roman"/>
              </a:rPr>
              <a:t> </a:t>
            </a:r>
            <a:r>
              <a:rPr lang="en-US" sz="2400" dirty="0" smtClean="0">
                <a:latin typeface="Times New Roman"/>
                <a:cs typeface="Times New Roman"/>
              </a:rPr>
              <a:t>Data supporting prions </a:t>
            </a:r>
            <a:r>
              <a:rPr lang="en-US" sz="2400" dirty="0">
                <a:latin typeface="Times New Roman"/>
                <a:cs typeface="Times New Roman"/>
              </a:rPr>
              <a:t>contain only proteins. </a:t>
            </a:r>
          </a:p>
        </p:txBody>
      </p:sp>
    </p:spTree>
    <p:extLst>
      <p:ext uri="{BB962C8B-B14F-4D97-AF65-F5344CB8AC3E}">
        <p14:creationId xmlns:p14="http://schemas.microsoft.com/office/powerpoint/2010/main" val="42261828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Box 2"/>
          <p:cNvSpPr txBox="1">
            <a:spLocks noChangeArrowheads="1"/>
          </p:cNvSpPr>
          <p:nvPr/>
        </p:nvSpPr>
        <p:spPr bwMode="auto">
          <a:xfrm>
            <a:off x="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cs typeface="Times New Roman" charset="0"/>
              </a:rPr>
              <a:t>Na</a:t>
            </a:r>
            <a:r>
              <a:rPr lang="en-US" sz="4400" baseline="30000">
                <a:latin typeface="Times New Roman" charset="0"/>
                <a:cs typeface="Times New Roman" charset="0"/>
              </a:rPr>
              <a:t>+</a:t>
            </a:r>
            <a:r>
              <a:rPr lang="en-US" sz="4400">
                <a:latin typeface="Times New Roman" charset="0"/>
                <a:cs typeface="Times New Roman" charset="0"/>
              </a:rPr>
              <a:t>/K</a:t>
            </a:r>
            <a:r>
              <a:rPr lang="en-US" sz="4400" baseline="30000">
                <a:latin typeface="Times New Roman" charset="0"/>
                <a:cs typeface="Times New Roman" charset="0"/>
              </a:rPr>
              <a:t>+</a:t>
            </a:r>
            <a:r>
              <a:rPr lang="en-US" sz="4400">
                <a:latin typeface="Times New Roman" charset="0"/>
                <a:cs typeface="Times New Roman" charset="0"/>
              </a:rPr>
              <a:t> Pump Structure</a:t>
            </a:r>
          </a:p>
        </p:txBody>
      </p:sp>
      <p:sp>
        <p:nvSpPr>
          <p:cNvPr id="39938" name="Title 6"/>
          <p:cNvSpPr>
            <a:spLocks noGrp="1"/>
          </p:cNvSpPr>
          <p:nvPr>
            <p:ph type="title"/>
          </p:nvPr>
        </p:nvSpPr>
        <p:spPr>
          <a:xfrm>
            <a:off x="0" y="6362700"/>
            <a:ext cx="1592263" cy="495300"/>
          </a:xfrm>
        </p:spPr>
        <p:txBody>
          <a:bodyPr/>
          <a:lstStyle/>
          <a:p>
            <a:pPr algn="l"/>
            <a:r>
              <a:rPr lang="en-US" sz="2400">
                <a:latin typeface="Times New Roman" charset="0"/>
                <a:ea typeface="ＭＳ Ｐゴシック" charset="0"/>
                <a:cs typeface="Times New Roman" charset="0"/>
              </a:rPr>
              <a:t>Fig. 12.3</a:t>
            </a:r>
          </a:p>
        </p:txBody>
      </p:sp>
      <p:pic>
        <p:nvPicPr>
          <p:cNvPr id="39939" name="Picture 4" descr="full sodium pu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2863" y="3073400"/>
            <a:ext cx="369570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0" name="Picture 4" descr="Screen shot 2010-09-19 at 9.15.51 PM.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03200" y="928688"/>
            <a:ext cx="5264150" cy="303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6" descr="sodium_pump_Cycle.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425" y="1066800"/>
            <a:ext cx="5551488" cy="306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2"/>
          <p:cNvSpPr txBox="1">
            <a:spLocks noChangeArrowheads="1"/>
          </p:cNvSpPr>
          <p:nvPr/>
        </p:nvSpPr>
        <p:spPr bwMode="auto">
          <a:xfrm>
            <a:off x="0" y="11113"/>
            <a:ext cx="9144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cs typeface="Times New Roman" charset="0"/>
              </a:rPr>
              <a:t>Sodium Pump Activity</a:t>
            </a:r>
          </a:p>
        </p:txBody>
      </p:sp>
      <p:sp>
        <p:nvSpPr>
          <p:cNvPr id="60419" name="Title 9"/>
          <p:cNvSpPr>
            <a:spLocks noGrp="1"/>
          </p:cNvSpPr>
          <p:nvPr>
            <p:ph type="title"/>
          </p:nvPr>
        </p:nvSpPr>
        <p:spPr>
          <a:xfrm>
            <a:off x="0" y="6289675"/>
            <a:ext cx="1854200" cy="568325"/>
          </a:xfrm>
        </p:spPr>
        <p:txBody>
          <a:bodyPr/>
          <a:lstStyle/>
          <a:p>
            <a:pPr algn="l"/>
            <a:r>
              <a:rPr lang="en-US" sz="2400">
                <a:latin typeface="Times New Roman" charset="0"/>
                <a:ea typeface="ＭＳ Ｐゴシック" charset="0"/>
                <a:cs typeface="Times New Roman" charset="0"/>
              </a:rPr>
              <a:t>Fig. 12.4</a:t>
            </a:r>
          </a:p>
        </p:txBody>
      </p:sp>
      <p:pic>
        <p:nvPicPr>
          <p:cNvPr id="60420" name="Picture 5" descr="Figure12_5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575" y="3309938"/>
            <a:ext cx="4052888" cy="315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TextBox 3"/>
          <p:cNvSpPr txBox="1">
            <a:spLocks noChangeArrowheads="1"/>
          </p:cNvSpPr>
          <p:nvPr/>
        </p:nvSpPr>
        <p:spPr bwMode="auto">
          <a:xfrm>
            <a:off x="0" y="33338"/>
            <a:ext cx="9144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400">
                <a:latin typeface="Times New Roman" charset="0"/>
              </a:rPr>
              <a:t>Anatomy of Gated Ion Channels</a:t>
            </a:r>
          </a:p>
        </p:txBody>
      </p:sp>
      <p:sp>
        <p:nvSpPr>
          <p:cNvPr id="103426" name="Title 4"/>
          <p:cNvSpPr>
            <a:spLocks noGrp="1"/>
          </p:cNvSpPr>
          <p:nvPr>
            <p:ph type="title"/>
          </p:nvPr>
        </p:nvSpPr>
        <p:spPr>
          <a:xfrm>
            <a:off x="0" y="6330950"/>
            <a:ext cx="1560513" cy="527050"/>
          </a:xfrm>
        </p:spPr>
        <p:txBody>
          <a:bodyPr/>
          <a:lstStyle/>
          <a:p>
            <a:pPr algn="l"/>
            <a:r>
              <a:rPr lang="en-US" sz="2400">
                <a:latin typeface="Times New Roman" charset="0"/>
                <a:ea typeface="ＭＳ Ｐゴシック" charset="0"/>
                <a:cs typeface="Times New Roman" charset="0"/>
              </a:rPr>
              <a:t>Fig. 12.5</a:t>
            </a:r>
          </a:p>
        </p:txBody>
      </p:sp>
      <p:pic>
        <p:nvPicPr>
          <p:cNvPr id="103427" name="Picture 4" descr="Top Ach_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066800"/>
            <a:ext cx="3489325"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8" name="Picture 5" descr="Side_Ach_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057275"/>
            <a:ext cx="2682875" cy="327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9" name="Picture 6" descr="Ach_Rclose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688" y="4332288"/>
            <a:ext cx="2743200"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30" name="Picture 7" descr="Ach_Rope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410075"/>
            <a:ext cx="26828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TextBox 1"/>
          <p:cNvSpPr txBox="1">
            <a:spLocks noChangeArrowheads="1"/>
          </p:cNvSpPr>
          <p:nvPr/>
        </p:nvSpPr>
        <p:spPr bwMode="auto">
          <a:xfrm>
            <a:off x="0" y="46038"/>
            <a:ext cx="9144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4800">
                <a:latin typeface="Times New Roman" charset="0"/>
              </a:rPr>
              <a:t>Stimulated Neuron</a:t>
            </a:r>
            <a:r>
              <a:rPr lang="ja-JP" altLang="en-US" sz="4800">
                <a:latin typeface="Times New Roman" charset="0"/>
              </a:rPr>
              <a:t>’</a:t>
            </a:r>
            <a:r>
              <a:rPr lang="en-US" altLang="ja-JP" sz="4800">
                <a:latin typeface="Times New Roman" charset="0"/>
              </a:rPr>
              <a:t>s Reaction</a:t>
            </a:r>
            <a:endParaRPr lang="en-US" sz="4800">
              <a:latin typeface="Times New Roman" charset="0"/>
            </a:endParaRPr>
          </a:p>
        </p:txBody>
      </p:sp>
      <p:sp>
        <p:nvSpPr>
          <p:cNvPr id="123906" name="Title 4"/>
          <p:cNvSpPr>
            <a:spLocks noGrp="1"/>
          </p:cNvSpPr>
          <p:nvPr>
            <p:ph type="title"/>
          </p:nvPr>
        </p:nvSpPr>
        <p:spPr>
          <a:xfrm>
            <a:off x="0" y="6256338"/>
            <a:ext cx="1584325" cy="601662"/>
          </a:xfrm>
        </p:spPr>
        <p:txBody>
          <a:bodyPr/>
          <a:lstStyle/>
          <a:p>
            <a:pPr algn="l"/>
            <a:r>
              <a:rPr lang="en-US" sz="2400">
                <a:latin typeface="Times New Roman" charset="0"/>
                <a:ea typeface="ＭＳ Ｐゴシック" charset="0"/>
                <a:cs typeface="Times New Roman" charset="0"/>
              </a:rPr>
              <a:t>Fig. 12.6</a:t>
            </a:r>
          </a:p>
        </p:txBody>
      </p:sp>
      <p:pic>
        <p:nvPicPr>
          <p:cNvPr id="123907" name="Picture 4" descr="electrode metho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6825" y="876300"/>
            <a:ext cx="3705225" cy="247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Picture 5" descr="Figure12_7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6600" y="3346450"/>
            <a:ext cx="7513638" cy="274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2004</TotalTime>
  <Words>2718</Words>
  <Application>Microsoft Macintosh PowerPoint</Application>
  <PresentationFormat>On-screen Show (4:3)</PresentationFormat>
  <Paragraphs>222</Paragraphs>
  <Slides>51</Slides>
  <Notes>47</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Office Theme</vt:lpstr>
      <vt:lpstr>Title Page</vt:lpstr>
      <vt:lpstr>Opening Figure</vt:lpstr>
      <vt:lpstr>Fig. 12.1</vt:lpstr>
      <vt:lpstr>Fig. 12.2</vt:lpstr>
      <vt:lpstr>Table 12.1</vt:lpstr>
      <vt:lpstr>Fig. 12.3</vt:lpstr>
      <vt:lpstr>Fig. 12.4</vt:lpstr>
      <vt:lpstr>Fig. 12.5</vt:lpstr>
      <vt:lpstr>Fig. 12.6</vt:lpstr>
      <vt:lpstr>Fig. 12.7</vt:lpstr>
      <vt:lpstr>Fig. 12.8</vt:lpstr>
      <vt:lpstr>Fig. 12.9</vt:lpstr>
      <vt:lpstr>Fig. 12.10</vt:lpstr>
      <vt:lpstr>Fig. 12.11</vt:lpstr>
      <vt:lpstr>Fig. 12.12</vt:lpstr>
      <vt:lpstr>BME 12.1</vt:lpstr>
      <vt:lpstr>Fig. 12.13</vt:lpstr>
      <vt:lpstr>Table 12.1</vt:lpstr>
      <vt:lpstr>Fig. 12.14</vt:lpstr>
      <vt:lpstr>Title Page</vt:lpstr>
      <vt:lpstr>Fig. 12.15</vt:lpstr>
      <vt:lpstr>Fig. 12.16</vt:lpstr>
      <vt:lpstr>Fig. 12.17</vt:lpstr>
      <vt:lpstr>Fig. 12.18</vt:lpstr>
      <vt:lpstr>Fig. 12.19</vt:lpstr>
      <vt:lpstr>Fig. 12.20</vt:lpstr>
      <vt:lpstr>Fig. 12.21</vt:lpstr>
      <vt:lpstr>Fig. 12.22</vt:lpstr>
      <vt:lpstr>UN Chapter 12 figure to go with IQ #25</vt:lpstr>
      <vt:lpstr>PowerPoint Presentation</vt:lpstr>
      <vt:lpstr>Fig. 12.23</vt:lpstr>
      <vt:lpstr>Fig. 12.24</vt:lpstr>
      <vt:lpstr>Fig. 12.25</vt:lpstr>
      <vt:lpstr>Fig. 12.26</vt:lpstr>
      <vt:lpstr>Fig. 12.27</vt:lpstr>
      <vt:lpstr>Table 12.2</vt:lpstr>
      <vt:lpstr>Fig. 12.28</vt:lpstr>
      <vt:lpstr>Fig. 12.29</vt:lpstr>
      <vt:lpstr>Table 12.3</vt:lpstr>
      <vt:lpstr>Fig. 12.30</vt:lpstr>
      <vt:lpstr>Fig. 12.31</vt:lpstr>
      <vt:lpstr>Fig. 12.32</vt:lpstr>
      <vt:lpstr>Fig. 12.33</vt:lpstr>
      <vt:lpstr>Fig. 12.34</vt:lpstr>
      <vt:lpstr>ELSI Fig. 12.1</vt:lpstr>
      <vt:lpstr>Title Page</vt:lpstr>
      <vt:lpstr>Table 12.4</vt:lpstr>
      <vt:lpstr>Fig. 12.35</vt:lpstr>
      <vt:lpstr>Fig. 12.36</vt:lpstr>
      <vt:lpstr>Fig. 12.37</vt:lpstr>
      <vt:lpstr>Table 12.5</vt:lpstr>
    </vt:vector>
  </TitlesOfParts>
  <Company>Davidson College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Malcolm Campbell</dc:creator>
  <cp:lastModifiedBy>Malcolm Campbell</cp:lastModifiedBy>
  <cp:revision>373</cp:revision>
  <dcterms:created xsi:type="dcterms:W3CDTF">2010-09-28T17:59:56Z</dcterms:created>
  <dcterms:modified xsi:type="dcterms:W3CDTF">2013-08-15T19:30:23Z</dcterms:modified>
</cp:coreProperties>
</file>