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90" r:id="rId2"/>
    <p:sldId id="577" r:id="rId3"/>
    <p:sldId id="643" r:id="rId4"/>
    <p:sldId id="801" r:id="rId5"/>
    <p:sldId id="802" r:id="rId6"/>
    <p:sldId id="776" r:id="rId7"/>
    <p:sldId id="777" r:id="rId8"/>
    <p:sldId id="778" r:id="rId9"/>
    <p:sldId id="779" r:id="rId10"/>
    <p:sldId id="803" r:id="rId11"/>
    <p:sldId id="780" r:id="rId12"/>
    <p:sldId id="781" r:id="rId13"/>
    <p:sldId id="782" r:id="rId14"/>
    <p:sldId id="804" r:id="rId15"/>
    <p:sldId id="783" r:id="rId16"/>
    <p:sldId id="805" r:id="rId17"/>
    <p:sldId id="784" r:id="rId18"/>
    <p:sldId id="785" r:id="rId19"/>
    <p:sldId id="806" r:id="rId20"/>
    <p:sldId id="786" r:id="rId21"/>
    <p:sldId id="787" r:id="rId22"/>
    <p:sldId id="788" r:id="rId23"/>
    <p:sldId id="789" r:id="rId24"/>
    <p:sldId id="790" r:id="rId25"/>
    <p:sldId id="791" r:id="rId26"/>
    <p:sldId id="792" r:id="rId27"/>
    <p:sldId id="793" r:id="rId28"/>
    <p:sldId id="794" r:id="rId29"/>
    <p:sldId id="775" r:id="rId30"/>
    <p:sldId id="795" r:id="rId31"/>
    <p:sldId id="796" r:id="rId32"/>
    <p:sldId id="797" r:id="rId33"/>
    <p:sldId id="798" r:id="rId34"/>
    <p:sldId id="807" r:id="rId35"/>
    <p:sldId id="799" r:id="rId36"/>
    <p:sldId id="800" r:id="rId37"/>
    <p:sldId id="811" r:id="rId38"/>
    <p:sldId id="812" r:id="rId39"/>
    <p:sldId id="808" r:id="rId40"/>
    <p:sldId id="809" r:id="rId41"/>
    <p:sldId id="810" r:id="rId42"/>
    <p:sldId id="815" r:id="rId43"/>
    <p:sldId id="813" r:id="rId44"/>
    <p:sldId id="814" r:id="rId4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8FFF6"/>
    <a:srgbClr val="ECDCF2"/>
    <a:srgbClr val="FFC8E2"/>
    <a:srgbClr val="FACBCE"/>
    <a:srgbClr val="C3C3C3"/>
    <a:srgbClr val="C7C7C7"/>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0000" autoAdjust="0"/>
    <p:restoredTop sz="75620" autoAdjust="0"/>
  </p:normalViewPr>
  <p:slideViewPr>
    <p:cSldViewPr snapToGrid="0" snapToObjects="1">
      <p:cViewPr varScale="1">
        <p:scale>
          <a:sx n="65" d="100"/>
          <a:sy n="65" d="100"/>
        </p:scale>
        <p:origin x="-354" y="-114"/>
      </p:cViewPr>
      <p:guideLst>
        <p:guide orient="horz" pos="2160"/>
        <p:guide pos="2880"/>
      </p:guideLst>
    </p:cSldViewPr>
  </p:slideViewPr>
  <p:outlineViewPr>
    <p:cViewPr>
      <p:scale>
        <a:sx n="33" d="100"/>
        <a:sy n="33" d="100"/>
      </p:scale>
      <p:origin x="0" y="75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2C1E9724-FEAB-43D8-AAA0-530579E211DF}" type="datetime1">
              <a:rPr lang="en-US"/>
              <a:pPr>
                <a:defRPr/>
              </a:pPr>
              <a:t>07/06/2012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6D5BE92E-1A93-4C0E-B879-2A13CE87F1D6}" type="slidenum">
              <a:rPr lang="en-US"/>
              <a:pPr>
                <a:defRPr/>
              </a:pPr>
              <a:t>‹#›</a:t>
            </a:fld>
            <a:endParaRPr lang="en-US"/>
          </a:p>
        </p:txBody>
      </p:sp>
    </p:spTree>
    <p:extLst>
      <p:ext uri="{BB962C8B-B14F-4D97-AF65-F5344CB8AC3E}">
        <p14:creationId xmlns:p14="http://schemas.microsoft.com/office/powerpoint/2010/main" val="28182602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UN15.1  </a:t>
            </a:r>
            <a:r>
              <a:rPr lang="en-US" sz="1200" kern="1200" dirty="0" smtClean="0">
                <a:solidFill>
                  <a:schemeClr val="tx1"/>
                </a:solidFill>
                <a:effectLst/>
                <a:latin typeface="+mn-lt"/>
                <a:ea typeface="ＭＳ Ｐゴシック" pitchFamily="-110" charset="-128"/>
                <a:cs typeface="ＭＳ Ｐゴシック" pitchFamily="-110" charset="-128"/>
              </a:rPr>
              <a:t>Red tide off the coast of Washington State.</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15.6</a:t>
            </a:r>
            <a:r>
              <a:rPr lang="en-US" sz="1200" kern="1200" dirty="0" smtClean="0">
                <a:solidFill>
                  <a:schemeClr val="tx1"/>
                </a:solidFill>
                <a:effectLst/>
                <a:latin typeface="+mn-lt"/>
                <a:ea typeface="ＭＳ Ｐゴシック" pitchFamily="-110" charset="-128"/>
                <a:cs typeface="ＭＳ Ｐゴシック" pitchFamily="-110" charset="-128"/>
              </a:rPr>
              <a:t>   Prevalence of </a:t>
            </a:r>
            <a:r>
              <a:rPr lang="en-US" sz="1200" i="1" kern="1200" dirty="0" smtClean="0">
                <a:solidFill>
                  <a:schemeClr val="tx1"/>
                </a:solidFill>
                <a:effectLst/>
                <a:latin typeface="+mn-lt"/>
                <a:ea typeface="ＭＳ Ｐゴシック" pitchFamily="-110" charset="-128"/>
                <a:cs typeface="ＭＳ Ｐゴシック" pitchFamily="-110" charset="-128"/>
              </a:rPr>
              <a:t>Giardia</a:t>
            </a:r>
            <a:r>
              <a:rPr lang="en-US" sz="1200" kern="1200" dirty="0" smtClean="0">
                <a:solidFill>
                  <a:schemeClr val="tx1"/>
                </a:solidFill>
                <a:effectLst/>
                <a:latin typeface="+mn-lt"/>
                <a:ea typeface="ＭＳ Ｐゴシック" pitchFamily="-110" charset="-128"/>
                <a:cs typeface="ＭＳ Ｐゴシック" pitchFamily="-110" charset="-128"/>
              </a:rPr>
              <a:t> in beaver and nutria captured in east Texas.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15.7</a:t>
            </a:r>
            <a:r>
              <a:rPr lang="en-US" sz="1200" kern="1200" dirty="0" smtClean="0">
                <a:solidFill>
                  <a:schemeClr val="tx1"/>
                </a:solidFill>
                <a:effectLst/>
                <a:latin typeface="+mn-lt"/>
                <a:ea typeface="ＭＳ Ｐゴシック" pitchFamily="-110" charset="-128"/>
                <a:cs typeface="ＭＳ Ｐゴシック" pitchFamily="-110" charset="-128"/>
              </a:rPr>
              <a:t>  A schematic representation of the SARS coronavirus, showing the single-stranded RNA (</a:t>
            </a:r>
            <a:r>
              <a:rPr lang="en-US" sz="1200" kern="1200" dirty="0" err="1" smtClean="0">
                <a:solidFill>
                  <a:schemeClr val="tx1"/>
                </a:solidFill>
                <a:effectLst/>
                <a:latin typeface="+mn-lt"/>
                <a:ea typeface="ＭＳ Ｐゴシック" pitchFamily="-110" charset="-128"/>
                <a:cs typeface="ＭＳ Ｐゴシック" pitchFamily="-110" charset="-128"/>
              </a:rPr>
              <a:t>ssRNA</a:t>
            </a:r>
            <a:r>
              <a:rPr lang="en-US" sz="1200" kern="1200" dirty="0" smtClean="0">
                <a:solidFill>
                  <a:schemeClr val="tx1"/>
                </a:solidFill>
                <a:effectLst/>
                <a:latin typeface="+mn-lt"/>
                <a:ea typeface="ＭＳ Ｐゴシック" pitchFamily="-110" charset="-128"/>
                <a:cs typeface="ＭＳ Ｐゴシック" pitchFamily="-110" charset="-128"/>
              </a:rPr>
              <a:t>) and four structural proteins: spike, which forms the corona, envelope, matrix and </a:t>
            </a:r>
            <a:r>
              <a:rPr lang="en-US" sz="1200" kern="1200" dirty="0" err="1" smtClean="0">
                <a:solidFill>
                  <a:schemeClr val="tx1"/>
                </a:solidFill>
                <a:effectLst/>
                <a:latin typeface="+mn-lt"/>
                <a:ea typeface="ＭＳ Ｐゴシック" pitchFamily="-110" charset="-128"/>
                <a:cs typeface="ＭＳ Ｐゴシック" pitchFamily="-110" charset="-128"/>
              </a:rPr>
              <a:t>nucleocapsid</a:t>
            </a:r>
            <a:r>
              <a:rPr lang="en-US" sz="1200" kern="1200" dirty="0" smtClean="0">
                <a:solidFill>
                  <a:schemeClr val="tx1"/>
                </a:solidFill>
                <a:effectLst/>
                <a:latin typeface="+mn-lt"/>
                <a:ea typeface="ＭＳ Ｐゴシック" pitchFamily="-110" charset="-128"/>
                <a:cs typeface="ＭＳ Ｐゴシック" pitchFamily="-110"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15.8 </a:t>
            </a:r>
            <a:r>
              <a:rPr lang="en-US" sz="1200" kern="1200" dirty="0" smtClean="0">
                <a:solidFill>
                  <a:schemeClr val="tx1"/>
                </a:solidFill>
                <a:effectLst/>
                <a:latin typeface="+mn-lt"/>
                <a:ea typeface="ＭＳ Ｐゴシック" pitchFamily="-110" charset="-128"/>
                <a:cs typeface="ＭＳ Ｐゴシック" pitchFamily="-110" charset="-128"/>
              </a:rPr>
              <a:t> SARS outbreaks in Guangdong Province, China between November 2002 and February 2003.  Each bar occurs at the onset of the outbreak for each city.  The blue map shows China, with Guangdong Province in dark blue.  Red targets on the provincial map indicate affected cities.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15.4</a:t>
            </a:r>
            <a:r>
              <a:rPr lang="en-US" sz="1200" kern="1200" dirty="0" smtClean="0">
                <a:solidFill>
                  <a:schemeClr val="tx1"/>
                </a:solidFill>
                <a:effectLst/>
                <a:latin typeface="+mn-lt"/>
                <a:ea typeface="ＭＳ Ｐゴシック" pitchFamily="-110" charset="-128"/>
                <a:cs typeface="ＭＳ Ｐゴシック" pitchFamily="-110" charset="-128"/>
              </a:rPr>
              <a:t> Antibodies against coronavirus in SARS and control patients.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15.9</a:t>
            </a:r>
            <a:r>
              <a:rPr lang="en-US" sz="1200" kern="1200" dirty="0" smtClean="0">
                <a:solidFill>
                  <a:schemeClr val="tx1"/>
                </a:solidFill>
                <a:effectLst/>
                <a:latin typeface="+mn-lt"/>
                <a:ea typeface="ＭＳ Ｐゴシック" pitchFamily="-110" charset="-128"/>
                <a:cs typeface="ＭＳ Ｐゴシック" pitchFamily="-110" charset="-128"/>
              </a:rPr>
              <a:t>  Animal species tested for presence of SARS coronavirus.  The species are beaver</a:t>
            </a:r>
          </a:p>
          <a:p>
            <a:r>
              <a:rPr lang="en-US" sz="1200" kern="1200" dirty="0" smtClean="0">
                <a:solidFill>
                  <a:schemeClr val="tx1"/>
                </a:solidFill>
                <a:effectLst/>
                <a:latin typeface="+mn-lt"/>
                <a:ea typeface="ＭＳ Ｐゴシック" pitchFamily="-110" charset="-128"/>
                <a:cs typeface="ＭＳ Ｐゴシック" pitchFamily="-110" charset="-128"/>
              </a:rPr>
              <a:t>(</a:t>
            </a:r>
            <a:r>
              <a:rPr lang="en-US" sz="1200" i="1" kern="1200" dirty="0" smtClean="0">
                <a:solidFill>
                  <a:schemeClr val="tx1"/>
                </a:solidFill>
                <a:effectLst/>
                <a:latin typeface="+mn-lt"/>
                <a:ea typeface="ＭＳ Ｐゴシック" pitchFamily="-110" charset="-128"/>
                <a:cs typeface="ＭＳ Ｐゴシック" pitchFamily="-110" charset="-128"/>
              </a:rPr>
              <a:t>Castor fiber</a:t>
            </a:r>
            <a:r>
              <a:rPr lang="en-US" sz="1200" kern="1200" dirty="0" smtClean="0">
                <a:solidFill>
                  <a:schemeClr val="tx1"/>
                </a:solidFill>
                <a:effectLst/>
                <a:latin typeface="+mn-lt"/>
                <a:ea typeface="ＭＳ Ｐゴシック" pitchFamily="-110" charset="-128"/>
                <a:cs typeface="ＭＳ Ｐゴシック" pitchFamily="-110" charset="-128"/>
              </a:rPr>
              <a:t>), Chinese ferret-badger (</a:t>
            </a:r>
            <a:r>
              <a:rPr lang="en-US" sz="1200" i="1" kern="1200" dirty="0" err="1" smtClean="0">
                <a:solidFill>
                  <a:schemeClr val="tx1"/>
                </a:solidFill>
                <a:effectLst/>
                <a:latin typeface="+mn-lt"/>
                <a:ea typeface="ＭＳ Ｐゴシック" pitchFamily="-110" charset="-128"/>
                <a:cs typeface="ＭＳ Ｐゴシック" pitchFamily="-110" charset="-128"/>
              </a:rPr>
              <a:t>Melogale</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moschata</a:t>
            </a:r>
            <a:r>
              <a:rPr lang="en-US" sz="1200" kern="1200" dirty="0" smtClean="0">
                <a:solidFill>
                  <a:schemeClr val="tx1"/>
                </a:solidFill>
                <a:effectLst/>
                <a:latin typeface="+mn-lt"/>
                <a:ea typeface="ＭＳ Ｐゴシック" pitchFamily="-110" charset="-128"/>
                <a:cs typeface="ＭＳ Ｐゴシック" pitchFamily="-110" charset="-128"/>
              </a:rPr>
              <a:t>), Chinese hare (</a:t>
            </a:r>
            <a:r>
              <a:rPr lang="en-US" sz="1200" i="1" kern="1200" dirty="0" err="1" smtClean="0">
                <a:solidFill>
                  <a:schemeClr val="tx1"/>
                </a:solidFill>
                <a:effectLst/>
                <a:latin typeface="+mn-lt"/>
                <a:ea typeface="ＭＳ Ｐゴシック" pitchFamily="-110" charset="-128"/>
                <a:cs typeface="ＭＳ Ｐゴシック" pitchFamily="-110" charset="-128"/>
              </a:rPr>
              <a:t>Lepus</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sinensis</a:t>
            </a:r>
            <a:r>
              <a:rPr lang="en-US" sz="1200" kern="1200" dirty="0" smtClean="0">
                <a:solidFill>
                  <a:schemeClr val="tx1"/>
                </a:solidFill>
                <a:effectLst/>
                <a:latin typeface="+mn-lt"/>
                <a:ea typeface="ＭＳ Ｐゴシック" pitchFamily="-110" charset="-128"/>
                <a:cs typeface="ＭＳ Ｐゴシック" pitchFamily="-110" charset="-128"/>
              </a:rPr>
              <a:t>), deer (Chinese </a:t>
            </a:r>
            <a:r>
              <a:rPr lang="en-US" sz="1200" kern="1200" dirty="0" err="1" smtClean="0">
                <a:solidFill>
                  <a:schemeClr val="tx1"/>
                </a:solidFill>
                <a:effectLst/>
                <a:latin typeface="+mn-lt"/>
                <a:ea typeface="ＭＳ Ｐゴシック" pitchFamily="-110" charset="-128"/>
                <a:cs typeface="ＭＳ Ｐゴシック" pitchFamily="-110" charset="-128"/>
              </a:rPr>
              <a:t>muntjac</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Muntiacus</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reevesi</a:t>
            </a:r>
            <a:r>
              <a:rPr lang="en-US" sz="1200" kern="1200" dirty="0" smtClean="0">
                <a:solidFill>
                  <a:schemeClr val="tx1"/>
                </a:solidFill>
                <a:effectLst/>
                <a:latin typeface="+mn-lt"/>
                <a:ea typeface="ＭＳ Ｐゴシック" pitchFamily="-110" charset="-128"/>
                <a:cs typeface="ＭＳ Ｐゴシック" pitchFamily="-110" charset="-128"/>
              </a:rPr>
              <a:t>), domestic cat (</a:t>
            </a:r>
            <a:r>
              <a:rPr lang="en-US" sz="1200" i="1" kern="1200" dirty="0" err="1" smtClean="0">
                <a:solidFill>
                  <a:schemeClr val="tx1"/>
                </a:solidFill>
                <a:effectLst/>
                <a:latin typeface="+mn-lt"/>
                <a:ea typeface="ＭＳ Ｐゴシック" pitchFamily="-110" charset="-128"/>
                <a:cs typeface="ＭＳ Ｐゴシック" pitchFamily="-110" charset="-128"/>
              </a:rPr>
              <a:t>Felis</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catus</a:t>
            </a:r>
            <a:r>
              <a:rPr lang="en-US" sz="1200" kern="1200" dirty="0" smtClean="0">
                <a:solidFill>
                  <a:schemeClr val="tx1"/>
                </a:solidFill>
                <a:effectLst/>
                <a:latin typeface="+mn-lt"/>
                <a:ea typeface="ＭＳ Ｐゴシック" pitchFamily="-110" charset="-128"/>
                <a:cs typeface="ＭＳ Ｐゴシック" pitchFamily="-110" charset="-128"/>
              </a:rPr>
              <a:t>); hog-badger (</a:t>
            </a:r>
            <a:r>
              <a:rPr lang="en-US" sz="1200" i="1" kern="1200" dirty="0" err="1" smtClean="0">
                <a:solidFill>
                  <a:schemeClr val="tx1"/>
                </a:solidFill>
                <a:effectLst/>
                <a:latin typeface="+mn-lt"/>
                <a:ea typeface="ＭＳ Ｐゴシック" pitchFamily="-110" charset="-128"/>
                <a:cs typeface="ＭＳ Ｐゴシック" pitchFamily="-110" charset="-128"/>
              </a:rPr>
              <a:t>Arctonyx</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collaris</a:t>
            </a:r>
            <a:r>
              <a:rPr lang="en-US" sz="1200" kern="1200" dirty="0" smtClean="0">
                <a:solidFill>
                  <a:schemeClr val="tx1"/>
                </a:solidFill>
                <a:effectLst/>
                <a:latin typeface="+mn-lt"/>
                <a:ea typeface="ＭＳ Ｐゴシック" pitchFamily="-110" charset="-128"/>
                <a:cs typeface="ＭＳ Ｐゴシック" pitchFamily="-110" charset="-128"/>
              </a:rPr>
              <a:t>); Himalayan palm civet (</a:t>
            </a:r>
            <a:r>
              <a:rPr lang="en-US" sz="1200" i="1" kern="1200" dirty="0" err="1" smtClean="0">
                <a:solidFill>
                  <a:schemeClr val="tx1"/>
                </a:solidFill>
                <a:effectLst/>
                <a:latin typeface="+mn-lt"/>
                <a:ea typeface="ＭＳ Ｐゴシック" pitchFamily="-110" charset="-128"/>
                <a:cs typeface="ＭＳ Ｐゴシック" pitchFamily="-110" charset="-128"/>
              </a:rPr>
              <a:t>Paguma</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larvata</a:t>
            </a:r>
            <a:r>
              <a:rPr lang="en-US" sz="1200" kern="1200" dirty="0" smtClean="0">
                <a:solidFill>
                  <a:schemeClr val="tx1"/>
                </a:solidFill>
                <a:effectLst/>
                <a:latin typeface="+mn-lt"/>
                <a:ea typeface="ＭＳ Ｐゴシック" pitchFamily="-110" charset="-128"/>
                <a:cs typeface="ＭＳ Ｐゴシック" pitchFamily="-110" charset="-128"/>
              </a:rPr>
              <a:t>), raccoon dog (</a:t>
            </a:r>
            <a:r>
              <a:rPr lang="en-US" sz="1200" i="1" kern="1200" dirty="0" err="1" smtClean="0">
                <a:solidFill>
                  <a:schemeClr val="tx1"/>
                </a:solidFill>
                <a:effectLst/>
                <a:latin typeface="+mn-lt"/>
                <a:ea typeface="ＭＳ Ｐゴシック" pitchFamily="-110" charset="-128"/>
                <a:cs typeface="ＭＳ Ｐゴシック" pitchFamily="-110" charset="-128"/>
              </a:rPr>
              <a:t>Nyctereutes</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procyonoides</a:t>
            </a:r>
            <a:r>
              <a:rPr lang="en-US" sz="1200" kern="1200" dirty="0" smtClean="0">
                <a:solidFill>
                  <a:schemeClr val="tx1"/>
                </a:solidFill>
                <a:effectLst/>
                <a:latin typeface="+mn-lt"/>
                <a:ea typeface="ＭＳ Ｐゴシック" pitchFamily="-110" charset="-128"/>
                <a:cs typeface="ＭＳ Ｐゴシック" pitchFamily="-110" charset="-128"/>
              </a:rPr>
              <a:t>).  Samples that were positive for either method or both methods are colored bars, total number tested is white bar.</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15.5</a:t>
            </a:r>
            <a:r>
              <a:rPr lang="en-US" sz="1200" kern="1200" dirty="0" smtClean="0">
                <a:solidFill>
                  <a:schemeClr val="tx1"/>
                </a:solidFill>
                <a:effectLst/>
                <a:latin typeface="+mn-lt"/>
                <a:ea typeface="ＭＳ Ｐゴシック" pitchFamily="-110" charset="-128"/>
                <a:cs typeface="ＭＳ Ｐゴシック" pitchFamily="-110" charset="-128"/>
              </a:rPr>
              <a:t> Humans testing positive for antibodies against SARS coronavirus isolated from a palm civet.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15.10 </a:t>
            </a:r>
            <a:r>
              <a:rPr lang="en-US" sz="1200" kern="1200" dirty="0" smtClean="0">
                <a:solidFill>
                  <a:schemeClr val="tx1"/>
                </a:solidFill>
                <a:effectLst/>
                <a:latin typeface="+mn-lt"/>
                <a:ea typeface="ＭＳ Ｐゴシック" pitchFamily="-110" charset="-128"/>
                <a:cs typeface="ＭＳ Ｐゴシック" pitchFamily="-110" charset="-128"/>
              </a:rPr>
              <a:t> Species that tested positive for human SARS coronavirus, the Himalayan palm civet (a) and raccoon-dog (b).</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15.11  </a:t>
            </a:r>
            <a:r>
              <a:rPr lang="en-US" sz="1200" kern="1200" dirty="0" smtClean="0">
                <a:solidFill>
                  <a:schemeClr val="tx1"/>
                </a:solidFill>
                <a:effectLst/>
                <a:latin typeface="+mn-lt"/>
                <a:ea typeface="ＭＳ Ｐゴシック" pitchFamily="-110" charset="-128"/>
                <a:cs typeface="ＭＳ Ｐゴシック" pitchFamily="-110" charset="-128"/>
              </a:rPr>
              <a:t> Phylogenetic analysis of spike gene sequence of coronaviruses.  Short horizontal lines indicate fewer number of nucleotide difference were required to join the nodes. Vertical lines are used for spacing only.  CUHK = Chinese University of Hong Kong, HKU = Hong Kong University, WHO = World Health Organization.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15.6</a:t>
            </a:r>
            <a:r>
              <a:rPr lang="en-US" sz="1200" kern="1200" dirty="0" smtClean="0">
                <a:solidFill>
                  <a:schemeClr val="tx1"/>
                </a:solidFill>
                <a:effectLst/>
                <a:latin typeface="+mn-lt"/>
                <a:ea typeface="ＭＳ Ｐゴシック" pitchFamily="-110" charset="-128"/>
                <a:cs typeface="ＭＳ Ｐゴシック" pitchFamily="-110" charset="-128"/>
              </a:rPr>
              <a:t>  Nucleotide differences in the spike gene among coronaviruses isolated from animals in a southern Chinese market and from human SARS patients. Mutations that cause a change in the spike protein are in red.  Human patients were from Guangzhou, Guangdong (GZ), Hong Kong (HK), Vietnam (VN), and Canada (CA). </a:t>
            </a: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15.12  </a:t>
            </a:r>
            <a:r>
              <a:rPr lang="en-US" sz="1200" kern="1200" dirty="0" smtClean="0">
                <a:solidFill>
                  <a:schemeClr val="tx1"/>
                </a:solidFill>
                <a:effectLst/>
                <a:latin typeface="+mn-lt"/>
                <a:ea typeface="ＭＳ Ｐゴシック" pitchFamily="-110" charset="-128"/>
                <a:cs typeface="ＭＳ Ｐゴシック" pitchFamily="-110" charset="-128"/>
              </a:rPr>
              <a:t>SARS cases by week of onset.  Total number of cases shown = 5,910 out of 8,096 total cases.  Not all of China’s 5,328 cases are shown in the graph (see text).  The time frame for the Guangdong Province outbreaks shown in Figure 15.9 is shown.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20</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15.1</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i="1" kern="1200" dirty="0" smtClean="0">
                <a:solidFill>
                  <a:schemeClr val="tx1"/>
                </a:solidFill>
                <a:effectLst/>
                <a:latin typeface="+mn-lt"/>
                <a:ea typeface="ＭＳ Ｐゴシック" pitchFamily="-110" charset="-128"/>
                <a:cs typeface="ＭＳ Ｐゴシック" pitchFamily="-110" charset="-128"/>
              </a:rPr>
              <a:t>Giardia </a:t>
            </a:r>
            <a:r>
              <a:rPr lang="en-US" sz="1200" i="1" kern="1200" dirty="0" err="1" smtClean="0">
                <a:solidFill>
                  <a:schemeClr val="tx1"/>
                </a:solidFill>
                <a:effectLst/>
                <a:latin typeface="+mn-lt"/>
                <a:ea typeface="ＭＳ Ｐゴシック" pitchFamily="-110" charset="-128"/>
                <a:cs typeface="ＭＳ Ｐゴシック" pitchFamily="-110" charset="-128"/>
              </a:rPr>
              <a:t>lambla</a:t>
            </a:r>
            <a:r>
              <a:rPr lang="en-US" sz="1200" kern="1200" dirty="0" smtClean="0">
                <a:solidFill>
                  <a:schemeClr val="tx1"/>
                </a:solidFill>
                <a:effectLst/>
                <a:latin typeface="+mn-lt"/>
                <a:ea typeface="ＭＳ Ｐゴシック" pitchFamily="-110" charset="-128"/>
                <a:cs typeface="ＭＳ Ｐゴシック" pitchFamily="-110" charset="-128"/>
              </a:rPr>
              <a:t> cells.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15.13</a:t>
            </a:r>
            <a:r>
              <a:rPr lang="en-US" sz="1200" kern="1200" dirty="0" smtClean="0">
                <a:solidFill>
                  <a:schemeClr val="tx1"/>
                </a:solidFill>
                <a:effectLst/>
                <a:latin typeface="+mn-lt"/>
                <a:ea typeface="ＭＳ Ｐゴシック" pitchFamily="-110" charset="-128"/>
                <a:cs typeface="ＭＳ Ｐゴシック" pitchFamily="-110" charset="-128"/>
              </a:rPr>
              <a:t>  Map showing location of data collection stations along the coast of the Yellow Sea.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15.14  </a:t>
            </a:r>
            <a:r>
              <a:rPr lang="en-US" sz="1200" kern="1200" dirty="0" smtClean="0">
                <a:solidFill>
                  <a:schemeClr val="tx1"/>
                </a:solidFill>
                <a:effectLst/>
                <a:latin typeface="+mn-lt"/>
                <a:ea typeface="ＭＳ Ｐゴシック" pitchFamily="-110" charset="-128"/>
                <a:cs typeface="ＭＳ Ｐゴシック" pitchFamily="-110" charset="-128"/>
              </a:rPr>
              <a:t> Nutrient concentrations of water sources (a) and nutrient inputs into coastal Yellow Sea habitats (b).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15.15  </a:t>
            </a:r>
            <a:r>
              <a:rPr lang="en-US" sz="1200" kern="1200" dirty="0" smtClean="0">
                <a:solidFill>
                  <a:schemeClr val="tx1"/>
                </a:solidFill>
                <a:effectLst/>
                <a:latin typeface="+mn-lt"/>
                <a:ea typeface="ＭＳ Ｐゴシック" pitchFamily="-110" charset="-128"/>
                <a:cs typeface="ＭＳ Ｐゴシック" pitchFamily="-110" charset="-128"/>
              </a:rPr>
              <a:t>Percentage of total toxic algal bloom events that occurred in each month.  Months are numbered (e.g., 4 = April, 5 = May) and their position along the x-axis equals the percentage of total annual deposition for a nutrient that occurred that month, averaged over 6 years (1988-1993).  Blooms only occurred between April and November.  Best fit lines with equations and correlations are shown.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15.16 </a:t>
            </a:r>
            <a:r>
              <a:rPr lang="en-US" sz="1200" kern="1200" dirty="0" smtClean="0">
                <a:solidFill>
                  <a:schemeClr val="tx1"/>
                </a:solidFill>
                <a:effectLst/>
                <a:latin typeface="+mn-lt"/>
                <a:ea typeface="ＭＳ Ｐゴシック" pitchFamily="-110" charset="-128"/>
                <a:cs typeface="ＭＳ Ｐゴシック" pitchFamily="-110" charset="-128"/>
              </a:rPr>
              <a:t>Harmful algal blooms in Chinese coastal waters.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15.17  </a:t>
            </a:r>
            <a:r>
              <a:rPr lang="en-US" sz="1200" kern="1200" dirty="0" smtClean="0">
                <a:solidFill>
                  <a:schemeClr val="tx1"/>
                </a:solidFill>
                <a:effectLst/>
                <a:latin typeface="+mn-lt"/>
                <a:ea typeface="ＭＳ Ｐゴシック" pitchFamily="-110" charset="-128"/>
                <a:cs typeface="ＭＳ Ｐゴシック" pitchFamily="-110" charset="-128"/>
              </a:rPr>
              <a:t> Environmental parameters measured during maximum bloom of </a:t>
            </a:r>
            <a:r>
              <a:rPr lang="en-US" sz="1200" i="1" kern="1200" dirty="0" smtClean="0">
                <a:solidFill>
                  <a:schemeClr val="tx1"/>
                </a:solidFill>
                <a:effectLst/>
                <a:latin typeface="+mn-lt"/>
                <a:ea typeface="ＭＳ Ｐゴシック" pitchFamily="-110" charset="-128"/>
                <a:cs typeface="ＭＳ Ｐゴシック" pitchFamily="-110" charset="-128"/>
              </a:rPr>
              <a:t>A. </a:t>
            </a:r>
            <a:r>
              <a:rPr lang="en-US" sz="1200" i="1" kern="1200" dirty="0" err="1" smtClean="0">
                <a:solidFill>
                  <a:schemeClr val="tx1"/>
                </a:solidFill>
                <a:effectLst/>
                <a:latin typeface="+mn-lt"/>
                <a:ea typeface="ＭＳ Ｐゴシック" pitchFamily="-110" charset="-128"/>
                <a:cs typeface="ＭＳ Ｐゴシック" pitchFamily="-110" charset="-128"/>
              </a:rPr>
              <a:t>minutum</a:t>
            </a:r>
            <a:r>
              <a:rPr lang="en-US" sz="1200" kern="1200" dirty="0" smtClean="0">
                <a:solidFill>
                  <a:schemeClr val="tx1"/>
                </a:solidFill>
                <a:effectLst/>
                <a:latin typeface="+mn-lt"/>
                <a:ea typeface="ＭＳ Ｐゴシック" pitchFamily="-110" charset="-128"/>
                <a:cs typeface="ＭＳ Ｐゴシック" pitchFamily="-110" charset="-128"/>
              </a:rPr>
              <a:t> over three years in an estuary off the coast of France.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15.18  </a:t>
            </a:r>
            <a:r>
              <a:rPr lang="en-US" sz="1200" kern="1200" dirty="0" smtClean="0">
                <a:solidFill>
                  <a:schemeClr val="tx1"/>
                </a:solidFill>
                <a:effectLst/>
                <a:latin typeface="+mn-lt"/>
                <a:ea typeface="ＭＳ Ｐゴシック" pitchFamily="-110" charset="-128"/>
                <a:cs typeface="ＭＳ Ｐゴシック" pitchFamily="-110" charset="-128"/>
              </a:rPr>
              <a:t> Changes in cell densities of </a:t>
            </a:r>
            <a:r>
              <a:rPr lang="en-US" sz="1200" i="1" kern="1200" dirty="0" smtClean="0">
                <a:solidFill>
                  <a:schemeClr val="tx1"/>
                </a:solidFill>
                <a:effectLst/>
                <a:latin typeface="+mn-lt"/>
                <a:ea typeface="ＭＳ Ｐゴシック" pitchFamily="-110" charset="-128"/>
                <a:cs typeface="ＭＳ Ｐゴシック" pitchFamily="-110" charset="-128"/>
              </a:rPr>
              <a:t>A. </a:t>
            </a:r>
            <a:r>
              <a:rPr lang="en-US" sz="1200" i="1" kern="1200" dirty="0" err="1" smtClean="0">
                <a:solidFill>
                  <a:schemeClr val="tx1"/>
                </a:solidFill>
                <a:effectLst/>
                <a:latin typeface="+mn-lt"/>
                <a:ea typeface="ＭＳ Ｐゴシック" pitchFamily="-110" charset="-128"/>
                <a:cs typeface="ＭＳ Ｐゴシック" pitchFamily="-110" charset="-128"/>
              </a:rPr>
              <a:t>minutum</a:t>
            </a:r>
            <a:r>
              <a:rPr lang="en-US" sz="1200" kern="1200" dirty="0" smtClean="0">
                <a:solidFill>
                  <a:schemeClr val="tx1"/>
                </a:solidFill>
                <a:effectLst/>
                <a:latin typeface="+mn-lt"/>
                <a:ea typeface="ＭＳ Ｐゴシック" pitchFamily="-110" charset="-128"/>
                <a:cs typeface="ＭＳ Ｐゴシック" pitchFamily="-110" charset="-128"/>
              </a:rPr>
              <a:t> during the algal bloom in an estuary off the coast of France in 1999.</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15.19  </a:t>
            </a:r>
            <a:r>
              <a:rPr lang="en-US" sz="1200" kern="1200" dirty="0" smtClean="0">
                <a:solidFill>
                  <a:schemeClr val="tx1"/>
                </a:solidFill>
                <a:effectLst/>
                <a:latin typeface="+mn-lt"/>
                <a:ea typeface="ＭＳ Ｐゴシック" pitchFamily="-110" charset="-128"/>
                <a:cs typeface="ＭＳ Ｐゴシック" pitchFamily="-110" charset="-128"/>
              </a:rPr>
              <a:t> Concentrations of three nutrients (a-c) before, during, and after a bloom of the toxic </a:t>
            </a:r>
            <a:r>
              <a:rPr lang="en-US" sz="1200" kern="1200" dirty="0" err="1" smtClean="0">
                <a:solidFill>
                  <a:schemeClr val="tx1"/>
                </a:solidFill>
                <a:effectLst/>
                <a:latin typeface="+mn-lt"/>
                <a:ea typeface="ＭＳ Ｐゴシック" pitchFamily="-110" charset="-128"/>
                <a:cs typeface="ＭＳ Ｐゴシック" pitchFamily="-110" charset="-128"/>
              </a:rPr>
              <a:t>dinoflagellate</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i="1" kern="1200" dirty="0" smtClean="0">
                <a:solidFill>
                  <a:schemeClr val="tx1"/>
                </a:solidFill>
                <a:effectLst/>
                <a:latin typeface="+mn-lt"/>
                <a:ea typeface="ＭＳ Ｐゴシック" pitchFamily="-110" charset="-128"/>
                <a:cs typeface="ＭＳ Ｐゴシック" pitchFamily="-110" charset="-128"/>
              </a:rPr>
              <a:t>A. </a:t>
            </a:r>
            <a:r>
              <a:rPr lang="en-US" sz="1200" i="1" kern="1200" dirty="0" err="1" smtClean="0">
                <a:solidFill>
                  <a:schemeClr val="tx1"/>
                </a:solidFill>
                <a:effectLst/>
                <a:latin typeface="+mn-lt"/>
                <a:ea typeface="ＭＳ Ｐゴシック" pitchFamily="-110" charset="-128"/>
                <a:cs typeface="ＭＳ Ｐゴシック" pitchFamily="-110" charset="-128"/>
              </a:rPr>
              <a:t>minutum</a:t>
            </a:r>
            <a:r>
              <a:rPr lang="en-US" sz="1200" kern="1200" dirty="0" smtClean="0">
                <a:solidFill>
                  <a:schemeClr val="tx1"/>
                </a:solidFill>
                <a:effectLst/>
                <a:latin typeface="+mn-lt"/>
                <a:ea typeface="ＭＳ Ｐゴシック" pitchFamily="-110" charset="-128"/>
                <a:cs typeface="ＭＳ Ｐゴシック" pitchFamily="-110" charset="-128"/>
              </a:rPr>
              <a:t>.  Uptake rates of three nutrients (d-f) in samples of water collecting on the indicated dates.  Uptake of nitrogen-containing nutrients was measured for cells successively filtered through three different sized filters.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15.20  </a:t>
            </a:r>
            <a:r>
              <a:rPr lang="en-US" sz="1200" kern="1200" dirty="0" smtClean="0">
                <a:solidFill>
                  <a:schemeClr val="tx1"/>
                </a:solidFill>
                <a:effectLst/>
                <a:latin typeface="+mn-lt"/>
                <a:ea typeface="ＭＳ Ｐゴシック" pitchFamily="-110" charset="-128"/>
                <a:cs typeface="ＭＳ Ｐゴシック" pitchFamily="-110" charset="-128"/>
              </a:rPr>
              <a:t>Daily surface irradiance (vertical bars) and % </a:t>
            </a:r>
            <a:r>
              <a:rPr lang="en-US" sz="1200" kern="1200" dirty="0" err="1" smtClean="0">
                <a:solidFill>
                  <a:schemeClr val="tx1"/>
                </a:solidFill>
                <a:effectLst/>
                <a:latin typeface="+mn-lt"/>
                <a:ea typeface="ＭＳ Ｐゴシック" pitchFamily="-110" charset="-128"/>
                <a:cs typeface="ＭＳ Ｐゴシック" pitchFamily="-110" charset="-128"/>
              </a:rPr>
              <a:t>photosynthetically</a:t>
            </a:r>
            <a:r>
              <a:rPr lang="en-US" sz="1200" kern="1200" dirty="0" smtClean="0">
                <a:solidFill>
                  <a:schemeClr val="tx1"/>
                </a:solidFill>
                <a:effectLst/>
                <a:latin typeface="+mn-lt"/>
                <a:ea typeface="ＭＳ Ｐゴシック" pitchFamily="-110" charset="-128"/>
                <a:cs typeface="ＭＳ Ｐゴシック" pitchFamily="-110" charset="-128"/>
              </a:rPr>
              <a:t> active radiation at 1 meter depth before, during, and after a </a:t>
            </a:r>
            <a:r>
              <a:rPr lang="en-US" sz="1200" i="1" kern="1200" dirty="0" err="1" smtClean="0">
                <a:solidFill>
                  <a:schemeClr val="tx1"/>
                </a:solidFill>
                <a:effectLst/>
                <a:latin typeface="+mn-lt"/>
                <a:ea typeface="ＭＳ Ｐゴシック" pitchFamily="-110" charset="-128"/>
                <a:cs typeface="ＭＳ Ｐゴシック" pitchFamily="-110" charset="-128"/>
              </a:rPr>
              <a:t>A</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minutum</a:t>
            </a:r>
            <a:r>
              <a:rPr lang="en-US" sz="1200" kern="1200" dirty="0" smtClean="0">
                <a:solidFill>
                  <a:schemeClr val="tx1"/>
                </a:solidFill>
                <a:effectLst/>
                <a:latin typeface="+mn-lt"/>
                <a:ea typeface="ＭＳ Ｐゴシック" pitchFamily="-110" charset="-128"/>
                <a:cs typeface="ＭＳ Ｐゴシック" pitchFamily="-110" charset="-128"/>
              </a:rPr>
              <a:t> bloom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15.21  </a:t>
            </a:r>
            <a:r>
              <a:rPr lang="en-US" sz="1200" kern="1200" dirty="0" smtClean="0">
                <a:solidFill>
                  <a:schemeClr val="tx1"/>
                </a:solidFill>
                <a:effectLst/>
                <a:latin typeface="+mn-lt"/>
                <a:ea typeface="ＭＳ Ｐゴシック" pitchFamily="-110" charset="-128"/>
                <a:cs typeface="ＭＳ Ｐゴシック" pitchFamily="-110" charset="-128"/>
              </a:rPr>
              <a:t>Percentage mortality of test populations of different species in response to 48 hour exposure to cells of one of two </a:t>
            </a:r>
            <a:r>
              <a:rPr lang="en-US" sz="1200" kern="1200" dirty="0" err="1" smtClean="0">
                <a:solidFill>
                  <a:schemeClr val="tx1"/>
                </a:solidFill>
                <a:effectLst/>
                <a:latin typeface="+mn-lt"/>
                <a:ea typeface="ＭＳ Ｐゴシック" pitchFamily="-110" charset="-128"/>
                <a:cs typeface="ＭＳ Ｐゴシック" pitchFamily="-110" charset="-128"/>
              </a:rPr>
              <a:t>dinoflagellate</a:t>
            </a:r>
            <a:r>
              <a:rPr lang="en-US" sz="1200" kern="1200" dirty="0" smtClean="0">
                <a:solidFill>
                  <a:schemeClr val="tx1"/>
                </a:solidFill>
                <a:effectLst/>
                <a:latin typeface="+mn-lt"/>
                <a:ea typeface="ＭＳ Ｐゴシック" pitchFamily="-110" charset="-128"/>
                <a:cs typeface="ＭＳ Ｐゴシック" pitchFamily="-110" charset="-128"/>
              </a:rPr>
              <a:t> species at different concentrations.  A.m. = </a:t>
            </a:r>
            <a:r>
              <a:rPr lang="en-US" sz="1200" i="1" kern="1200" dirty="0" err="1" smtClean="0">
                <a:solidFill>
                  <a:schemeClr val="tx1"/>
                </a:solidFill>
                <a:effectLst/>
                <a:latin typeface="+mn-lt"/>
                <a:ea typeface="ＭＳ Ｐゴシック" pitchFamily="-110" charset="-128"/>
                <a:cs typeface="ＭＳ Ｐゴシック" pitchFamily="-110" charset="-128"/>
              </a:rPr>
              <a:t>Alexandrium</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monilatum</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kern="1200" dirty="0" err="1" smtClean="0">
                <a:solidFill>
                  <a:schemeClr val="tx1"/>
                </a:solidFill>
                <a:effectLst/>
                <a:latin typeface="+mn-lt"/>
                <a:ea typeface="ＭＳ Ｐゴシック" pitchFamily="-110" charset="-128"/>
                <a:cs typeface="ＭＳ Ｐゴシック" pitchFamily="-110" charset="-128"/>
              </a:rPr>
              <a:t>G.b</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i="1" kern="1200" dirty="0" err="1" smtClean="0">
                <a:solidFill>
                  <a:schemeClr val="tx1"/>
                </a:solidFill>
                <a:effectLst/>
                <a:latin typeface="+mn-lt"/>
                <a:ea typeface="ＭＳ Ｐゴシック" pitchFamily="-110" charset="-128"/>
                <a:cs typeface="ＭＳ Ｐゴシック" pitchFamily="-110" charset="-128"/>
              </a:rPr>
              <a:t>Gymnodinium</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breve</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kern="1200" dirty="0" err="1" smtClean="0">
                <a:solidFill>
                  <a:schemeClr val="tx1"/>
                </a:solidFill>
                <a:effectLst/>
                <a:latin typeface="+mn-lt"/>
                <a:ea typeface="ＭＳ Ｐゴシック" pitchFamily="-110" charset="-128"/>
                <a:cs typeface="ＭＳ Ｐゴシック" pitchFamily="-110" charset="-128"/>
              </a:rPr>
              <a:t>nd</a:t>
            </a:r>
            <a:r>
              <a:rPr lang="en-US" sz="1200" kern="1200" dirty="0" smtClean="0">
                <a:solidFill>
                  <a:schemeClr val="tx1"/>
                </a:solidFill>
                <a:effectLst/>
                <a:latin typeface="+mn-lt"/>
                <a:ea typeface="ＭＳ Ｐゴシック" pitchFamily="-110" charset="-128"/>
                <a:cs typeface="ＭＳ Ｐゴシック" pitchFamily="-110" charset="-128"/>
              </a:rPr>
              <a:t> = not determined (all other absent bars are 0 values); numbers in legend (0.7, 1.0, 5.0, 9.9) are concentrations of cell cultures x 10</a:t>
            </a:r>
            <a:r>
              <a:rPr lang="en-US" sz="1200" kern="1200" baseline="30000" dirty="0" smtClean="0">
                <a:solidFill>
                  <a:schemeClr val="tx1"/>
                </a:solidFill>
                <a:effectLst/>
                <a:latin typeface="+mn-lt"/>
                <a:ea typeface="ＭＳ Ｐゴシック" pitchFamily="-110" charset="-128"/>
                <a:cs typeface="ＭＳ Ｐゴシック" pitchFamily="-110" charset="-128"/>
              </a:rPr>
              <a:t>6</a:t>
            </a:r>
            <a:r>
              <a:rPr lang="en-US" sz="1200" kern="1200" dirty="0" smtClean="0">
                <a:solidFill>
                  <a:schemeClr val="tx1"/>
                </a:solidFill>
                <a:effectLst/>
                <a:latin typeface="+mn-lt"/>
                <a:ea typeface="ＭＳ Ｐゴシック" pitchFamily="-110" charset="-128"/>
                <a:cs typeface="ＭＳ Ｐゴシック" pitchFamily="-110"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30</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15.1</a:t>
            </a:r>
            <a:r>
              <a:rPr lang="en-US" sz="1200" kern="1200" dirty="0" smtClean="0">
                <a:solidFill>
                  <a:schemeClr val="tx1"/>
                </a:solidFill>
                <a:effectLst/>
                <a:latin typeface="+mn-lt"/>
                <a:ea typeface="ＭＳ Ｐゴシック" pitchFamily="-110" charset="-128"/>
                <a:cs typeface="ＭＳ Ｐゴシック" pitchFamily="-110" charset="-128"/>
              </a:rPr>
              <a:t>  Prevalence of diarrhea and </a:t>
            </a:r>
            <a:r>
              <a:rPr lang="en-US" sz="1200" i="1" kern="1200" dirty="0" smtClean="0">
                <a:solidFill>
                  <a:schemeClr val="tx1"/>
                </a:solidFill>
                <a:effectLst/>
                <a:latin typeface="+mn-lt"/>
                <a:ea typeface="ＭＳ Ｐゴシック" pitchFamily="-110" charset="-128"/>
                <a:cs typeface="ＭＳ Ｐゴシック" pitchFamily="-110" charset="-128"/>
              </a:rPr>
              <a:t>Giardia</a:t>
            </a:r>
            <a:r>
              <a:rPr lang="en-US" sz="1200" kern="1200" dirty="0" smtClean="0">
                <a:solidFill>
                  <a:schemeClr val="tx1"/>
                </a:solidFill>
                <a:effectLst/>
                <a:latin typeface="+mn-lt"/>
                <a:ea typeface="ＭＳ Ｐゴシック" pitchFamily="-110" charset="-128"/>
                <a:cs typeface="ＭＳ Ｐゴシック" pitchFamily="-110" charset="-128"/>
              </a:rPr>
              <a:t> in a human population.  a.  Prevalence in children from day-care centers and surrounding community.  b. </a:t>
            </a:r>
            <a:r>
              <a:rPr lang="en-US" sz="1200" i="1" kern="1200" dirty="0" smtClean="0">
                <a:solidFill>
                  <a:schemeClr val="tx1"/>
                </a:solidFill>
                <a:effectLst/>
                <a:latin typeface="+mn-lt"/>
                <a:ea typeface="ＭＳ Ｐゴシック" pitchFamily="-110" charset="-128"/>
                <a:cs typeface="ＭＳ Ｐゴシック" pitchFamily="-110" charset="-128"/>
              </a:rPr>
              <a:t>Giardia</a:t>
            </a:r>
            <a:r>
              <a:rPr lang="en-US" sz="1200" kern="1200" dirty="0" smtClean="0">
                <a:solidFill>
                  <a:schemeClr val="tx1"/>
                </a:solidFill>
                <a:effectLst/>
                <a:latin typeface="+mn-lt"/>
                <a:ea typeface="ＭＳ Ｐゴシック" pitchFamily="-110" charset="-128"/>
                <a:cs typeface="ＭＳ Ｐゴシック" pitchFamily="-110" charset="-128"/>
              </a:rPr>
              <a:t> positive family members with children in day-care center with diarrheal outbreak.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15.22  </a:t>
            </a:r>
            <a:r>
              <a:rPr lang="en-US" sz="1200" kern="1200" dirty="0" smtClean="0">
                <a:solidFill>
                  <a:schemeClr val="tx1"/>
                </a:solidFill>
                <a:effectLst/>
                <a:latin typeface="+mn-lt"/>
                <a:ea typeface="ＭＳ Ｐゴシック" pitchFamily="-110" charset="-128"/>
                <a:cs typeface="ＭＳ Ｐゴシック" pitchFamily="-110" charset="-128"/>
              </a:rPr>
              <a:t>Documented occurrences of paralytic shellfish poisonings (PSP) associated with algal blooms in 1970 and 2000.</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15.23  </a:t>
            </a:r>
            <a:r>
              <a:rPr lang="en-US" sz="1200" kern="1200" dirty="0" smtClean="0">
                <a:solidFill>
                  <a:schemeClr val="tx1"/>
                </a:solidFill>
                <a:effectLst/>
                <a:latin typeface="+mn-lt"/>
                <a:ea typeface="ＭＳ Ｐゴシック" pitchFamily="-110" charset="-128"/>
                <a:cs typeface="ＭＳ Ｐゴシック" pitchFamily="-110" charset="-128"/>
              </a:rPr>
              <a:t>Sampling locations for </a:t>
            </a:r>
            <a:r>
              <a:rPr lang="en-US" sz="1200" i="1" kern="1200" dirty="0" smtClean="0">
                <a:solidFill>
                  <a:schemeClr val="tx1"/>
                </a:solidFill>
                <a:effectLst/>
                <a:latin typeface="+mn-lt"/>
                <a:ea typeface="ＭＳ Ｐゴシック" pitchFamily="-110" charset="-128"/>
                <a:cs typeface="ＭＳ Ｐゴシック" pitchFamily="-110" charset="-128"/>
              </a:rPr>
              <a:t>A. </a:t>
            </a:r>
            <a:r>
              <a:rPr lang="en-US" sz="1200" i="1" kern="1200" dirty="0" err="1" smtClean="0">
                <a:solidFill>
                  <a:schemeClr val="tx1"/>
                </a:solidFill>
                <a:effectLst/>
                <a:latin typeface="+mn-lt"/>
                <a:ea typeface="ＭＳ Ｐゴシック" pitchFamily="-110" charset="-128"/>
                <a:cs typeface="ＭＳ Ｐゴシック" pitchFamily="-110" charset="-128"/>
              </a:rPr>
              <a:t>fundyense</a:t>
            </a:r>
            <a:r>
              <a:rPr lang="en-US" sz="1200" kern="1200" dirty="0" smtClean="0">
                <a:solidFill>
                  <a:schemeClr val="tx1"/>
                </a:solidFill>
                <a:effectLst/>
                <a:latin typeface="+mn-lt"/>
                <a:ea typeface="ＭＳ Ｐゴシック" pitchFamily="-110" charset="-128"/>
                <a:cs typeface="ＭＳ Ｐゴシック" pitchFamily="-110" charset="-128"/>
              </a:rPr>
              <a:t> (a) and shellfish toxicity (b).  Eastern and western subdomains are indicated as are lines of equal depth (light gray lines) and number of stations and samples.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15.24  </a:t>
            </a:r>
            <a:r>
              <a:rPr lang="en-US" sz="1200" kern="1200" dirty="0" smtClean="0">
                <a:solidFill>
                  <a:schemeClr val="tx1"/>
                </a:solidFill>
                <a:effectLst/>
                <a:latin typeface="+mn-lt"/>
                <a:ea typeface="ＭＳ Ｐゴシック" pitchFamily="-110" charset="-128"/>
                <a:cs typeface="ＭＳ Ｐゴシック" pitchFamily="-110" charset="-128"/>
              </a:rPr>
              <a:t>Density of </a:t>
            </a:r>
            <a:r>
              <a:rPr lang="en-US" sz="1200" i="1" kern="1200" dirty="0" err="1" smtClean="0">
                <a:solidFill>
                  <a:schemeClr val="tx1"/>
                </a:solidFill>
                <a:effectLst/>
                <a:latin typeface="+mn-lt"/>
                <a:ea typeface="ＭＳ Ｐゴシック" pitchFamily="-110" charset="-128"/>
                <a:cs typeface="ＭＳ Ｐゴシック" pitchFamily="-110" charset="-128"/>
              </a:rPr>
              <a:t>Alexandrium</a:t>
            </a:r>
            <a:r>
              <a:rPr lang="en-US" sz="1200" kern="1200" dirty="0" smtClean="0">
                <a:solidFill>
                  <a:schemeClr val="tx1"/>
                </a:solidFill>
                <a:effectLst/>
                <a:latin typeface="+mn-lt"/>
                <a:ea typeface="ＭＳ Ｐゴシック" pitchFamily="-110" charset="-128"/>
                <a:cs typeface="ＭＳ Ｐゴシック" pitchFamily="-110" charset="-128"/>
              </a:rPr>
              <a:t> cells (left panels) and shellfish toxicity scores (right panels) for shipboard surveys conducted from 1993 to 2002.  Circled means are from surveys of entire Gulf, including eastern half, all others were limited to western Gulf.  Error bars indicate 95% confidence intervals.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15.25  </a:t>
            </a:r>
            <a:r>
              <a:rPr lang="en-US" sz="1200" kern="1200" dirty="0" smtClean="0">
                <a:solidFill>
                  <a:schemeClr val="tx1"/>
                </a:solidFill>
                <a:effectLst/>
                <a:latin typeface="+mn-lt"/>
                <a:ea typeface="ＭＳ Ｐゴシック" pitchFamily="-110" charset="-128"/>
                <a:cs typeface="ＭＳ Ｐゴシック" pitchFamily="-110" charset="-128"/>
              </a:rPr>
              <a:t>Experimental design of nitrogen crop study.  Plots were 3 m x 5 m.</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15.26  </a:t>
            </a:r>
            <a:r>
              <a:rPr lang="en-US" sz="1200" kern="1200" dirty="0" smtClean="0">
                <a:solidFill>
                  <a:schemeClr val="tx1"/>
                </a:solidFill>
                <a:effectLst/>
                <a:latin typeface="+mn-lt"/>
                <a:ea typeface="ＭＳ Ｐゴシック" pitchFamily="-110" charset="-128"/>
                <a:cs typeface="ＭＳ Ｐゴシック" pitchFamily="-110" charset="-128"/>
              </a:rPr>
              <a:t>Nitrogen content of aboveground portions of crops.  Barley plots had either the same amount of nitrogen fertilizer as </a:t>
            </a:r>
            <a:r>
              <a:rPr lang="en-US" sz="1200" kern="1200" dirty="0" err="1" smtClean="0">
                <a:solidFill>
                  <a:schemeClr val="tx1"/>
                </a:solidFill>
                <a:effectLst/>
                <a:latin typeface="+mn-lt"/>
                <a:ea typeface="ＭＳ Ｐゴシック" pitchFamily="-110" charset="-128"/>
                <a:cs typeface="ＭＳ Ｐゴシック" pitchFamily="-110" charset="-128"/>
              </a:rPr>
              <a:t>faba</a:t>
            </a:r>
            <a:r>
              <a:rPr lang="en-US" sz="1200" kern="1200" dirty="0" smtClean="0">
                <a:solidFill>
                  <a:schemeClr val="tx1"/>
                </a:solidFill>
                <a:effectLst/>
                <a:latin typeface="+mn-lt"/>
                <a:ea typeface="ＭＳ Ｐゴシック" pitchFamily="-110" charset="-128"/>
                <a:cs typeface="ＭＳ Ｐゴシック" pitchFamily="-110" charset="-128"/>
              </a:rPr>
              <a:t> bean and pea or 3x as much (high N).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15.7</a:t>
            </a:r>
            <a:r>
              <a:rPr lang="en-US" sz="1200" kern="1200" dirty="0" smtClean="0">
                <a:solidFill>
                  <a:schemeClr val="tx1"/>
                </a:solidFill>
                <a:effectLst/>
                <a:latin typeface="+mn-lt"/>
                <a:ea typeface="ＭＳ Ｐゴシック" pitchFamily="-110" charset="-128"/>
                <a:cs typeface="ＭＳ Ｐゴシック" pitchFamily="-110" charset="-128"/>
              </a:rPr>
              <a:t>  Source of nitrogen for three crops.  All values are in kg/ha.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15.8</a:t>
            </a:r>
            <a:r>
              <a:rPr lang="en-US" sz="1200" kern="1200" dirty="0" smtClean="0">
                <a:solidFill>
                  <a:schemeClr val="tx1"/>
                </a:solidFill>
                <a:effectLst/>
                <a:latin typeface="+mn-lt"/>
                <a:ea typeface="ＭＳ Ｐゴシック" pitchFamily="-110" charset="-128"/>
                <a:cs typeface="ＭＳ Ｐゴシック" pitchFamily="-110" charset="-128"/>
              </a:rPr>
              <a:t>   Soil nitrogen used and returned in different treatments of three initial crops and total nitrogen in harvested sorghum plants.  All values are in kg/ha.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15.27  </a:t>
            </a:r>
            <a:r>
              <a:rPr lang="en-US" sz="1200" kern="1200" dirty="0" smtClean="0">
                <a:solidFill>
                  <a:schemeClr val="tx1"/>
                </a:solidFill>
                <a:effectLst/>
                <a:latin typeface="+mn-lt"/>
                <a:ea typeface="ＭＳ Ｐゴシック" pitchFamily="-110" charset="-128"/>
                <a:cs typeface="ＭＳ Ｐゴシック" pitchFamily="-110" charset="-128"/>
              </a:rPr>
              <a:t>Root nodules on peanut.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15.28</a:t>
            </a:r>
            <a:r>
              <a:rPr lang="en-US" sz="1200" kern="1200" dirty="0" smtClean="0">
                <a:solidFill>
                  <a:schemeClr val="tx1"/>
                </a:solidFill>
                <a:effectLst/>
                <a:latin typeface="+mn-lt"/>
                <a:ea typeface="ＭＳ Ｐゴシック" pitchFamily="-110" charset="-128"/>
                <a:cs typeface="ＭＳ Ｐゴシック" pitchFamily="-110" charset="-128"/>
              </a:rPr>
              <a:t>  Structure of legume nodules.  (a) Longitudinal section (5 µm thick) of a nodule on a clover seedling.  Light gray shading in nodule cells show areas with bacteria (x175). (b)  Cells from a bean nodule showing rod-shaped bacteria developing in plant cell cytoplasm.  Nuclei are shown in center of cells (x850). (c) Cells from the early stage of nodule growth, showing bacteria and mitochondria as indistinguishable specks.  Clear areas are vacuoles. (d) Cells of red clover nodule. X 1000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40</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15.2</a:t>
            </a:r>
            <a:r>
              <a:rPr lang="en-US" sz="1200" kern="1200" dirty="0" smtClean="0">
                <a:solidFill>
                  <a:schemeClr val="tx1"/>
                </a:solidFill>
                <a:effectLst/>
                <a:latin typeface="+mn-lt"/>
                <a:ea typeface="ＭＳ Ｐゴシック" pitchFamily="-110" charset="-128"/>
                <a:cs typeface="ＭＳ Ｐゴシック" pitchFamily="-110" charset="-128"/>
              </a:rPr>
              <a:t>  Percentage of clinical symptoms in children tested for </a:t>
            </a:r>
            <a:r>
              <a:rPr lang="en-US" sz="1200" i="1" kern="1200" dirty="0" smtClean="0">
                <a:solidFill>
                  <a:schemeClr val="tx1"/>
                </a:solidFill>
                <a:effectLst/>
                <a:latin typeface="+mn-lt"/>
                <a:ea typeface="ＭＳ Ｐゴシック" pitchFamily="-110" charset="-128"/>
                <a:cs typeface="ＭＳ Ｐゴシック" pitchFamily="-110" charset="-128"/>
              </a:rPr>
              <a:t>Giardia</a:t>
            </a:r>
            <a:r>
              <a:rPr lang="en-US" sz="1200" kern="1200" dirty="0" smtClean="0">
                <a:solidFill>
                  <a:schemeClr val="tx1"/>
                </a:solidFill>
                <a:effectLst/>
                <a:latin typeface="+mn-lt"/>
                <a:ea typeface="ＭＳ Ｐゴシック" pitchFamily="-110" charset="-128"/>
                <a:cs typeface="ＭＳ Ｐゴシック" pitchFamily="-110" charset="-128"/>
              </a:rPr>
              <a:t>.  The p-value is the probability of seeing such different percentages in the two samples, assuming the two conditions are equivalent.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15.29  </a:t>
            </a:r>
            <a:r>
              <a:rPr lang="en-US" sz="1200" kern="1200" dirty="0" smtClean="0">
                <a:solidFill>
                  <a:schemeClr val="tx1"/>
                </a:solidFill>
                <a:effectLst/>
                <a:latin typeface="+mn-lt"/>
                <a:ea typeface="ＭＳ Ｐゴシック" pitchFamily="-110" charset="-128"/>
                <a:cs typeface="ＭＳ Ｐゴシック" pitchFamily="-110" charset="-128"/>
              </a:rPr>
              <a:t>Nitrogen content of chickpea shoots grown hydroponically with rhizobia and no nitrogen or without rhizobia and high nitrogen.  Data are averaged over 8 chickpea varieties.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15.30 </a:t>
            </a:r>
            <a:r>
              <a:rPr lang="en-US" sz="1200" kern="1200" dirty="0" smtClean="0">
                <a:solidFill>
                  <a:schemeClr val="tx1"/>
                </a:solidFill>
                <a:effectLst/>
                <a:latin typeface="+mn-lt"/>
                <a:ea typeface="ＭＳ Ｐゴシック" pitchFamily="-110" charset="-128"/>
                <a:cs typeface="ＭＳ Ｐゴシック" pitchFamily="-110" charset="-128"/>
              </a:rPr>
              <a:t> Response of chickpeas to two fertilizer conditions or rhizobia inoculation.  (a) Mass of nodules per plant sampled during flowering.  (b)  Aboveground dry mass of harvested plots. (c) Total nitrogen of harvested plots. (d) Total nitrogen fixed on harvested plots, not determined (</a:t>
            </a:r>
            <a:r>
              <a:rPr lang="en-US" sz="1200" kern="1200" dirty="0" err="1" smtClean="0">
                <a:solidFill>
                  <a:schemeClr val="tx1"/>
                </a:solidFill>
                <a:effectLst/>
                <a:latin typeface="+mn-lt"/>
                <a:ea typeface="ＭＳ Ｐゴシック" pitchFamily="-110" charset="-128"/>
                <a:cs typeface="ＭＳ Ｐゴシック" pitchFamily="-110" charset="-128"/>
              </a:rPr>
              <a:t>nd</a:t>
            </a:r>
            <a:r>
              <a:rPr lang="en-US" sz="1200" kern="1200" dirty="0" smtClean="0">
                <a:solidFill>
                  <a:schemeClr val="tx1"/>
                </a:solidFill>
                <a:effectLst/>
                <a:latin typeface="+mn-lt"/>
                <a:ea typeface="ＭＳ Ｐゴシック" pitchFamily="-110" charset="-128"/>
                <a:cs typeface="ＭＳ Ｐゴシック" pitchFamily="-110" charset="-128"/>
              </a:rPr>
              <a:t>) for high nitrogen plots.  All data from first experiment of two consecutive trials.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15.31</a:t>
            </a:r>
            <a:r>
              <a:rPr lang="en-US" sz="1200" kern="1200" dirty="0" smtClean="0">
                <a:solidFill>
                  <a:schemeClr val="tx1"/>
                </a:solidFill>
                <a:effectLst/>
                <a:latin typeface="+mn-lt"/>
                <a:ea typeface="ＭＳ Ｐゴシック" pitchFamily="-110" charset="-128"/>
                <a:cs typeface="ＭＳ Ｐゴシック" pitchFamily="-110" charset="-128"/>
              </a:rPr>
              <a:t>  The nitrogen cycle, showing compartments that contain nitrogen and the form of nitrogen in each compartment.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15.32 </a:t>
            </a:r>
            <a:r>
              <a:rPr lang="en-US" sz="1200" kern="1200" dirty="0" smtClean="0">
                <a:solidFill>
                  <a:schemeClr val="tx1"/>
                </a:solidFill>
                <a:effectLst/>
                <a:latin typeface="+mn-lt"/>
                <a:ea typeface="ＭＳ Ｐゴシック" pitchFamily="-110" charset="-128"/>
                <a:cs typeface="ＭＳ Ｐゴシック" pitchFamily="-110" charset="-128"/>
              </a:rPr>
              <a:t>Accumulation of nitrite in bacterial cultures provided with ammonium sulfate.  Different symbols indicate different cultures; cultures were grown for variable lengths of time.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15.2</a:t>
            </a:r>
            <a:r>
              <a:rPr lang="en-US" sz="1200" kern="1200" dirty="0" smtClean="0">
                <a:solidFill>
                  <a:schemeClr val="tx1"/>
                </a:solidFill>
                <a:effectLst/>
                <a:latin typeface="+mn-lt"/>
                <a:ea typeface="ＭＳ Ｐゴシック" pitchFamily="-110" charset="-128"/>
                <a:cs typeface="ＭＳ Ｐゴシック" pitchFamily="-110" charset="-128"/>
              </a:rPr>
              <a:t>  Percentage of children in day-care centers with </a:t>
            </a:r>
            <a:r>
              <a:rPr lang="en-US" sz="1200" i="1" kern="1200" dirty="0" smtClean="0">
                <a:solidFill>
                  <a:schemeClr val="tx1"/>
                </a:solidFill>
                <a:effectLst/>
                <a:latin typeface="+mn-lt"/>
                <a:ea typeface="ＭＳ Ｐゴシック" pitchFamily="-110" charset="-128"/>
                <a:cs typeface="ＭＳ Ｐゴシック" pitchFamily="-110" charset="-128"/>
              </a:rPr>
              <a:t>Giardia</a:t>
            </a:r>
            <a:r>
              <a:rPr lang="en-US" sz="1200" kern="1200" dirty="0" smtClean="0">
                <a:solidFill>
                  <a:schemeClr val="tx1"/>
                </a:solidFill>
                <a:effectLst/>
                <a:latin typeface="+mn-lt"/>
                <a:ea typeface="ＭＳ Ｐゴシック" pitchFamily="-110" charset="-128"/>
                <a:cs typeface="ＭＳ Ｐゴシック" pitchFamily="-110" charset="-128"/>
              </a:rPr>
              <a:t> cysts and trophozoites.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15.3</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i="1" kern="1200" dirty="0" smtClean="0">
                <a:solidFill>
                  <a:schemeClr val="tx1"/>
                </a:solidFill>
                <a:effectLst/>
                <a:latin typeface="+mn-lt"/>
                <a:ea typeface="ＭＳ Ｐゴシック" pitchFamily="-110" charset="-128"/>
                <a:cs typeface="ＭＳ Ｐゴシック" pitchFamily="-110" charset="-128"/>
              </a:rPr>
              <a:t>Giardia</a:t>
            </a:r>
            <a:r>
              <a:rPr lang="en-US" sz="1200" kern="1200" dirty="0" smtClean="0">
                <a:solidFill>
                  <a:schemeClr val="tx1"/>
                </a:solidFill>
                <a:effectLst/>
                <a:latin typeface="+mn-lt"/>
                <a:ea typeface="ＭＳ Ｐゴシック" pitchFamily="-110" charset="-128"/>
                <a:cs typeface="ＭＳ Ｐゴシック" pitchFamily="-110" charset="-128"/>
              </a:rPr>
              <a:t> infection in rats.  Percentage of rats infected 7 days after being fed variable numbers of cysts (a) and percentage infected over time after being fed 250 cysts (b).</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15.4</a:t>
            </a:r>
            <a:r>
              <a:rPr lang="en-US" sz="1200" kern="1200" dirty="0" smtClean="0">
                <a:solidFill>
                  <a:schemeClr val="tx1"/>
                </a:solidFill>
                <a:effectLst/>
                <a:latin typeface="+mn-lt"/>
                <a:ea typeface="ＭＳ Ｐゴシック" pitchFamily="-110" charset="-128"/>
                <a:cs typeface="ＭＳ Ｐゴシック" pitchFamily="-110" charset="-128"/>
              </a:rPr>
              <a:t>  Distribution of </a:t>
            </a:r>
            <a:r>
              <a:rPr lang="en-US" sz="1200" i="1" kern="1200" dirty="0" smtClean="0">
                <a:solidFill>
                  <a:schemeClr val="tx1"/>
                </a:solidFill>
                <a:effectLst/>
                <a:latin typeface="+mn-lt"/>
                <a:ea typeface="ＭＳ Ｐゴシック" pitchFamily="-110" charset="-128"/>
                <a:cs typeface="ＭＳ Ｐゴシック" pitchFamily="-110" charset="-128"/>
              </a:rPr>
              <a:t>Giardia </a:t>
            </a:r>
            <a:r>
              <a:rPr lang="en-US" sz="1200" i="1" kern="1200" dirty="0" err="1" smtClean="0">
                <a:solidFill>
                  <a:schemeClr val="tx1"/>
                </a:solidFill>
                <a:effectLst/>
                <a:latin typeface="+mn-lt"/>
                <a:ea typeface="ＭＳ Ｐゴシック" pitchFamily="-110" charset="-128"/>
                <a:cs typeface="ＭＳ Ｐゴシック" pitchFamily="-110" charset="-128"/>
              </a:rPr>
              <a:t>lamblia</a:t>
            </a:r>
            <a:r>
              <a:rPr lang="en-US" sz="1200" kern="1200" dirty="0" smtClean="0">
                <a:solidFill>
                  <a:schemeClr val="tx1"/>
                </a:solidFill>
                <a:effectLst/>
                <a:latin typeface="+mn-lt"/>
                <a:ea typeface="ＭＳ Ｐゴシック" pitchFamily="-110" charset="-128"/>
                <a:cs typeface="ＭＳ Ｐゴシック" pitchFamily="-110" charset="-128"/>
              </a:rPr>
              <a:t> cell types in gerbils in four sections of the intestines.  Each point is the mean of 3 samples from each intestinal section for the 4 gerbils killed on any particular day and error bars represent 1 standard error of the mean.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15.5</a:t>
            </a:r>
            <a:r>
              <a:rPr lang="en-US" sz="1200" kern="1200" dirty="0" smtClean="0">
                <a:solidFill>
                  <a:schemeClr val="tx1"/>
                </a:solidFill>
                <a:effectLst/>
                <a:latin typeface="+mn-lt"/>
                <a:ea typeface="ＭＳ Ｐゴシック" pitchFamily="-110" charset="-128"/>
                <a:cs typeface="ＭＳ Ｐゴシック" pitchFamily="-110" charset="-128"/>
              </a:rPr>
              <a:t>  New cases of </a:t>
            </a:r>
            <a:r>
              <a:rPr lang="en-US" sz="1200" i="1" kern="1200" dirty="0" smtClean="0">
                <a:solidFill>
                  <a:schemeClr val="tx1"/>
                </a:solidFill>
                <a:effectLst/>
                <a:latin typeface="+mn-lt"/>
                <a:ea typeface="ＭＳ Ｐゴシック" pitchFamily="-110" charset="-128"/>
                <a:cs typeface="ＭＳ Ｐゴシック" pitchFamily="-110" charset="-128"/>
              </a:rPr>
              <a:t>Giardia</a:t>
            </a:r>
            <a:r>
              <a:rPr lang="en-US" sz="1200" kern="1200" dirty="0" smtClean="0">
                <a:solidFill>
                  <a:schemeClr val="tx1"/>
                </a:solidFill>
                <a:effectLst/>
                <a:latin typeface="+mn-lt"/>
                <a:ea typeface="ＭＳ Ｐゴシック" pitchFamily="-110" charset="-128"/>
                <a:cs typeface="ＭＳ Ｐゴシック" pitchFamily="-110" charset="-128"/>
              </a:rPr>
              <a:t> among a group of campers.  New cases are defined as onset of symptoms, as defined in text, or positive determination of </a:t>
            </a:r>
            <a:r>
              <a:rPr lang="en-US" sz="1200" i="1" kern="1200" dirty="0" smtClean="0">
                <a:solidFill>
                  <a:schemeClr val="tx1"/>
                </a:solidFill>
                <a:effectLst/>
                <a:latin typeface="+mn-lt"/>
                <a:ea typeface="ＭＳ Ｐゴシック" pitchFamily="-110" charset="-128"/>
                <a:cs typeface="ＭＳ Ｐゴシック" pitchFamily="-110" charset="-128"/>
              </a:rPr>
              <a:t>Giardia</a:t>
            </a:r>
            <a:r>
              <a:rPr lang="en-US" sz="1200" kern="1200" dirty="0" smtClean="0">
                <a:solidFill>
                  <a:schemeClr val="tx1"/>
                </a:solidFill>
                <a:effectLst/>
                <a:latin typeface="+mn-lt"/>
                <a:ea typeface="ＭＳ Ｐゴシック" pitchFamily="-110" charset="-128"/>
                <a:cs typeface="ＭＳ Ｐゴシック" pitchFamily="-110" charset="-128"/>
              </a:rPr>
              <a:t> in fecal samples.  The arrow denotes the end of the wilderness camping trip.</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15.3</a:t>
            </a:r>
            <a:r>
              <a:rPr lang="en-US" sz="1200" kern="1200" dirty="0" smtClean="0">
                <a:solidFill>
                  <a:schemeClr val="tx1"/>
                </a:solidFill>
                <a:effectLst/>
                <a:latin typeface="+mn-lt"/>
                <a:ea typeface="ＭＳ Ｐゴシック" pitchFamily="-110" charset="-128"/>
                <a:cs typeface="ＭＳ Ｐゴシック" pitchFamily="-110" charset="-128"/>
              </a:rPr>
              <a:t>  Summary data from campers suffering from diarrheal outbreak.  Note that only 53 of the original 54 campers were surveyed after the trip and only 42 submitted stool samples for examination.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10</a:t>
            </a:fld>
            <a:endParaRPr lang="en-US"/>
          </a:p>
        </p:txBody>
      </p:sp>
    </p:spTree>
    <p:extLst>
      <p:ext uri="{BB962C8B-B14F-4D97-AF65-F5344CB8AC3E}">
        <p14:creationId xmlns:p14="http://schemas.microsoft.com/office/powerpoint/2010/main" val="47665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618DEE-6DCA-42E3-B161-AEF6352673A3}"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D91C7-928B-4484-BD88-622A1807D0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F1956B-3FA3-4037-9CD6-F91603F34D3C}"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62786-4C2B-4005-A1B5-D6CC5BD3D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C7606-4727-4D9D-9DBC-1B77839C64BF}"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98D3D-CDFF-4809-A9D2-2CF78CF350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91D726-8FF3-44E7-804B-AE0A2B8B9FF9}"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89AEC0-77B5-4761-8DFC-03CBC901DD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B30B69-AE1D-4795-B454-DEC423D9C9AB}"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30A955-B500-4FA6-BEF0-0B1DE83D62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D6FDA6-3F86-4166-8C8E-6FE5474F62B5}"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DADF2-DF4A-4FD9-A06D-3EB1E4D18C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4F07DE-5F26-464F-8892-10A79A6D4BB4}" type="datetime1">
              <a:rPr lang="en-US"/>
              <a:pPr>
                <a:defRPr/>
              </a:pPr>
              <a:t>07/06/2012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835B44-731E-46D1-A3BE-384507AB0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4CADCB-07EA-4407-ABD4-5F6D2DBD7744}" type="datetime1">
              <a:rPr lang="en-US"/>
              <a:pPr>
                <a:defRPr/>
              </a:pPr>
              <a:t>07/06/2012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B2E1B7-21BD-4850-8BC3-DFB38C5777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3CEF54-FE33-49B4-B0D0-C8C265185E35}" type="datetime1">
              <a:rPr lang="en-US"/>
              <a:pPr>
                <a:defRPr/>
              </a:pPr>
              <a:t>07/06/2012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0DCA2B-B2E9-4F9C-B263-4D8B5AF98C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065385-1431-4F97-B953-B4A2919C7205}"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941D3E-F9F8-47FF-97A3-8E470127E4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FE522E-B55B-4CFE-A3FE-1022C524D80D}"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9937D6-9F70-4B14-887E-F0A2C458E2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mn-cs"/>
              </a:defRPr>
            </a:lvl1pPr>
          </a:lstStyle>
          <a:p>
            <a:pPr>
              <a:defRPr/>
            </a:pPr>
            <a:fld id="{387BC215-9F17-4B72-924B-E908CDD8A944}" type="datetime1">
              <a:rPr lang="en-US"/>
              <a:pPr>
                <a:defRPr/>
              </a:pPr>
              <a:t>07/06/2012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mn-cs"/>
              </a:defRPr>
            </a:lvl1pPr>
          </a:lstStyle>
          <a:p>
            <a:pPr>
              <a:defRPr/>
            </a:pPr>
            <a:fld id="{F8E84652-9F2F-4100-8485-3CD1364162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853775"/>
            <a:ext cx="9144000" cy="4154984"/>
          </a:xfrm>
          <a:prstGeom prst="rect">
            <a:avLst/>
          </a:prstGeom>
          <a:noFill/>
          <a:ln w="9525">
            <a:noFill/>
            <a:miter lim="800000"/>
            <a:headEnd/>
            <a:tailEnd/>
          </a:ln>
        </p:spPr>
        <p:txBody>
          <a:bodyPr>
            <a:spAutoFit/>
          </a:bodyPr>
          <a:lstStyle/>
          <a:p>
            <a:pPr algn="ctr"/>
            <a:r>
              <a:rPr lang="en-US" sz="2400" dirty="0">
                <a:latin typeface="Times New Roman" pitchFamily="18" charset="0"/>
                <a:cs typeface="Times New Roman" pitchFamily="18" charset="0"/>
              </a:rPr>
              <a:t>PowerPoint Slides for Chapter </a:t>
            </a:r>
            <a:r>
              <a:rPr lang="en-US" sz="2400" dirty="0" smtClean="0">
                <a:latin typeface="Times New Roman" pitchFamily="18" charset="0"/>
                <a:cs typeface="Times New Roman" pitchFamily="18" charset="0"/>
              </a:rPr>
              <a:t>15:</a:t>
            </a:r>
            <a:endParaRPr lang="en-US" sz="2400"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Cells at the Ecological System Level</a:t>
            </a:r>
          </a:p>
          <a:p>
            <a:pPr algn="ct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Section </a:t>
            </a:r>
            <a:r>
              <a:rPr lang="en-US" sz="2400" dirty="0" smtClean="0">
                <a:latin typeface="Times New Roman" pitchFamily="18" charset="0"/>
                <a:cs typeface="Times New Roman" pitchFamily="18" charset="0"/>
              </a:rPr>
              <a:t>15.1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Can </a:t>
            </a:r>
            <a:r>
              <a:rPr lang="en-US" sz="2400" dirty="0">
                <a:latin typeface="Times New Roman" pitchFamily="18" charset="0"/>
                <a:cs typeface="Times New Roman" pitchFamily="18" charset="0"/>
              </a:rPr>
              <a:t>parasites survive in more than one host species?  </a:t>
            </a:r>
          </a:p>
          <a:p>
            <a:pPr algn="ctr"/>
            <a:r>
              <a:rPr lang="en-US" sz="2400" dirty="0">
                <a:latin typeface="Times New Roman" pitchFamily="18" charset="0"/>
                <a:cs typeface="Times New Roman" pitchFamily="18" charset="0"/>
              </a:rPr>
              <a:t>15.2 How do diseases spread? </a:t>
            </a:r>
          </a:p>
          <a:p>
            <a:pPr algn="ctr"/>
            <a:r>
              <a:rPr lang="en-US" sz="2400" dirty="0">
                <a:latin typeface="Times New Roman" pitchFamily="18" charset="0"/>
                <a:cs typeface="Times New Roman" pitchFamily="18" charset="0"/>
              </a:rPr>
              <a:t>15.3 What causes phytoplankton to produce a red tide? </a:t>
            </a:r>
          </a:p>
          <a:p>
            <a:pPr algn="ctr"/>
            <a:r>
              <a:rPr lang="en-US" sz="2400" dirty="0">
                <a:latin typeface="Times New Roman" pitchFamily="18" charset="0"/>
                <a:cs typeface="Times New Roman" pitchFamily="18" charset="0"/>
              </a:rPr>
              <a:t>Ethical, Legal, Social Implications 15.1: Should we seed the ocean with iron to increase productivity and create a carbon sink? </a:t>
            </a:r>
          </a:p>
          <a:p>
            <a:pPr algn="ctr"/>
            <a:r>
              <a:rPr lang="en-US" sz="2400" dirty="0">
                <a:latin typeface="Times New Roman" pitchFamily="18" charset="0"/>
                <a:cs typeface="Times New Roman" pitchFamily="18" charset="0"/>
              </a:rPr>
              <a:t>Bio-Math Exploration 15.1: What happens to populations that grow too fast?</a:t>
            </a:r>
          </a:p>
          <a:p>
            <a:pPr algn="ctr"/>
            <a:r>
              <a:rPr lang="en-US" sz="2400" dirty="0">
                <a:latin typeface="Times New Roman" pitchFamily="18" charset="0"/>
                <a:cs typeface="Times New Roman" pitchFamily="18" charset="0"/>
              </a:rPr>
              <a:t>15.4 How are soil microbes involved in nutrient </a:t>
            </a:r>
            <a:r>
              <a:rPr lang="en-US" sz="2400" dirty="0" smtClean="0">
                <a:latin typeface="Times New Roman" pitchFamily="18" charset="0"/>
                <a:cs typeface="Times New Roman" pitchFamily="18" charset="0"/>
              </a:rPr>
              <a:t>cycling?</a:t>
            </a:r>
            <a:endParaRPr lang="en-US" sz="2400" dirty="0">
              <a:latin typeface="Times New Roman" pitchFamily="18" charset="0"/>
              <a:cs typeface="Times New Roman" pitchFamily="18" charset="0"/>
            </a:endParaRPr>
          </a:p>
        </p:txBody>
      </p:sp>
      <p:sp>
        <p:nvSpPr>
          <p:cNvPr id="2052" name="TextBox 2"/>
          <p:cNvSpPr txBox="1">
            <a:spLocks noChangeArrowheads="1"/>
          </p:cNvSpPr>
          <p:nvPr/>
        </p:nvSpPr>
        <p:spPr bwMode="auto">
          <a:xfrm>
            <a:off x="0" y="4796427"/>
            <a:ext cx="9144000" cy="1754188"/>
          </a:xfrm>
          <a:prstGeom prst="rect">
            <a:avLst/>
          </a:prstGeom>
          <a:noFill/>
          <a:ln w="9525">
            <a:noFill/>
            <a:miter lim="800000"/>
            <a:headEnd/>
            <a:tailEnd/>
          </a:ln>
        </p:spPr>
        <p:txBody>
          <a:bodyPr>
            <a:spAutoFit/>
          </a:bodyPr>
          <a:lstStyle/>
          <a:p>
            <a:pPr algn="ctr"/>
            <a:r>
              <a:rPr lang="en-US" sz="3600" dirty="0">
                <a:latin typeface="Times New Roman" pitchFamily="18" charset="0"/>
                <a:cs typeface="Times New Roman" pitchFamily="18" charset="0"/>
              </a:rPr>
              <a:t>by</a:t>
            </a:r>
          </a:p>
          <a:p>
            <a:pPr algn="ctr"/>
            <a:r>
              <a:rPr lang="en-US" sz="3600" dirty="0">
                <a:latin typeface="Times New Roman" pitchFamily="18" charset="0"/>
                <a:cs typeface="Times New Roman" pitchFamily="18" charset="0"/>
              </a:rPr>
              <a:t>A. Malcolm Campbell, Laurie J. Heyer, and Chris Paradise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451" y="172098"/>
            <a:ext cx="8244349"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Summary </a:t>
            </a:r>
            <a:r>
              <a:rPr lang="en-US" sz="3200" dirty="0">
                <a:latin typeface="Times New Roman" pitchFamily="18" charset="0"/>
                <a:cs typeface="Times New Roman" pitchFamily="18" charset="0"/>
              </a:rPr>
              <a:t>data from campers suffering from diarrheal </a:t>
            </a:r>
            <a:r>
              <a:rPr lang="en-US" sz="3200" dirty="0" smtClean="0">
                <a:latin typeface="Times New Roman" pitchFamily="18" charset="0"/>
                <a:cs typeface="Times New Roman" pitchFamily="18" charset="0"/>
              </a:rPr>
              <a:t>outbreak</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15.3 </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3281355"/>
              </p:ext>
            </p:extLst>
          </p:nvPr>
        </p:nvGraphicFramePr>
        <p:xfrm>
          <a:off x="606865" y="1316100"/>
          <a:ext cx="8079935" cy="4362028"/>
        </p:xfrm>
        <a:graphic>
          <a:graphicData uri="http://schemas.openxmlformats.org/drawingml/2006/table">
            <a:tbl>
              <a:tblPr firstRow="1" bandRow="1">
                <a:tableStyleId>{5C22544A-7EE6-4342-B048-85BDC9FD1C3A}</a:tableStyleId>
              </a:tblPr>
              <a:tblGrid>
                <a:gridCol w="4360272"/>
                <a:gridCol w="3719663"/>
              </a:tblGrid>
              <a:tr h="396548">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symptom</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of ill campers</a:t>
                      </a:r>
                      <a:endParaRPr lang="en-US" sz="1600" b="0">
                        <a:effectLst/>
                        <a:latin typeface="Times New Roman" pitchFamily="18" charset="0"/>
                        <a:ea typeface="Times New Roman"/>
                        <a:cs typeface="Times New Roman" pitchFamily="18" charset="0"/>
                      </a:endParaRPr>
                    </a:p>
                  </a:txBody>
                  <a:tcPr marL="68580" marR="68580" marT="0" marB="0" anchor="ctr"/>
                </a:tc>
              </a:tr>
              <a:tr h="396548">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positive for Giardia</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78.7</a:t>
                      </a:r>
                      <a:endParaRPr lang="en-US" sz="1600" b="0">
                        <a:effectLst/>
                        <a:latin typeface="Times New Roman" pitchFamily="18" charset="0"/>
                        <a:ea typeface="Times New Roman"/>
                        <a:cs typeface="Times New Roman" pitchFamily="18" charset="0"/>
                      </a:endParaRPr>
                    </a:p>
                  </a:txBody>
                  <a:tcPr marL="68580" marR="68580" marT="0" marB="0" anchor="ctr"/>
                </a:tc>
              </a:tr>
              <a:tr h="396548">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positive for bacterial pathogens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a:t>
                      </a:r>
                      <a:endParaRPr lang="en-US" sz="1600" b="0">
                        <a:effectLst/>
                        <a:latin typeface="Times New Roman" pitchFamily="18" charset="0"/>
                        <a:ea typeface="Times New Roman"/>
                        <a:cs typeface="Times New Roman" pitchFamily="18" charset="0"/>
                      </a:endParaRPr>
                    </a:p>
                  </a:txBody>
                  <a:tcPr marL="68580" marR="68580" marT="0" marB="0" anchor="ctr"/>
                </a:tc>
              </a:tr>
              <a:tr h="396548">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diarrhea</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85.3</a:t>
                      </a:r>
                      <a:endParaRPr lang="en-US" sz="1600" b="0">
                        <a:effectLst/>
                        <a:latin typeface="Times New Roman" pitchFamily="18" charset="0"/>
                        <a:ea typeface="Times New Roman"/>
                        <a:cs typeface="Times New Roman" pitchFamily="18" charset="0"/>
                      </a:endParaRPr>
                    </a:p>
                  </a:txBody>
                  <a:tcPr marL="68580" marR="68580" marT="0" marB="0" anchor="ctr"/>
                </a:tc>
              </a:tr>
              <a:tr h="396548">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bloating, belching or flatulence</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97.1</a:t>
                      </a:r>
                      <a:endParaRPr lang="en-US" sz="1600" b="0">
                        <a:effectLst/>
                        <a:latin typeface="Times New Roman" pitchFamily="18" charset="0"/>
                        <a:ea typeface="Times New Roman"/>
                        <a:cs typeface="Times New Roman" pitchFamily="18" charset="0"/>
                      </a:endParaRPr>
                    </a:p>
                  </a:txBody>
                  <a:tcPr marL="68580" marR="68580" marT="0" marB="0" anchor="ctr"/>
                </a:tc>
              </a:tr>
              <a:tr h="396548">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nausea </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79.4</a:t>
                      </a:r>
                      <a:endParaRPr lang="en-US" sz="1600" b="0">
                        <a:effectLst/>
                        <a:latin typeface="Times New Roman" pitchFamily="18" charset="0"/>
                        <a:ea typeface="Times New Roman"/>
                        <a:cs typeface="Times New Roman" pitchFamily="18" charset="0"/>
                      </a:endParaRPr>
                    </a:p>
                  </a:txBody>
                  <a:tcPr marL="68580" marR="68580" marT="0" marB="0" anchor="ctr"/>
                </a:tc>
              </a:tr>
              <a:tr h="396548">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weight loss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55.9</a:t>
                      </a:r>
                      <a:endParaRPr lang="en-US" sz="1600" b="0">
                        <a:effectLst/>
                        <a:latin typeface="Times New Roman" pitchFamily="18" charset="0"/>
                        <a:ea typeface="Times New Roman"/>
                        <a:cs typeface="Times New Roman" pitchFamily="18" charset="0"/>
                      </a:endParaRPr>
                    </a:p>
                  </a:txBody>
                  <a:tcPr marL="68580" marR="68580" marT="0" marB="0" anchor="ctr"/>
                </a:tc>
              </a:tr>
              <a:tr h="396548">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abdominal cramps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44.1</a:t>
                      </a:r>
                      <a:endParaRPr lang="en-US" sz="1600" b="0">
                        <a:effectLst/>
                        <a:latin typeface="Times New Roman" pitchFamily="18" charset="0"/>
                        <a:ea typeface="Times New Roman"/>
                        <a:cs typeface="Times New Roman" pitchFamily="18" charset="0"/>
                      </a:endParaRPr>
                    </a:p>
                  </a:txBody>
                  <a:tcPr marL="68580" marR="68580" marT="0" marB="0" anchor="ctr"/>
                </a:tc>
              </a:tr>
              <a:tr h="396548">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loss of appetite</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41.2</a:t>
                      </a:r>
                      <a:endParaRPr lang="en-US" sz="1600" b="0">
                        <a:effectLst/>
                        <a:latin typeface="Times New Roman" pitchFamily="18" charset="0"/>
                        <a:ea typeface="Times New Roman"/>
                        <a:cs typeface="Times New Roman" pitchFamily="18" charset="0"/>
                      </a:endParaRPr>
                    </a:p>
                  </a:txBody>
                  <a:tcPr marL="68580" marR="68580" marT="0" marB="0" anchor="ctr"/>
                </a:tc>
              </a:tr>
              <a:tr h="396548">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vomiting</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23.5</a:t>
                      </a:r>
                      <a:endParaRPr lang="en-US" sz="1600" b="0">
                        <a:effectLst/>
                        <a:latin typeface="Times New Roman" pitchFamily="18" charset="0"/>
                        <a:ea typeface="Times New Roman"/>
                        <a:cs typeface="Times New Roman" pitchFamily="18" charset="0"/>
                      </a:endParaRPr>
                    </a:p>
                  </a:txBody>
                  <a:tcPr marL="68580" marR="68580" marT="0" marB="0" anchor="ctr"/>
                </a:tc>
              </a:tr>
              <a:tr h="396548">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fever</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0</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90378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5_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388" y="1179328"/>
            <a:ext cx="6915355" cy="4945989"/>
          </a:xfrm>
          <a:prstGeom prst="rect">
            <a:avLst/>
          </a:prstGeom>
          <a:noFill/>
          <a:ln>
            <a:noFill/>
          </a:ln>
        </p:spPr>
      </p:pic>
      <p:sp>
        <p:nvSpPr>
          <p:cNvPr id="3" name="Rectangle 2"/>
          <p:cNvSpPr/>
          <p:nvPr/>
        </p:nvSpPr>
        <p:spPr>
          <a:xfrm>
            <a:off x="324465" y="172098"/>
            <a:ext cx="8244348"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Prevalence </a:t>
            </a:r>
            <a:r>
              <a:rPr lang="en-US" sz="3600" dirty="0">
                <a:latin typeface="Times New Roman" pitchFamily="18" charset="0"/>
                <a:cs typeface="Times New Roman" pitchFamily="18" charset="0"/>
              </a:rPr>
              <a:t>of </a:t>
            </a:r>
            <a:r>
              <a:rPr lang="en-US" sz="3600" i="1" dirty="0">
                <a:latin typeface="Times New Roman" pitchFamily="18" charset="0"/>
                <a:cs typeface="Times New Roman" pitchFamily="18" charset="0"/>
              </a:rPr>
              <a:t>Giardia</a:t>
            </a:r>
            <a:r>
              <a:rPr lang="en-US" sz="3600" dirty="0">
                <a:latin typeface="Times New Roman" pitchFamily="18" charset="0"/>
                <a:cs typeface="Times New Roman" pitchFamily="18" charset="0"/>
              </a:rPr>
              <a:t> in beaver and nutria captured in east </a:t>
            </a:r>
            <a:r>
              <a:rPr lang="en-US" sz="3600" dirty="0" smtClean="0">
                <a:latin typeface="Times New Roman" pitchFamily="18" charset="0"/>
                <a:cs typeface="Times New Roman" pitchFamily="18" charset="0"/>
              </a:rPr>
              <a:t>Texas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15.6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499423"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A </a:t>
            </a:r>
            <a:r>
              <a:rPr lang="en-US" sz="3600" dirty="0">
                <a:latin typeface="Times New Roman" pitchFamily="18" charset="0"/>
                <a:cs typeface="Times New Roman" pitchFamily="18" charset="0"/>
              </a:rPr>
              <a:t>schematic representation of the SARS </a:t>
            </a:r>
            <a:r>
              <a:rPr lang="en-US" sz="3600" dirty="0" smtClean="0">
                <a:latin typeface="Times New Roman" pitchFamily="18" charset="0"/>
                <a:cs typeface="Times New Roman" pitchFamily="18" charset="0"/>
              </a:rPr>
              <a:t>coronavirus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15.7 </a:t>
            </a:r>
            <a:endParaRPr lang="en-US" dirty="0">
              <a:latin typeface="Times New Roman" pitchFamily="18" charset="0"/>
              <a:cs typeface="Times New Roman" pitchFamily="18" charset="0"/>
            </a:endParaRPr>
          </a:p>
        </p:txBody>
      </p:sp>
      <p:pic>
        <p:nvPicPr>
          <p:cNvPr id="5" name="Picture 4" descr="figure15_8"/>
          <p:cNvPicPr/>
          <p:nvPr/>
        </p:nvPicPr>
        <p:blipFill>
          <a:blip r:embed="rId3">
            <a:extLst>
              <a:ext uri="{28A0092B-C50C-407E-A947-70E740481C1C}">
                <a14:useLocalDpi xmlns:a14="http://schemas.microsoft.com/office/drawing/2010/main" val="0"/>
              </a:ext>
            </a:extLst>
          </a:blip>
          <a:srcRect/>
          <a:stretch>
            <a:fillRect/>
          </a:stretch>
        </p:blipFill>
        <p:spPr bwMode="auto">
          <a:xfrm>
            <a:off x="1778226" y="1263427"/>
            <a:ext cx="5764530" cy="5506085"/>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573165"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SARS </a:t>
            </a:r>
            <a:r>
              <a:rPr lang="en-US" sz="3600" dirty="0">
                <a:latin typeface="Times New Roman" pitchFamily="18" charset="0"/>
                <a:cs typeface="Times New Roman" pitchFamily="18" charset="0"/>
              </a:rPr>
              <a:t>outbreaks in Guangdong Province, China between </a:t>
            </a:r>
            <a:r>
              <a:rPr lang="en-US" sz="3600" dirty="0" smtClean="0">
                <a:latin typeface="Times New Roman" pitchFamily="18" charset="0"/>
                <a:cs typeface="Times New Roman" pitchFamily="18" charset="0"/>
              </a:rPr>
              <a:t>11/2002 </a:t>
            </a:r>
            <a:r>
              <a:rPr lang="en-US" sz="3600" dirty="0">
                <a:latin typeface="Times New Roman" pitchFamily="18" charset="0"/>
                <a:cs typeface="Times New Roman" pitchFamily="18" charset="0"/>
              </a:rPr>
              <a:t>and </a:t>
            </a:r>
            <a:r>
              <a:rPr lang="en-US" sz="3600" dirty="0" smtClean="0">
                <a:latin typeface="Times New Roman" pitchFamily="18" charset="0"/>
                <a:cs typeface="Times New Roman" pitchFamily="18" charset="0"/>
              </a:rPr>
              <a:t>2/2003</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15.8 </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158" y="1265091"/>
            <a:ext cx="6284989" cy="5130055"/>
          </a:xfrm>
          <a:prstGeom prst="rect">
            <a:avLst/>
          </a:prstGeom>
        </p:spPr>
      </p:pic>
    </p:spTree>
    <p:extLst>
      <p:ext uri="{BB962C8B-B14F-4D97-AF65-F5344CB8AC3E}">
        <p14:creationId xmlns:p14="http://schemas.microsoft.com/office/powerpoint/2010/main" val="390389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Antibodies </a:t>
            </a:r>
            <a:r>
              <a:rPr lang="en-US" sz="3200" dirty="0">
                <a:latin typeface="Times New Roman" pitchFamily="18" charset="0"/>
                <a:cs typeface="Times New Roman" pitchFamily="18" charset="0"/>
              </a:rPr>
              <a:t>against coronavirus in SARS and control </a:t>
            </a:r>
            <a:r>
              <a:rPr lang="en-US" sz="3200" dirty="0" smtClean="0">
                <a:latin typeface="Times New Roman" pitchFamily="18" charset="0"/>
                <a:cs typeface="Times New Roman" pitchFamily="18" charset="0"/>
              </a:rPr>
              <a:t>patients </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15.4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3375940"/>
              </p:ext>
            </p:extLst>
          </p:nvPr>
        </p:nvGraphicFramePr>
        <p:xfrm>
          <a:off x="187378" y="1828799"/>
          <a:ext cx="8804222" cy="2888205"/>
        </p:xfrm>
        <a:graphic>
          <a:graphicData uri="http://schemas.openxmlformats.org/drawingml/2006/table">
            <a:tbl>
              <a:tblPr firstRow="1" bandRow="1">
                <a:tableStyleId>{5C22544A-7EE6-4342-B048-85BDC9FD1C3A}</a:tableStyleId>
              </a:tblPr>
              <a:tblGrid>
                <a:gridCol w="5796863"/>
                <a:gridCol w="3007359"/>
              </a:tblGrid>
              <a:tr h="908685">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patient condition</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positive for antibodies against SARS coronavirus</a:t>
                      </a:r>
                      <a:endParaRPr lang="en-US" sz="1600" b="0">
                        <a:effectLst/>
                        <a:latin typeface="Times New Roman" pitchFamily="18" charset="0"/>
                        <a:ea typeface="Times New Roman"/>
                        <a:cs typeface="Times New Roman" pitchFamily="18" charset="0"/>
                      </a:endParaRPr>
                    </a:p>
                  </a:txBody>
                  <a:tcPr marL="68580" marR="68580" marT="0" marB="0" anchor="ctr"/>
                </a:tc>
              </a:tr>
              <a:tr h="908685">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atypical pneumonia paired samples 5-12 days apart (n=22)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20 (91%)</a:t>
                      </a:r>
                      <a:endParaRPr lang="en-US" sz="1600" b="0">
                        <a:effectLst/>
                        <a:latin typeface="Times New Roman" pitchFamily="18" charset="0"/>
                        <a:ea typeface="Times New Roman"/>
                        <a:cs typeface="Times New Roman" pitchFamily="18" charset="0"/>
                      </a:endParaRPr>
                    </a:p>
                  </a:txBody>
                  <a:tcPr marL="68580" marR="68580" marT="0" marB="0" anchor="ctr"/>
                </a:tc>
              </a:tr>
              <a:tr h="441120">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atypical pneumonia single samples (n=33)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28 (85%)</a:t>
                      </a:r>
                      <a:endParaRPr lang="en-US" sz="1600" b="0">
                        <a:effectLst/>
                        <a:latin typeface="Times New Roman" pitchFamily="18" charset="0"/>
                        <a:ea typeface="Times New Roman"/>
                        <a:cs typeface="Times New Roman" pitchFamily="18" charset="0"/>
                      </a:endParaRPr>
                    </a:p>
                  </a:txBody>
                  <a:tcPr marL="68580" marR="68580" marT="0" marB="0" anchor="ctr"/>
                </a:tc>
              </a:tr>
              <a:tr h="441120">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healthy adults (n=60)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0</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377999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468" y="146076"/>
            <a:ext cx="8667063"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Animal </a:t>
            </a:r>
            <a:r>
              <a:rPr lang="en-US" sz="3600" dirty="0">
                <a:latin typeface="Times New Roman" pitchFamily="18" charset="0"/>
                <a:cs typeface="Times New Roman" pitchFamily="18" charset="0"/>
              </a:rPr>
              <a:t>species tested for presence of SARS </a:t>
            </a:r>
            <a:r>
              <a:rPr lang="en-US" sz="3600" dirty="0" smtClean="0">
                <a:latin typeface="Times New Roman" pitchFamily="18" charset="0"/>
                <a:cs typeface="Times New Roman" pitchFamily="18" charset="0"/>
              </a:rPr>
              <a:t>coronavirus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15.9 </a:t>
            </a:r>
            <a:endParaRPr lang="en-US" dirty="0">
              <a:latin typeface="Times New Roman" pitchFamily="18" charset="0"/>
              <a:cs typeface="Times New Roman" pitchFamily="18" charset="0"/>
            </a:endParaRPr>
          </a:p>
        </p:txBody>
      </p:sp>
      <p:pic>
        <p:nvPicPr>
          <p:cNvPr id="5" name="Picture 4" descr="figure15_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81" y="1189160"/>
            <a:ext cx="7135848" cy="5103690"/>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Humans </a:t>
            </a:r>
            <a:r>
              <a:rPr lang="en-US" sz="3200" dirty="0">
                <a:latin typeface="Times New Roman" pitchFamily="18" charset="0"/>
                <a:cs typeface="Times New Roman" pitchFamily="18" charset="0"/>
              </a:rPr>
              <a:t>testing positive for antibodies against SARS coronavirus isolated from a palm </a:t>
            </a:r>
            <a:r>
              <a:rPr lang="en-US" sz="3200" dirty="0" smtClean="0">
                <a:latin typeface="Times New Roman" pitchFamily="18" charset="0"/>
                <a:cs typeface="Times New Roman" pitchFamily="18" charset="0"/>
              </a:rPr>
              <a:t>civet</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15.5 </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51904612"/>
              </p:ext>
            </p:extLst>
          </p:nvPr>
        </p:nvGraphicFramePr>
        <p:xfrm>
          <a:off x="187377" y="1513183"/>
          <a:ext cx="8621341" cy="2926080"/>
        </p:xfrm>
        <a:graphic>
          <a:graphicData uri="http://schemas.openxmlformats.org/drawingml/2006/table">
            <a:tbl>
              <a:tblPr firstRow="1" bandRow="1">
                <a:tableStyleId>{5C22544A-7EE6-4342-B048-85BDC9FD1C3A}</a:tableStyleId>
              </a:tblPr>
              <a:tblGrid>
                <a:gridCol w="3698823"/>
                <a:gridCol w="4922518"/>
              </a:tblGrid>
              <a:tr h="731520">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human population</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testing positive for SARS coronavirus antibody</a:t>
                      </a:r>
                      <a:endParaRPr lang="en-US" sz="1600" b="0">
                        <a:effectLst/>
                        <a:latin typeface="Times New Roman" pitchFamily="18" charset="0"/>
                        <a:ea typeface="Times New Roman"/>
                        <a:cs typeface="Times New Roman" pitchFamily="18" charset="0"/>
                      </a:endParaRPr>
                    </a:p>
                  </a:txBody>
                  <a:tcPr marL="68580" marR="68580" marT="0" marB="0" anchor="ctr"/>
                </a:tc>
              </a:tr>
              <a:tr h="731520">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wild animal traders (n = 20)</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40</a:t>
                      </a:r>
                      <a:endParaRPr lang="en-US" sz="1600" b="0" dirty="0">
                        <a:effectLst/>
                        <a:latin typeface="Times New Roman" pitchFamily="18" charset="0"/>
                        <a:ea typeface="Times New Roman"/>
                        <a:cs typeface="Times New Roman" pitchFamily="18" charset="0"/>
                      </a:endParaRPr>
                    </a:p>
                  </a:txBody>
                  <a:tcPr marL="68580" marR="68580" marT="0" marB="0" anchor="ctr"/>
                </a:tc>
              </a:tr>
              <a:tr h="731520">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butchers (n = 15)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20</a:t>
                      </a:r>
                      <a:endParaRPr lang="en-US" sz="1600" b="0">
                        <a:effectLst/>
                        <a:latin typeface="Times New Roman" pitchFamily="18" charset="0"/>
                        <a:ea typeface="Times New Roman"/>
                        <a:cs typeface="Times New Roman" pitchFamily="18" charset="0"/>
                      </a:endParaRPr>
                    </a:p>
                  </a:txBody>
                  <a:tcPr marL="68580" marR="68580" marT="0" marB="0" anchor="ctr"/>
                </a:tc>
              </a:tr>
              <a:tr h="731520">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vegetable retailers (n = 20)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5</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07577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3263746" cy="2862322"/>
          </a:xfrm>
          <a:prstGeom prst="rect">
            <a:avLst/>
          </a:prstGeom>
        </p:spPr>
        <p:txBody>
          <a:bodyPr wrap="square">
            <a:spAutoFit/>
          </a:bodyPr>
          <a:lstStyle/>
          <a:p>
            <a:r>
              <a:rPr lang="en-US" sz="3600" dirty="0" smtClean="0">
                <a:latin typeface="Times New Roman" pitchFamily="18" charset="0"/>
                <a:cs typeface="Times New Roman" pitchFamily="18" charset="0"/>
              </a:rPr>
              <a:t>Species </a:t>
            </a:r>
            <a:r>
              <a:rPr lang="en-US" sz="3600" dirty="0">
                <a:latin typeface="Times New Roman" pitchFamily="18" charset="0"/>
                <a:cs typeface="Times New Roman" pitchFamily="18" charset="0"/>
              </a:rPr>
              <a:t>that tested positive for human SARS </a:t>
            </a:r>
            <a:r>
              <a:rPr lang="en-US" sz="3600" dirty="0" smtClean="0">
                <a:latin typeface="Times New Roman" pitchFamily="18" charset="0"/>
                <a:cs typeface="Times New Roman" pitchFamily="18" charset="0"/>
              </a:rPr>
              <a:t>coronavirus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15.10 </a:t>
            </a:r>
            <a:endParaRPr lang="en-US" dirty="0">
              <a:latin typeface="Times New Roman" pitchFamily="18" charset="0"/>
              <a:cs typeface="Times New Roman" pitchFamily="18" charset="0"/>
            </a:endParaRPr>
          </a:p>
        </p:txBody>
      </p:sp>
      <p:pic>
        <p:nvPicPr>
          <p:cNvPr id="5" name="Picture 4" descr="figure15_11"/>
          <p:cNvPicPr/>
          <p:nvPr/>
        </p:nvPicPr>
        <p:blipFill>
          <a:blip r:embed="rId3">
            <a:extLst>
              <a:ext uri="{28A0092B-C50C-407E-A947-70E740481C1C}">
                <a14:useLocalDpi xmlns:a14="http://schemas.microsoft.com/office/drawing/2010/main" val="0"/>
              </a:ext>
            </a:extLst>
          </a:blip>
          <a:srcRect/>
          <a:stretch>
            <a:fillRect/>
          </a:stretch>
        </p:blipFill>
        <p:spPr bwMode="auto">
          <a:xfrm>
            <a:off x="3849330" y="29496"/>
            <a:ext cx="5010262" cy="6662182"/>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5_12"/>
          <p:cNvPicPr/>
          <p:nvPr/>
        </p:nvPicPr>
        <p:blipFill>
          <a:blip r:embed="rId3">
            <a:extLst>
              <a:ext uri="{28A0092B-C50C-407E-A947-70E740481C1C}">
                <a14:useLocalDpi xmlns:a14="http://schemas.microsoft.com/office/drawing/2010/main" val="0"/>
              </a:ext>
            </a:extLst>
          </a:blip>
          <a:srcRect/>
          <a:stretch>
            <a:fillRect/>
          </a:stretch>
        </p:blipFill>
        <p:spPr bwMode="auto">
          <a:xfrm>
            <a:off x="3617595" y="0"/>
            <a:ext cx="5526405" cy="6430645"/>
          </a:xfrm>
          <a:prstGeom prst="rect">
            <a:avLst/>
          </a:prstGeom>
          <a:noFill/>
          <a:ln>
            <a:noFill/>
          </a:ln>
        </p:spPr>
      </p:pic>
      <p:sp>
        <p:nvSpPr>
          <p:cNvPr id="3" name="Rectangle 2"/>
          <p:cNvSpPr/>
          <p:nvPr/>
        </p:nvSpPr>
        <p:spPr>
          <a:xfrm>
            <a:off x="187377" y="172098"/>
            <a:ext cx="3750441" cy="2308324"/>
          </a:xfrm>
          <a:prstGeom prst="rect">
            <a:avLst/>
          </a:prstGeom>
        </p:spPr>
        <p:txBody>
          <a:bodyPr wrap="square">
            <a:spAutoFit/>
          </a:bodyPr>
          <a:lstStyle/>
          <a:p>
            <a:r>
              <a:rPr lang="en-US" sz="3600" dirty="0" smtClean="0">
                <a:latin typeface="Times New Roman" pitchFamily="18" charset="0"/>
                <a:cs typeface="Times New Roman" pitchFamily="18" charset="0"/>
              </a:rPr>
              <a:t>Phylogenetic </a:t>
            </a:r>
            <a:r>
              <a:rPr lang="en-US" sz="3600" dirty="0">
                <a:latin typeface="Times New Roman" pitchFamily="18" charset="0"/>
                <a:cs typeface="Times New Roman" pitchFamily="18" charset="0"/>
              </a:rPr>
              <a:t>analysis of spike gene sequence of </a:t>
            </a:r>
            <a:r>
              <a:rPr lang="en-US" sz="3600" dirty="0" smtClean="0">
                <a:latin typeface="Times New Roman" pitchFamily="18" charset="0"/>
                <a:cs typeface="Times New Roman" pitchFamily="18" charset="0"/>
              </a:rPr>
              <a:t>coronaviruses</a:t>
            </a:r>
          </a:p>
        </p:txBody>
      </p:sp>
      <p:sp>
        <p:nvSpPr>
          <p:cNvPr id="4" name="Rectangle 5"/>
          <p:cNvSpPr>
            <a:spLocks noChangeArrowheads="1"/>
          </p:cNvSpPr>
          <p:nvPr/>
        </p:nvSpPr>
        <p:spPr bwMode="auto">
          <a:xfrm>
            <a:off x="0" y="6292850"/>
            <a:ext cx="141359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15.11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569660"/>
          </a:xfrm>
          <a:prstGeom prst="rect">
            <a:avLst/>
          </a:prstGeom>
        </p:spPr>
        <p:txBody>
          <a:bodyPr wrap="square">
            <a:spAutoFit/>
          </a:bodyPr>
          <a:lstStyle/>
          <a:p>
            <a:r>
              <a:rPr lang="en-US" sz="3200" dirty="0" smtClean="0">
                <a:latin typeface="Times New Roman" pitchFamily="18" charset="0"/>
                <a:cs typeface="Times New Roman" pitchFamily="18" charset="0"/>
              </a:rPr>
              <a:t>Nucleotide </a:t>
            </a:r>
            <a:r>
              <a:rPr lang="en-US" sz="3200" dirty="0">
                <a:latin typeface="Times New Roman" pitchFamily="18" charset="0"/>
                <a:cs typeface="Times New Roman" pitchFamily="18" charset="0"/>
              </a:rPr>
              <a:t>differences in the spike gene among coronaviruses isolated from animals in a southern Chinese market and from human SARS </a:t>
            </a:r>
            <a:r>
              <a:rPr lang="en-US" sz="3200" dirty="0" smtClean="0">
                <a:latin typeface="Times New Roman" pitchFamily="18" charset="0"/>
                <a:cs typeface="Times New Roman" pitchFamily="18" charset="0"/>
              </a:rPr>
              <a:t>patients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15.6 </a:t>
            </a:r>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5" y="1709789"/>
            <a:ext cx="9062948" cy="4425539"/>
          </a:xfrm>
          <a:prstGeom prst="rect">
            <a:avLst/>
          </a:prstGeom>
          <a:solidFill>
            <a:schemeClr val="bg1"/>
          </a:solidFill>
        </p:spPr>
      </p:pic>
    </p:spTree>
    <p:extLst>
      <p:ext uri="{BB962C8B-B14F-4D97-AF65-F5344CB8AC3E}">
        <p14:creationId xmlns:p14="http://schemas.microsoft.com/office/powerpoint/2010/main" val="202617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353961" y="0"/>
            <a:ext cx="8568813" cy="646331"/>
          </a:xfrm>
          <a:prstGeom prst="rect">
            <a:avLst/>
          </a:prstGeom>
          <a:noFill/>
          <a:ln w="9525">
            <a:noFill/>
            <a:miter lim="800000"/>
            <a:headEnd/>
            <a:tailEnd/>
          </a:ln>
        </p:spPr>
        <p:txBody>
          <a:bodyPr wrap="square">
            <a:spAutoFit/>
          </a:bodyPr>
          <a:lstStyle/>
          <a:p>
            <a:pPr algn="ctr"/>
            <a:r>
              <a:rPr lang="en-US" sz="3600" dirty="0" smtClean="0">
                <a:latin typeface="Times New Roman" pitchFamily="18" charset="0"/>
                <a:cs typeface="Times New Roman" pitchFamily="18" charset="0"/>
              </a:rPr>
              <a:t>Red </a:t>
            </a:r>
            <a:r>
              <a:rPr lang="en-US" sz="3600" dirty="0">
                <a:latin typeface="Times New Roman" pitchFamily="18" charset="0"/>
                <a:cs typeface="Times New Roman" pitchFamily="18" charset="0"/>
              </a:rPr>
              <a:t>tide off the coast of Washington </a:t>
            </a:r>
            <a:r>
              <a:rPr lang="en-US" sz="3600" dirty="0" smtClean="0">
                <a:latin typeface="Times New Roman" pitchFamily="18" charset="0"/>
                <a:cs typeface="Times New Roman" pitchFamily="18" charset="0"/>
              </a:rPr>
              <a:t>State</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5824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UN15.1</a:t>
            </a:r>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1367" y="646331"/>
            <a:ext cx="6403768" cy="55904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3613" y="172098"/>
            <a:ext cx="6902245" cy="646331"/>
          </a:xfrm>
          <a:prstGeom prst="rect">
            <a:avLst/>
          </a:prstGeom>
        </p:spPr>
        <p:txBody>
          <a:bodyPr wrap="square">
            <a:spAutoFit/>
          </a:bodyPr>
          <a:lstStyle/>
          <a:p>
            <a:pPr algn="ctr"/>
            <a:r>
              <a:rPr lang="en-US" sz="3600" dirty="0" smtClean="0">
                <a:latin typeface="Times New Roman" pitchFamily="18" charset="0"/>
                <a:cs typeface="Times New Roman" pitchFamily="18" charset="0"/>
              </a:rPr>
              <a:t>SARS </a:t>
            </a:r>
            <a:r>
              <a:rPr lang="en-US" sz="3600" dirty="0">
                <a:latin typeface="Times New Roman" pitchFamily="18" charset="0"/>
                <a:cs typeface="Times New Roman" pitchFamily="18" charset="0"/>
              </a:rPr>
              <a:t>cases by week of </a:t>
            </a:r>
            <a:r>
              <a:rPr lang="en-US" sz="3600" dirty="0" smtClean="0">
                <a:latin typeface="Times New Roman" pitchFamily="18" charset="0"/>
                <a:cs typeface="Times New Roman" pitchFamily="18" charset="0"/>
              </a:rPr>
              <a:t>onset</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15.12 </a:t>
            </a:r>
            <a:endParaRPr lang="en-US" dirty="0">
              <a:latin typeface="Times New Roman" pitchFamily="18" charset="0"/>
              <a:cs typeface="Times New Roman" pitchFamily="18" charset="0"/>
            </a:endParaRPr>
          </a:p>
        </p:txBody>
      </p:sp>
      <p:pic>
        <p:nvPicPr>
          <p:cNvPr id="5" name="Picture 4" descr="figure15_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918" y="818429"/>
            <a:ext cx="7985130" cy="5474421"/>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5_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9794" y="1091367"/>
            <a:ext cx="6726745" cy="5471650"/>
          </a:xfrm>
          <a:prstGeom prst="rect">
            <a:avLst/>
          </a:prstGeom>
          <a:noFill/>
          <a:ln>
            <a:noFill/>
          </a:ln>
        </p:spPr>
      </p:pic>
      <p:sp>
        <p:nvSpPr>
          <p:cNvPr id="3" name="Rectangle 2"/>
          <p:cNvSpPr/>
          <p:nvPr/>
        </p:nvSpPr>
        <p:spPr>
          <a:xfrm>
            <a:off x="187375" y="60315"/>
            <a:ext cx="4074907" cy="2062103"/>
          </a:xfrm>
          <a:prstGeom prst="rect">
            <a:avLst/>
          </a:prstGeom>
          <a:solidFill>
            <a:schemeClr val="bg1"/>
          </a:solidFill>
        </p:spPr>
        <p:txBody>
          <a:bodyPr wrap="square">
            <a:spAutoFit/>
          </a:bodyPr>
          <a:lstStyle/>
          <a:p>
            <a:r>
              <a:rPr lang="en-US" sz="3200" dirty="0" smtClean="0">
                <a:latin typeface="Times New Roman" pitchFamily="18" charset="0"/>
                <a:cs typeface="Times New Roman" pitchFamily="18" charset="0"/>
              </a:rPr>
              <a:t>Location </a:t>
            </a:r>
            <a:r>
              <a:rPr lang="en-US" sz="3200" dirty="0">
                <a:latin typeface="Times New Roman" pitchFamily="18" charset="0"/>
                <a:cs typeface="Times New Roman" pitchFamily="18" charset="0"/>
              </a:rPr>
              <a:t>of data collection stations along the coast of the Yellow </a:t>
            </a:r>
            <a:r>
              <a:rPr lang="en-US" sz="3200" dirty="0" smtClean="0">
                <a:latin typeface="Times New Roman" pitchFamily="18" charset="0"/>
                <a:cs typeface="Times New Roman" pitchFamily="18" charset="0"/>
              </a:rPr>
              <a:t>Sea</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15.13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6" y="172098"/>
            <a:ext cx="3396481" cy="3970318"/>
          </a:xfrm>
          <a:prstGeom prst="rect">
            <a:avLst/>
          </a:prstGeom>
        </p:spPr>
        <p:txBody>
          <a:bodyPr wrap="square">
            <a:spAutoFit/>
          </a:bodyPr>
          <a:lstStyle/>
          <a:p>
            <a:r>
              <a:rPr lang="en-US" sz="3600" dirty="0" smtClean="0">
                <a:latin typeface="Times New Roman" pitchFamily="18" charset="0"/>
                <a:cs typeface="Times New Roman" pitchFamily="18" charset="0"/>
              </a:rPr>
              <a:t>Nutrient </a:t>
            </a:r>
            <a:r>
              <a:rPr lang="en-US" sz="3600" dirty="0">
                <a:latin typeface="Times New Roman" pitchFamily="18" charset="0"/>
                <a:cs typeface="Times New Roman" pitchFamily="18" charset="0"/>
              </a:rPr>
              <a:t>concentrations of water </a:t>
            </a:r>
            <a:r>
              <a:rPr lang="en-US" sz="3600" dirty="0" smtClean="0">
                <a:latin typeface="Times New Roman" pitchFamily="18" charset="0"/>
                <a:cs typeface="Times New Roman" pitchFamily="18" charset="0"/>
              </a:rPr>
              <a:t>sources </a:t>
            </a:r>
            <a:r>
              <a:rPr lang="en-US" sz="3600" dirty="0">
                <a:latin typeface="Times New Roman" pitchFamily="18" charset="0"/>
                <a:cs typeface="Times New Roman" pitchFamily="18" charset="0"/>
              </a:rPr>
              <a:t>and nutrient inputs into coastal Yellow Sea </a:t>
            </a:r>
            <a:r>
              <a:rPr lang="en-US" sz="3600" dirty="0" smtClean="0">
                <a:latin typeface="Times New Roman" pitchFamily="18" charset="0"/>
                <a:cs typeface="Times New Roman" pitchFamily="18" charset="0"/>
              </a:rPr>
              <a:t>habitats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15.14 </a:t>
            </a:r>
            <a:endParaRPr lang="en-US" dirty="0">
              <a:latin typeface="Times New Roman" pitchFamily="18" charset="0"/>
              <a:cs typeface="Times New Roman" pitchFamily="18" charset="0"/>
            </a:endParaRPr>
          </a:p>
        </p:txBody>
      </p:sp>
      <p:pic>
        <p:nvPicPr>
          <p:cNvPr id="5" name="Picture 4" descr="figure15_16"/>
          <p:cNvPicPr>
            <a:picLocks noChangeAspect="1"/>
          </p:cNvPicPr>
          <p:nvPr/>
        </p:nvPicPr>
        <p:blipFill rotWithShape="1">
          <a:blip r:embed="rId3" cstate="print">
            <a:extLst>
              <a:ext uri="{28A0092B-C50C-407E-A947-70E740481C1C}">
                <a14:useLocalDpi xmlns:a14="http://schemas.microsoft.com/office/drawing/2010/main" val="0"/>
              </a:ext>
            </a:extLst>
          </a:blip>
          <a:srcRect l="5403" r="10832"/>
          <a:stretch/>
        </p:blipFill>
        <p:spPr bwMode="auto">
          <a:xfrm>
            <a:off x="4719486" y="23512"/>
            <a:ext cx="4365522" cy="6771402"/>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6" y="172099"/>
            <a:ext cx="3942171" cy="2308324"/>
          </a:xfrm>
          <a:prstGeom prst="rect">
            <a:avLst/>
          </a:prstGeom>
        </p:spPr>
        <p:txBody>
          <a:bodyPr wrap="square">
            <a:spAutoFit/>
          </a:bodyPr>
          <a:lstStyle/>
          <a:p>
            <a:r>
              <a:rPr lang="en-US" sz="3600" dirty="0" smtClean="0">
                <a:latin typeface="Times New Roman" pitchFamily="18" charset="0"/>
                <a:cs typeface="Times New Roman" pitchFamily="18" charset="0"/>
              </a:rPr>
              <a:t>Percentage </a:t>
            </a:r>
            <a:r>
              <a:rPr lang="en-US" sz="3600" dirty="0">
                <a:latin typeface="Times New Roman" pitchFamily="18" charset="0"/>
                <a:cs typeface="Times New Roman" pitchFamily="18" charset="0"/>
              </a:rPr>
              <a:t>of total toxic algal bloom events that occurred in each </a:t>
            </a:r>
            <a:r>
              <a:rPr lang="en-US" sz="3600" dirty="0" smtClean="0">
                <a:latin typeface="Times New Roman" pitchFamily="18" charset="0"/>
                <a:cs typeface="Times New Roman" pitchFamily="18" charset="0"/>
              </a:rPr>
              <a:t>month</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15.15 </a:t>
            </a:r>
            <a:endParaRPr lang="en-US" dirty="0">
              <a:latin typeface="Times New Roman" pitchFamily="18" charset="0"/>
              <a:cs typeface="Times New Roman" pitchFamily="18" charset="0"/>
            </a:endParaRPr>
          </a:p>
        </p:txBody>
      </p:sp>
      <p:pic>
        <p:nvPicPr>
          <p:cNvPr id="5" name="Picture 4" descr="figure15_18"/>
          <p:cNvPicPr/>
          <p:nvPr/>
        </p:nvPicPr>
        <p:blipFill>
          <a:blip r:embed="rId3">
            <a:extLst>
              <a:ext uri="{28A0092B-C50C-407E-A947-70E740481C1C}">
                <a14:useLocalDpi xmlns:a14="http://schemas.microsoft.com/office/drawing/2010/main" val="0"/>
              </a:ext>
            </a:extLst>
          </a:blip>
          <a:srcRect/>
          <a:stretch>
            <a:fillRect/>
          </a:stretch>
        </p:blipFill>
        <p:spPr bwMode="auto">
          <a:xfrm>
            <a:off x="4616246" y="172099"/>
            <a:ext cx="4103380" cy="6490083"/>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5_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379" y="442447"/>
            <a:ext cx="6993763" cy="5680448"/>
          </a:xfrm>
          <a:prstGeom prst="rect">
            <a:avLst/>
          </a:prstGeom>
          <a:noFill/>
          <a:ln>
            <a:noFill/>
          </a:ln>
        </p:spPr>
      </p:pic>
      <p:sp>
        <p:nvSpPr>
          <p:cNvPr id="3" name="Rectangle 2"/>
          <p:cNvSpPr/>
          <p:nvPr/>
        </p:nvSpPr>
        <p:spPr>
          <a:xfrm>
            <a:off x="1809683" y="9866"/>
            <a:ext cx="4782830" cy="1200329"/>
          </a:xfrm>
          <a:prstGeom prst="rect">
            <a:avLst/>
          </a:prstGeom>
        </p:spPr>
        <p:txBody>
          <a:bodyPr wrap="square">
            <a:spAutoFit/>
          </a:bodyPr>
          <a:lstStyle/>
          <a:p>
            <a:r>
              <a:rPr lang="en-US" sz="3600" dirty="0" smtClean="0">
                <a:latin typeface="Times New Roman" pitchFamily="18" charset="0"/>
                <a:cs typeface="Times New Roman" pitchFamily="18" charset="0"/>
              </a:rPr>
              <a:t>Harmful </a:t>
            </a:r>
            <a:r>
              <a:rPr lang="en-US" sz="3600" dirty="0">
                <a:latin typeface="Times New Roman" pitchFamily="18" charset="0"/>
                <a:cs typeface="Times New Roman" pitchFamily="18" charset="0"/>
              </a:rPr>
              <a:t>algal blooms in Chinese coastal </a:t>
            </a:r>
            <a:r>
              <a:rPr lang="en-US" sz="3600" dirty="0" smtClean="0">
                <a:latin typeface="Times New Roman" pitchFamily="18" charset="0"/>
                <a:cs typeface="Times New Roman" pitchFamily="18" charset="0"/>
              </a:rPr>
              <a:t>waters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15.16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308" y="167215"/>
            <a:ext cx="3195122" cy="3539430"/>
          </a:xfrm>
          <a:prstGeom prst="rect">
            <a:avLst/>
          </a:prstGeom>
        </p:spPr>
        <p:txBody>
          <a:bodyPr wrap="square">
            <a:spAutoFit/>
          </a:bodyPr>
          <a:lstStyle/>
          <a:p>
            <a:r>
              <a:rPr lang="en-US" sz="3200" dirty="0" smtClean="0">
                <a:latin typeface="Times New Roman" pitchFamily="18" charset="0"/>
                <a:cs typeface="Times New Roman" pitchFamily="18" charset="0"/>
              </a:rPr>
              <a:t>Environmental </a:t>
            </a:r>
            <a:r>
              <a:rPr lang="en-US" sz="3200" dirty="0">
                <a:latin typeface="Times New Roman" pitchFamily="18" charset="0"/>
                <a:cs typeface="Times New Roman" pitchFamily="18" charset="0"/>
              </a:rPr>
              <a:t>parameters measured during maximum bloom of </a:t>
            </a:r>
            <a:r>
              <a:rPr lang="en-US" sz="3200" i="1" dirty="0">
                <a:latin typeface="Times New Roman" pitchFamily="18" charset="0"/>
                <a:cs typeface="Times New Roman" pitchFamily="18" charset="0"/>
              </a:rPr>
              <a:t>A. </a:t>
            </a:r>
            <a:r>
              <a:rPr lang="en-US" sz="3200" i="1" dirty="0" err="1">
                <a:latin typeface="Times New Roman" pitchFamily="18" charset="0"/>
                <a:cs typeface="Times New Roman" pitchFamily="18" charset="0"/>
              </a:rPr>
              <a:t>minutum</a:t>
            </a:r>
            <a:r>
              <a:rPr lang="en-US" sz="3200" i="1" dirty="0">
                <a:latin typeface="Times New Roman" pitchFamily="18" charset="0"/>
                <a:cs typeface="Times New Roman" pitchFamily="18" charset="0"/>
              </a:rPr>
              <a:t> </a:t>
            </a:r>
            <a:r>
              <a:rPr lang="en-US" sz="3200" dirty="0">
                <a:latin typeface="Times New Roman" pitchFamily="18" charset="0"/>
                <a:cs typeface="Times New Roman" pitchFamily="18" charset="0"/>
              </a:rPr>
              <a:t>over three years in an </a:t>
            </a:r>
            <a:r>
              <a:rPr lang="en-US" sz="3200" dirty="0" smtClean="0">
                <a:latin typeface="Times New Roman" pitchFamily="18" charset="0"/>
                <a:cs typeface="Times New Roman" pitchFamily="18" charset="0"/>
              </a:rPr>
              <a:t>estuary</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15.17 </a:t>
            </a:r>
            <a:endParaRPr lang="en-US" dirty="0">
              <a:latin typeface="Times New Roman" pitchFamily="18" charset="0"/>
              <a:cs typeface="Times New Roman" pitchFamily="18" charset="0"/>
            </a:endParaRPr>
          </a:p>
        </p:txBody>
      </p:sp>
      <p:pic>
        <p:nvPicPr>
          <p:cNvPr id="5" name="Picture 4" descr="figure15_18"/>
          <p:cNvPicPr>
            <a:picLocks noChangeAspect="1"/>
          </p:cNvPicPr>
          <p:nvPr/>
        </p:nvPicPr>
        <p:blipFill rotWithShape="1">
          <a:blip r:embed="rId3" cstate="print">
            <a:extLst>
              <a:ext uri="{28A0092B-C50C-407E-A947-70E740481C1C}">
                <a14:useLocalDpi xmlns:a14="http://schemas.microsoft.com/office/drawing/2010/main" val="0"/>
              </a:ext>
            </a:extLst>
          </a:blip>
          <a:srcRect t="4731" b="2855"/>
          <a:stretch/>
        </p:blipFill>
        <p:spPr bwMode="auto">
          <a:xfrm>
            <a:off x="3382499" y="30416"/>
            <a:ext cx="5540275" cy="6676011"/>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1690" y="368709"/>
            <a:ext cx="6181219" cy="5390749"/>
          </a:xfrm>
          <a:prstGeom prst="rect">
            <a:avLst/>
          </a:prstGeom>
          <a:noFill/>
          <a:ln>
            <a:noFill/>
          </a:ln>
        </p:spPr>
      </p:pic>
      <p:sp>
        <p:nvSpPr>
          <p:cNvPr id="3" name="Rectangle 2"/>
          <p:cNvSpPr/>
          <p:nvPr/>
        </p:nvSpPr>
        <p:spPr>
          <a:xfrm>
            <a:off x="187377" y="172098"/>
            <a:ext cx="2875863" cy="3416320"/>
          </a:xfrm>
          <a:prstGeom prst="rect">
            <a:avLst/>
          </a:prstGeom>
        </p:spPr>
        <p:txBody>
          <a:bodyPr wrap="square">
            <a:spAutoFit/>
          </a:bodyPr>
          <a:lstStyle/>
          <a:p>
            <a:r>
              <a:rPr lang="en-US" sz="3600" dirty="0" smtClean="0">
                <a:latin typeface="Times New Roman" pitchFamily="18" charset="0"/>
                <a:cs typeface="Times New Roman" pitchFamily="18" charset="0"/>
              </a:rPr>
              <a:t>Changes </a:t>
            </a:r>
            <a:r>
              <a:rPr lang="en-US" sz="3600" dirty="0">
                <a:latin typeface="Times New Roman" pitchFamily="18" charset="0"/>
                <a:cs typeface="Times New Roman" pitchFamily="18" charset="0"/>
              </a:rPr>
              <a:t>in cell densities of </a:t>
            </a:r>
            <a:r>
              <a:rPr lang="en-US" sz="3600" i="1" dirty="0">
                <a:latin typeface="Times New Roman" pitchFamily="18" charset="0"/>
                <a:cs typeface="Times New Roman" pitchFamily="18" charset="0"/>
              </a:rPr>
              <a:t>A. </a:t>
            </a:r>
            <a:r>
              <a:rPr lang="en-US" sz="3600" i="1" dirty="0" err="1">
                <a:latin typeface="Times New Roman" pitchFamily="18" charset="0"/>
                <a:cs typeface="Times New Roman" pitchFamily="18" charset="0"/>
              </a:rPr>
              <a:t>minutum</a:t>
            </a:r>
            <a:r>
              <a:rPr lang="en-US" sz="3600" i="1" dirty="0">
                <a:latin typeface="Times New Roman" pitchFamily="18" charset="0"/>
                <a:cs typeface="Times New Roman" pitchFamily="18" charset="0"/>
              </a:rPr>
              <a:t> </a:t>
            </a:r>
            <a:r>
              <a:rPr lang="en-US" sz="3600" dirty="0">
                <a:latin typeface="Times New Roman" pitchFamily="18" charset="0"/>
                <a:cs typeface="Times New Roman" pitchFamily="18" charset="0"/>
              </a:rPr>
              <a:t>during </a:t>
            </a:r>
            <a:r>
              <a:rPr lang="en-US" sz="3600" dirty="0" smtClean="0">
                <a:latin typeface="Times New Roman" pitchFamily="18" charset="0"/>
                <a:cs typeface="Times New Roman" pitchFamily="18" charset="0"/>
              </a:rPr>
              <a:t>algal </a:t>
            </a:r>
            <a:r>
              <a:rPr lang="en-US" sz="3600" dirty="0">
                <a:latin typeface="Times New Roman" pitchFamily="18" charset="0"/>
                <a:cs typeface="Times New Roman" pitchFamily="18" charset="0"/>
              </a:rPr>
              <a:t>bloom in an </a:t>
            </a:r>
            <a:r>
              <a:rPr lang="en-US" sz="3600" dirty="0" smtClean="0">
                <a:latin typeface="Times New Roman" pitchFamily="18" charset="0"/>
                <a:cs typeface="Times New Roman" pitchFamily="18" charset="0"/>
              </a:rPr>
              <a:t>estuary</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15.18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5_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7290" y="0"/>
            <a:ext cx="7226710" cy="6234479"/>
          </a:xfrm>
          <a:prstGeom prst="rect">
            <a:avLst/>
          </a:prstGeom>
          <a:noFill/>
          <a:ln>
            <a:noFill/>
          </a:ln>
        </p:spPr>
      </p:pic>
      <p:sp>
        <p:nvSpPr>
          <p:cNvPr id="3" name="Rectangle 2"/>
          <p:cNvSpPr/>
          <p:nvPr/>
        </p:nvSpPr>
        <p:spPr>
          <a:xfrm>
            <a:off x="0" y="172098"/>
            <a:ext cx="2064774" cy="3046988"/>
          </a:xfrm>
          <a:prstGeom prst="rect">
            <a:avLst/>
          </a:prstGeom>
        </p:spPr>
        <p:txBody>
          <a:bodyPr wrap="square">
            <a:spAutoFit/>
          </a:bodyPr>
          <a:lstStyle/>
          <a:p>
            <a:r>
              <a:rPr lang="en-US" sz="2400" dirty="0" smtClean="0">
                <a:latin typeface="Times New Roman" pitchFamily="18" charset="0"/>
                <a:cs typeface="Times New Roman" pitchFamily="18" charset="0"/>
              </a:rPr>
              <a:t>Concentrations and uptake rates of nutrients </a:t>
            </a:r>
            <a:r>
              <a:rPr lang="en-US" sz="2400" dirty="0">
                <a:latin typeface="Times New Roman" pitchFamily="18" charset="0"/>
                <a:cs typeface="Times New Roman" pitchFamily="18" charset="0"/>
              </a:rPr>
              <a:t>before, during, and after a bloom of </a:t>
            </a:r>
            <a:r>
              <a:rPr lang="en-US" sz="2400" i="1" dirty="0" smtClean="0">
                <a:latin typeface="Times New Roman" pitchFamily="18" charset="0"/>
                <a:cs typeface="Times New Roman" pitchFamily="18" charset="0"/>
              </a:rPr>
              <a:t>A</a:t>
            </a:r>
            <a:r>
              <a:rPr lang="en-US" sz="2400" i="1" dirty="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minutum</a:t>
            </a:r>
            <a:endParaRPr lang="en-US" sz="24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15.19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742762" cy="1077218"/>
          </a:xfrm>
          <a:prstGeom prst="rect">
            <a:avLst/>
          </a:prstGeom>
        </p:spPr>
        <p:txBody>
          <a:bodyPr wrap="square">
            <a:spAutoFit/>
          </a:bodyPr>
          <a:lstStyle/>
          <a:p>
            <a:r>
              <a:rPr lang="en-US" sz="3200" dirty="0" smtClean="0">
                <a:latin typeface="Times New Roman" pitchFamily="18" charset="0"/>
                <a:cs typeface="Times New Roman" pitchFamily="18" charset="0"/>
              </a:rPr>
              <a:t>Daily </a:t>
            </a:r>
            <a:r>
              <a:rPr lang="en-US" sz="3200" dirty="0">
                <a:latin typeface="Times New Roman" pitchFamily="18" charset="0"/>
                <a:cs typeface="Times New Roman" pitchFamily="18" charset="0"/>
              </a:rPr>
              <a:t>surface </a:t>
            </a:r>
            <a:r>
              <a:rPr lang="en-US" sz="3200" dirty="0" smtClean="0">
                <a:latin typeface="Times New Roman" pitchFamily="18" charset="0"/>
                <a:cs typeface="Times New Roman" pitchFamily="18" charset="0"/>
              </a:rPr>
              <a:t>irradiance </a:t>
            </a:r>
            <a:r>
              <a:rPr lang="en-US" sz="3200" dirty="0">
                <a:latin typeface="Times New Roman" pitchFamily="18" charset="0"/>
                <a:cs typeface="Times New Roman" pitchFamily="18" charset="0"/>
              </a:rPr>
              <a:t>and % </a:t>
            </a:r>
            <a:r>
              <a:rPr lang="en-US" sz="3200" dirty="0" smtClean="0">
                <a:latin typeface="Times New Roman" pitchFamily="18" charset="0"/>
                <a:cs typeface="Times New Roman" pitchFamily="18" charset="0"/>
              </a:rPr>
              <a:t>PAR </a:t>
            </a:r>
            <a:r>
              <a:rPr lang="en-US" sz="3200" dirty="0">
                <a:latin typeface="Times New Roman" pitchFamily="18" charset="0"/>
                <a:cs typeface="Times New Roman" pitchFamily="18" charset="0"/>
              </a:rPr>
              <a:t>at 1 </a:t>
            </a:r>
            <a:r>
              <a:rPr lang="en-US" sz="3200" dirty="0" smtClean="0">
                <a:latin typeface="Times New Roman" pitchFamily="18" charset="0"/>
                <a:cs typeface="Times New Roman" pitchFamily="18" charset="0"/>
              </a:rPr>
              <a:t>m </a:t>
            </a:r>
            <a:r>
              <a:rPr lang="en-US" sz="3200" dirty="0">
                <a:latin typeface="Times New Roman" pitchFamily="18" charset="0"/>
                <a:cs typeface="Times New Roman" pitchFamily="18" charset="0"/>
              </a:rPr>
              <a:t>depth before, during, </a:t>
            </a:r>
            <a:r>
              <a:rPr lang="en-US" sz="3200" dirty="0" smtClean="0">
                <a:latin typeface="Times New Roman" pitchFamily="18" charset="0"/>
                <a:cs typeface="Times New Roman" pitchFamily="18" charset="0"/>
              </a:rPr>
              <a:t>&amp; after </a:t>
            </a:r>
            <a:r>
              <a:rPr lang="en-US" sz="3200" i="1" dirty="0" smtClean="0">
                <a:latin typeface="Times New Roman" pitchFamily="18" charset="0"/>
                <a:cs typeface="Times New Roman" pitchFamily="18" charset="0"/>
              </a:rPr>
              <a:t>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minutum</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bloom</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15.20 </a:t>
            </a:r>
            <a:endParaRPr lang="en-US" dirty="0">
              <a:latin typeface="Times New Roman" pitchFamily="18" charset="0"/>
              <a:cs typeface="Times New Roman" pitchFamily="18" charset="0"/>
            </a:endParaRPr>
          </a:p>
        </p:txBody>
      </p:sp>
      <p:pic>
        <p:nvPicPr>
          <p:cNvPr id="5" name="Picture 4" descr="figure15_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821" y="1249316"/>
            <a:ext cx="8248757" cy="4650039"/>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2247" y="77582"/>
            <a:ext cx="8452037" cy="1200329"/>
          </a:xfrm>
          <a:prstGeom prst="rect">
            <a:avLst/>
          </a:prstGeom>
        </p:spPr>
        <p:txBody>
          <a:bodyPr wrap="square">
            <a:spAutoFit/>
          </a:bodyPr>
          <a:lstStyle/>
          <a:p>
            <a:r>
              <a:rPr lang="en-US" sz="3600" i="1" dirty="0">
                <a:latin typeface="Times New Roman" pitchFamily="18" charset="0"/>
                <a:cs typeface="Times New Roman" pitchFamily="18" charset="0"/>
              </a:rPr>
              <a:t>Bio-Math Exploration 15.1: What happens to populations that grow too fast</a:t>
            </a:r>
            <a:r>
              <a:rPr lang="en-US" sz="3600" i="1" dirty="0" smtClean="0">
                <a:latin typeface="Times New Roman" pitchFamily="18" charset="0"/>
                <a:cs typeface="Times New Roman" pitchFamily="18" charset="0"/>
              </a:rPr>
              <a:t>? IQs</a:t>
            </a:r>
            <a:endParaRPr lang="en-US" sz="3600" i="1" dirty="0">
              <a:latin typeface="Times New Roman" pitchFamily="18" charset="0"/>
              <a:cs typeface="Times New Roman" pitchFamily="18" charset="0"/>
            </a:endParaRPr>
          </a:p>
        </p:txBody>
      </p:sp>
      <p:sp>
        <p:nvSpPr>
          <p:cNvPr id="2" name="Rectangle 1"/>
          <p:cNvSpPr/>
          <p:nvPr/>
        </p:nvSpPr>
        <p:spPr>
          <a:xfrm>
            <a:off x="249512" y="1281019"/>
            <a:ext cx="8584772" cy="4893647"/>
          </a:xfrm>
          <a:prstGeom prst="rect">
            <a:avLst/>
          </a:prstGeom>
        </p:spPr>
        <p:txBody>
          <a:bodyPr wrap="square">
            <a:spAutoFit/>
          </a:bodyPr>
          <a:lstStyle/>
          <a:p>
            <a:pPr marL="285750" indent="-285750">
              <a:buFont typeface="Arial" pitchFamily="34" charset="0"/>
              <a:buChar char="•"/>
            </a:pPr>
            <a:r>
              <a:rPr lang="en-US" sz="2400" dirty="0">
                <a:latin typeface="Times New Roman" pitchFamily="18" charset="0"/>
                <a:cs typeface="Times New Roman" pitchFamily="18" charset="0"/>
              </a:rPr>
              <a:t>15.1a: Assuming an initial population of </a:t>
            </a:r>
            <a:r>
              <a:rPr lang="en-US" sz="2400" i="1" dirty="0">
                <a:latin typeface="Times New Roman" pitchFamily="18" charset="0"/>
                <a:cs typeface="Times New Roman" pitchFamily="18" charset="0"/>
              </a:rPr>
              <a:t>P</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algae, write the equation for the number of algae after one hour, if the population triples each day. What if the population increases by 30%, or 350%, per day? How would your equations change if you had </a:t>
            </a:r>
            <a:r>
              <a:rPr lang="en-US" sz="2400" i="1" dirty="0" err="1">
                <a:latin typeface="Times New Roman" pitchFamily="18" charset="0"/>
                <a:cs typeface="Times New Roman" pitchFamily="18" charset="0"/>
              </a:rPr>
              <a:t>P</a:t>
            </a:r>
            <a:r>
              <a:rPr lang="en-US" sz="2400" i="1" baseline="-25000" dirty="0" err="1">
                <a:latin typeface="Times New Roman" pitchFamily="18" charset="0"/>
                <a:cs typeface="Times New Roman" pitchFamily="18" charset="0"/>
              </a:rPr>
              <a:t>t</a:t>
            </a:r>
            <a:r>
              <a:rPr lang="en-US" sz="2400" dirty="0">
                <a:latin typeface="Times New Roman" pitchFamily="18" charset="0"/>
                <a:cs typeface="Times New Roman" pitchFamily="18" charset="0"/>
              </a:rPr>
              <a:t> algae on day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 and wanted to know the number of algae on day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+1</a:t>
            </a:r>
            <a:r>
              <a:rPr lang="en-US" sz="2400" dirty="0" smtClean="0">
                <a:latin typeface="Times New Roman" pitchFamily="18" charset="0"/>
                <a:cs typeface="Times New Roman" pitchFamily="18" charset="0"/>
              </a:rPr>
              <a:t>?</a:t>
            </a:r>
          </a:p>
          <a:p>
            <a:pPr marL="285750" indent="-285750">
              <a:buFont typeface="Arial" pitchFamily="34" charset="0"/>
              <a:buChar char="•"/>
            </a:pPr>
            <a:r>
              <a:rPr lang="en-US" sz="2400" dirty="0">
                <a:latin typeface="Times New Roman" pitchFamily="18" charset="0"/>
                <a:cs typeface="Times New Roman" pitchFamily="18" charset="0"/>
              </a:rPr>
              <a:t>15.1b: Examine the behavior of the population with the default value of </a:t>
            </a:r>
            <a:r>
              <a:rPr lang="en-US" sz="2400" i="1" dirty="0">
                <a:latin typeface="Times New Roman" pitchFamily="18" charset="0"/>
                <a:cs typeface="Times New Roman" pitchFamily="18" charset="0"/>
              </a:rPr>
              <a:t>r</a:t>
            </a:r>
            <a:r>
              <a:rPr lang="en-US" sz="2400" dirty="0">
                <a:latin typeface="Times New Roman" pitchFamily="18" charset="0"/>
                <a:cs typeface="Times New Roman" pitchFamily="18" charset="0"/>
              </a:rPr>
              <a:t> = 1. What does this value of </a:t>
            </a:r>
            <a:r>
              <a:rPr lang="en-US" sz="2400" i="1" dirty="0">
                <a:latin typeface="Times New Roman" pitchFamily="18" charset="0"/>
                <a:cs typeface="Times New Roman" pitchFamily="18" charset="0"/>
              </a:rPr>
              <a:t>r</a:t>
            </a:r>
            <a:r>
              <a:rPr lang="en-US" sz="2400" dirty="0">
                <a:latin typeface="Times New Roman" pitchFamily="18" charset="0"/>
                <a:cs typeface="Times New Roman" pitchFamily="18" charset="0"/>
              </a:rPr>
              <a:t> mean is happening to the population each day? Can you identify this graph as modeling a type of growth you have seen before?</a:t>
            </a:r>
          </a:p>
          <a:p>
            <a:pPr marL="285750" indent="-285750">
              <a:buFont typeface="Arial" pitchFamily="34" charset="0"/>
              <a:buChar char="•"/>
            </a:pPr>
            <a:r>
              <a:rPr lang="en-US" sz="2400" dirty="0">
                <a:latin typeface="Times New Roman" pitchFamily="18" charset="0"/>
                <a:cs typeface="Times New Roman" pitchFamily="18" charset="0"/>
              </a:rPr>
              <a:t>15.1c: Experiment with different values of </a:t>
            </a:r>
            <a:r>
              <a:rPr lang="en-US" sz="2400" i="1" dirty="0">
                <a:latin typeface="Times New Roman" pitchFamily="18" charset="0"/>
                <a:cs typeface="Times New Roman" pitchFamily="18" charset="0"/>
              </a:rPr>
              <a:t>r</a:t>
            </a:r>
            <a:r>
              <a:rPr lang="en-US" sz="2400" dirty="0">
                <a:latin typeface="Times New Roman" pitchFamily="18" charset="0"/>
                <a:cs typeface="Times New Roman" pitchFamily="18" charset="0"/>
              </a:rPr>
              <a:t> greater than 1 to see if you can produce population growth patterns that are similar to algal tides. What other patterns do you observe as </a:t>
            </a:r>
            <a:r>
              <a:rPr lang="en-US" sz="2400" i="1" dirty="0">
                <a:latin typeface="Times New Roman" pitchFamily="18" charset="0"/>
                <a:cs typeface="Times New Roman" pitchFamily="18" charset="0"/>
              </a:rPr>
              <a:t>r</a:t>
            </a:r>
            <a:r>
              <a:rPr lang="en-US" sz="2400" dirty="0">
                <a:latin typeface="Times New Roman" pitchFamily="18" charset="0"/>
                <a:cs typeface="Times New Roman" pitchFamily="18" charset="0"/>
              </a:rPr>
              <a:t> increases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5438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72098"/>
            <a:ext cx="4247536" cy="646331"/>
          </a:xfrm>
          <a:prstGeom prst="rect">
            <a:avLst/>
          </a:prstGeom>
        </p:spPr>
        <p:txBody>
          <a:bodyPr wrap="square">
            <a:spAutoFit/>
          </a:bodyPr>
          <a:lstStyle/>
          <a:p>
            <a:r>
              <a:rPr lang="it-IT" sz="3600" i="1" dirty="0" smtClean="0">
                <a:latin typeface="Times New Roman" pitchFamily="18" charset="0"/>
                <a:cs typeface="Times New Roman" pitchFamily="18" charset="0"/>
              </a:rPr>
              <a:t>Giardia </a:t>
            </a:r>
            <a:r>
              <a:rPr lang="it-IT" sz="3600" i="1" dirty="0">
                <a:latin typeface="Times New Roman" pitchFamily="18" charset="0"/>
                <a:cs typeface="Times New Roman" pitchFamily="18" charset="0"/>
              </a:rPr>
              <a:t>lambla</a:t>
            </a:r>
            <a:r>
              <a:rPr lang="it-IT" sz="3600" dirty="0">
                <a:latin typeface="Times New Roman" pitchFamily="18" charset="0"/>
                <a:cs typeface="Times New Roman" pitchFamily="18" charset="0"/>
              </a:rPr>
              <a:t> </a:t>
            </a:r>
            <a:r>
              <a:rPr lang="it-IT" sz="3600" dirty="0" smtClean="0">
                <a:latin typeface="Times New Roman" pitchFamily="18" charset="0"/>
                <a:cs typeface="Times New Roman" pitchFamily="18" charset="0"/>
              </a:rPr>
              <a:t>cells </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15.1 </a:t>
            </a:r>
            <a:endParaRPr lang="en-US" dirty="0">
              <a:latin typeface="Times New Roman" pitchFamily="18" charset="0"/>
              <a:cs typeface="Times New Roman" pitchFamily="18" charset="0"/>
            </a:endParaRPr>
          </a:p>
        </p:txBody>
      </p:sp>
      <p:pic>
        <p:nvPicPr>
          <p:cNvPr id="6" name="Picture 5" descr="figure15_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768" y="818429"/>
            <a:ext cx="6713355" cy="5554262"/>
          </a:xfrm>
          <a:prstGeom prst="rect">
            <a:avLst/>
          </a:prstGeom>
          <a:noFill/>
          <a:ln>
            <a:noFill/>
          </a:ln>
        </p:spPr>
      </p:pic>
    </p:spTree>
    <p:extLst>
      <p:ext uri="{BB962C8B-B14F-4D97-AF65-F5344CB8AC3E}">
        <p14:creationId xmlns:p14="http://schemas.microsoft.com/office/powerpoint/2010/main" val="1224145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5_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1040" y="1779429"/>
            <a:ext cx="6591082" cy="4882753"/>
          </a:xfrm>
          <a:prstGeom prst="rect">
            <a:avLst/>
          </a:prstGeom>
          <a:noFill/>
          <a:ln>
            <a:noFill/>
          </a:ln>
        </p:spPr>
      </p:pic>
      <p:sp>
        <p:nvSpPr>
          <p:cNvPr id="3" name="Rectangle 2"/>
          <p:cNvSpPr/>
          <p:nvPr/>
        </p:nvSpPr>
        <p:spPr>
          <a:xfrm>
            <a:off x="515283" y="137721"/>
            <a:ext cx="8392743" cy="1754326"/>
          </a:xfrm>
          <a:prstGeom prst="rect">
            <a:avLst/>
          </a:prstGeom>
        </p:spPr>
        <p:txBody>
          <a:bodyPr wrap="square">
            <a:spAutoFit/>
          </a:bodyPr>
          <a:lstStyle/>
          <a:p>
            <a:pPr algn="ctr"/>
            <a:r>
              <a:rPr lang="en-US" sz="3600" dirty="0" smtClean="0">
                <a:latin typeface="Times New Roman" pitchFamily="18" charset="0"/>
                <a:cs typeface="Times New Roman" pitchFamily="18" charset="0"/>
              </a:rPr>
              <a:t>% mortality </a:t>
            </a:r>
            <a:r>
              <a:rPr lang="en-US" sz="3600" dirty="0">
                <a:latin typeface="Times New Roman" pitchFamily="18" charset="0"/>
                <a:cs typeface="Times New Roman" pitchFamily="18" charset="0"/>
              </a:rPr>
              <a:t>of </a:t>
            </a:r>
            <a:r>
              <a:rPr lang="en-US" sz="3600" dirty="0" smtClean="0">
                <a:latin typeface="Times New Roman" pitchFamily="18" charset="0"/>
                <a:cs typeface="Times New Roman" pitchFamily="18" charset="0"/>
              </a:rPr>
              <a:t>different </a:t>
            </a:r>
            <a:r>
              <a:rPr lang="en-US" sz="3600" dirty="0">
                <a:latin typeface="Times New Roman" pitchFamily="18" charset="0"/>
                <a:cs typeface="Times New Roman" pitchFamily="18" charset="0"/>
              </a:rPr>
              <a:t>species in response to </a:t>
            </a:r>
            <a:r>
              <a:rPr lang="en-US" sz="3600" dirty="0" smtClean="0">
                <a:latin typeface="Times New Roman" pitchFamily="18" charset="0"/>
                <a:cs typeface="Times New Roman" pitchFamily="18" charset="0"/>
              </a:rPr>
              <a:t>exposure </a:t>
            </a:r>
            <a:r>
              <a:rPr lang="en-US" sz="3600" dirty="0">
                <a:latin typeface="Times New Roman" pitchFamily="18" charset="0"/>
                <a:cs typeface="Times New Roman" pitchFamily="18" charset="0"/>
              </a:rPr>
              <a:t>to cells of one of two </a:t>
            </a:r>
            <a:r>
              <a:rPr lang="en-US" sz="3600" dirty="0" err="1" smtClean="0">
                <a:latin typeface="Times New Roman" pitchFamily="18" charset="0"/>
                <a:cs typeface="Times New Roman" pitchFamily="18" charset="0"/>
              </a:rPr>
              <a:t>dinoflagellates</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at different </a:t>
            </a:r>
            <a:r>
              <a:rPr lang="en-US" sz="3600" dirty="0" smtClean="0">
                <a:latin typeface="Times New Roman" pitchFamily="18" charset="0"/>
                <a:cs typeface="Times New Roman" pitchFamily="18" charset="0"/>
              </a:rPr>
              <a:t>concentrations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15.21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8" y="172098"/>
            <a:ext cx="2762300" cy="3539430"/>
          </a:xfrm>
          <a:prstGeom prst="rect">
            <a:avLst/>
          </a:prstGeom>
        </p:spPr>
        <p:txBody>
          <a:bodyPr wrap="square">
            <a:spAutoFit/>
          </a:bodyPr>
          <a:lstStyle/>
          <a:p>
            <a:r>
              <a:rPr lang="en-US" sz="3200" dirty="0" smtClean="0">
                <a:latin typeface="Times New Roman" pitchFamily="18" charset="0"/>
                <a:cs typeface="Times New Roman" pitchFamily="18" charset="0"/>
              </a:rPr>
              <a:t>Documented </a:t>
            </a:r>
            <a:r>
              <a:rPr lang="en-US" sz="3200" dirty="0">
                <a:latin typeface="Times New Roman" pitchFamily="18" charset="0"/>
                <a:cs typeface="Times New Roman" pitchFamily="18" charset="0"/>
              </a:rPr>
              <a:t>occurrences of paralytic shellfish poisonings </a:t>
            </a:r>
            <a:r>
              <a:rPr lang="en-US" sz="3200" dirty="0" smtClean="0">
                <a:latin typeface="Times New Roman" pitchFamily="18" charset="0"/>
                <a:cs typeface="Times New Roman" pitchFamily="18" charset="0"/>
              </a:rPr>
              <a:t>associated </a:t>
            </a:r>
            <a:r>
              <a:rPr lang="en-US" sz="3200" dirty="0">
                <a:latin typeface="Times New Roman" pitchFamily="18" charset="0"/>
                <a:cs typeface="Times New Roman" pitchFamily="18" charset="0"/>
              </a:rPr>
              <a:t>with algal </a:t>
            </a:r>
            <a:r>
              <a:rPr lang="en-US" sz="3200" dirty="0" smtClean="0">
                <a:latin typeface="Times New Roman" pitchFamily="18" charset="0"/>
                <a:cs typeface="Times New Roman" pitchFamily="18" charset="0"/>
              </a:rPr>
              <a:t>blooms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15.22 </a:t>
            </a:r>
            <a:endParaRPr lang="en-US" dirty="0">
              <a:latin typeface="Times New Roman" pitchFamily="18" charset="0"/>
              <a:cs typeface="Times New Roman"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063240" y="0"/>
            <a:ext cx="5933440" cy="6301105"/>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4354143" cy="1754326"/>
          </a:xfrm>
          <a:prstGeom prst="rect">
            <a:avLst/>
          </a:prstGeom>
        </p:spPr>
        <p:txBody>
          <a:bodyPr wrap="square">
            <a:spAutoFit/>
          </a:bodyPr>
          <a:lstStyle/>
          <a:p>
            <a:r>
              <a:rPr lang="en-US" sz="3600" dirty="0" smtClean="0">
                <a:latin typeface="Times New Roman" pitchFamily="18" charset="0"/>
                <a:cs typeface="Times New Roman" pitchFamily="18" charset="0"/>
              </a:rPr>
              <a:t>Sampling </a:t>
            </a:r>
            <a:r>
              <a:rPr lang="en-US" sz="3600" dirty="0">
                <a:latin typeface="Times New Roman" pitchFamily="18" charset="0"/>
                <a:cs typeface="Times New Roman" pitchFamily="18" charset="0"/>
              </a:rPr>
              <a:t>locations for </a:t>
            </a:r>
            <a:r>
              <a:rPr lang="en-US" sz="3600" i="1" dirty="0">
                <a:latin typeface="Times New Roman" pitchFamily="18" charset="0"/>
                <a:cs typeface="Times New Roman" pitchFamily="18" charset="0"/>
              </a:rPr>
              <a:t>A. </a:t>
            </a:r>
            <a:r>
              <a:rPr lang="en-US" sz="3600" i="1" dirty="0" err="1" smtClean="0">
                <a:latin typeface="Times New Roman" pitchFamily="18" charset="0"/>
                <a:cs typeface="Times New Roman" pitchFamily="18" charset="0"/>
              </a:rPr>
              <a:t>fundyense</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and shellfish </a:t>
            </a:r>
            <a:r>
              <a:rPr lang="en-US" sz="3600" dirty="0" smtClean="0">
                <a:latin typeface="Times New Roman" pitchFamily="18" charset="0"/>
                <a:cs typeface="Times New Roman" pitchFamily="18" charset="0"/>
              </a:rPr>
              <a:t>toxicity</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15.23 </a:t>
            </a:r>
            <a:endParaRPr lang="en-US" dirty="0">
              <a:latin typeface="Times New Roman" pitchFamily="18" charset="0"/>
              <a:cs typeface="Times New Roman" pitchFamily="18" charset="0"/>
            </a:endParaRPr>
          </a:p>
        </p:txBody>
      </p:sp>
      <p:pic>
        <p:nvPicPr>
          <p:cNvPr id="5" name="Picture 4" descr="figure15_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0461" y="38435"/>
            <a:ext cx="3648352" cy="6756479"/>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026983" cy="1200329"/>
          </a:xfrm>
          <a:prstGeom prst="rect">
            <a:avLst/>
          </a:prstGeom>
        </p:spPr>
        <p:txBody>
          <a:bodyPr wrap="square">
            <a:spAutoFit/>
          </a:bodyPr>
          <a:lstStyle/>
          <a:p>
            <a:r>
              <a:rPr lang="en-US" sz="3600" dirty="0" smtClean="0">
                <a:latin typeface="Times New Roman" pitchFamily="18" charset="0"/>
                <a:cs typeface="Times New Roman" pitchFamily="18" charset="0"/>
              </a:rPr>
              <a:t>Density </a:t>
            </a:r>
            <a:r>
              <a:rPr lang="en-US" sz="3600" dirty="0">
                <a:latin typeface="Times New Roman" pitchFamily="18" charset="0"/>
                <a:cs typeface="Times New Roman" pitchFamily="18" charset="0"/>
              </a:rPr>
              <a:t>of </a:t>
            </a:r>
            <a:r>
              <a:rPr lang="en-US" sz="3600" i="1" dirty="0" err="1">
                <a:latin typeface="Times New Roman" pitchFamily="18" charset="0"/>
                <a:cs typeface="Times New Roman" pitchFamily="18" charset="0"/>
              </a:rPr>
              <a:t>Alexandrium</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cells </a:t>
            </a:r>
            <a:r>
              <a:rPr lang="en-US" sz="3600" dirty="0">
                <a:latin typeface="Times New Roman" pitchFamily="18" charset="0"/>
                <a:cs typeface="Times New Roman" pitchFamily="18" charset="0"/>
              </a:rPr>
              <a:t>and shellfish toxicity scores </a:t>
            </a:r>
            <a:r>
              <a:rPr lang="en-US" sz="3600" dirty="0" smtClean="0">
                <a:latin typeface="Times New Roman" pitchFamily="18" charset="0"/>
                <a:cs typeface="Times New Roman" pitchFamily="18" charset="0"/>
              </a:rPr>
              <a:t>for annual surveys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15.24 </a:t>
            </a:r>
            <a:endParaRPr lang="en-US" dirty="0">
              <a:latin typeface="Times New Roman" pitchFamily="18" charset="0"/>
              <a:cs typeface="Times New Roman" pitchFamily="18" charset="0"/>
            </a:endParaRPr>
          </a:p>
        </p:txBody>
      </p:sp>
      <p:pic>
        <p:nvPicPr>
          <p:cNvPr id="5" name="Picture 4" descr="figure15_26"/>
          <p:cNvPicPr>
            <a:picLocks noChangeAspect="1"/>
          </p:cNvPicPr>
          <p:nvPr/>
        </p:nvPicPr>
        <p:blipFill rotWithShape="1">
          <a:blip r:embed="rId3" cstate="print">
            <a:extLst>
              <a:ext uri="{28A0092B-C50C-407E-A947-70E740481C1C}">
                <a14:useLocalDpi xmlns:a14="http://schemas.microsoft.com/office/drawing/2010/main" val="0"/>
              </a:ext>
            </a:extLst>
          </a:blip>
          <a:srcRect b="3617"/>
          <a:stretch/>
        </p:blipFill>
        <p:spPr bwMode="auto">
          <a:xfrm>
            <a:off x="711092" y="1372427"/>
            <a:ext cx="7153862" cy="4920424"/>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468943" cy="1569660"/>
          </a:xfrm>
          <a:prstGeom prst="rect">
            <a:avLst/>
          </a:prstGeom>
        </p:spPr>
        <p:txBody>
          <a:bodyPr wrap="square">
            <a:spAutoFit/>
          </a:bodyPr>
          <a:lstStyle/>
          <a:p>
            <a:r>
              <a:rPr lang="en-US" sz="3200" i="1" dirty="0">
                <a:latin typeface="Times New Roman" pitchFamily="18" charset="0"/>
                <a:cs typeface="Times New Roman" pitchFamily="18" charset="0"/>
              </a:rPr>
              <a:t>Ethical, Legal, and Social Implications Box 15.1</a:t>
            </a:r>
          </a:p>
          <a:p>
            <a:r>
              <a:rPr lang="en-US" sz="3200" i="1" dirty="0">
                <a:latin typeface="Times New Roman" pitchFamily="18" charset="0"/>
                <a:cs typeface="Times New Roman" pitchFamily="18" charset="0"/>
              </a:rPr>
              <a:t>Should we seed the ocean with iron to increase productivity and create a carbon sink</a:t>
            </a:r>
            <a:r>
              <a:rPr lang="en-US" sz="3200" i="1" dirty="0" smtClean="0">
                <a:latin typeface="Times New Roman" pitchFamily="18" charset="0"/>
                <a:cs typeface="Times New Roman" pitchFamily="18" charset="0"/>
              </a:rPr>
              <a:t>? IQs</a:t>
            </a:r>
            <a:endParaRPr lang="en-US" sz="3200" i="1" dirty="0">
              <a:latin typeface="Times New Roman" pitchFamily="18" charset="0"/>
              <a:cs typeface="Times New Roman" pitchFamily="18" charset="0"/>
            </a:endParaRPr>
          </a:p>
        </p:txBody>
      </p:sp>
      <p:sp>
        <p:nvSpPr>
          <p:cNvPr id="4" name="Rectangle 3"/>
          <p:cNvSpPr/>
          <p:nvPr/>
        </p:nvSpPr>
        <p:spPr>
          <a:xfrm>
            <a:off x="365760" y="1946787"/>
            <a:ext cx="8290560" cy="3108543"/>
          </a:xfrm>
          <a:prstGeom prst="rect">
            <a:avLst/>
          </a:prstGeom>
        </p:spPr>
        <p:txBody>
          <a:bodyPr wrap="square">
            <a:spAutoFit/>
          </a:bodyPr>
          <a:lstStyle/>
          <a:p>
            <a:pPr marL="285750" lvl="0" indent="-285750">
              <a:buFont typeface="Arial" pitchFamily="34" charset="0"/>
              <a:buChar char="•"/>
            </a:pPr>
            <a:r>
              <a:rPr lang="en-US" sz="2800" dirty="0">
                <a:latin typeface="Times New Roman" pitchFamily="18" charset="0"/>
                <a:cs typeface="Times New Roman" pitchFamily="18" charset="0"/>
              </a:rPr>
              <a:t>Should humans consider this as a legitimate mitigation strategy?  Argue for or against iron fertilization of oceans, based on science, as well as the projected ethical, environmental and social impacts.</a:t>
            </a:r>
          </a:p>
          <a:p>
            <a:pPr marL="285750" lvl="0" indent="-285750">
              <a:buFont typeface="Arial" pitchFamily="34" charset="0"/>
              <a:buChar char="•"/>
            </a:pPr>
            <a:r>
              <a:rPr lang="en-US" sz="2800" dirty="0">
                <a:latin typeface="Times New Roman" pitchFamily="18" charset="0"/>
                <a:cs typeface="Times New Roman" pitchFamily="18" charset="0"/>
              </a:rPr>
              <a:t>If humans employ this strategy, who should be allowed to do it? Should it be considered a for-profit enterprise? </a:t>
            </a:r>
          </a:p>
        </p:txBody>
      </p:sp>
    </p:spTree>
    <p:extLst>
      <p:ext uri="{BB962C8B-B14F-4D97-AF65-F5344CB8AC3E}">
        <p14:creationId xmlns:p14="http://schemas.microsoft.com/office/powerpoint/2010/main" val="1494118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1092" y="167215"/>
            <a:ext cx="7334300" cy="646331"/>
          </a:xfrm>
          <a:prstGeom prst="rect">
            <a:avLst/>
          </a:prstGeom>
        </p:spPr>
        <p:txBody>
          <a:bodyPr wrap="square">
            <a:spAutoFit/>
          </a:bodyPr>
          <a:lstStyle/>
          <a:p>
            <a:r>
              <a:rPr lang="en-US" sz="3600" dirty="0" smtClean="0">
                <a:latin typeface="Times New Roman" pitchFamily="18" charset="0"/>
                <a:cs typeface="Times New Roman" pitchFamily="18" charset="0"/>
              </a:rPr>
              <a:t>Experimental </a:t>
            </a:r>
            <a:r>
              <a:rPr lang="en-US" sz="3600" dirty="0">
                <a:latin typeface="Times New Roman" pitchFamily="18" charset="0"/>
                <a:cs typeface="Times New Roman" pitchFamily="18" charset="0"/>
              </a:rPr>
              <a:t>design of </a:t>
            </a:r>
            <a:r>
              <a:rPr lang="en-US" sz="3600" dirty="0" smtClean="0">
                <a:latin typeface="Times New Roman" pitchFamily="18" charset="0"/>
                <a:cs typeface="Times New Roman" pitchFamily="18" charset="0"/>
              </a:rPr>
              <a:t>nitrogen study</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15.25 </a:t>
            </a:r>
            <a:endParaRPr lang="en-US" dirty="0">
              <a:latin typeface="Times New Roman" pitchFamily="18" charset="0"/>
              <a:cs typeface="Times New Roman" pitchFamily="18" charset="0"/>
            </a:endParaRPr>
          </a:p>
        </p:txBody>
      </p:sp>
      <p:pic>
        <p:nvPicPr>
          <p:cNvPr id="5" name="Picture 4" descr="figure15_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844" y="813546"/>
            <a:ext cx="8748179" cy="5304707"/>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5_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529" y="826371"/>
            <a:ext cx="7029089" cy="5274826"/>
          </a:xfrm>
          <a:prstGeom prst="rect">
            <a:avLst/>
          </a:prstGeom>
          <a:noFill/>
          <a:ln>
            <a:noFill/>
          </a:ln>
        </p:spPr>
      </p:pic>
      <p:sp>
        <p:nvSpPr>
          <p:cNvPr id="3" name="Rectangle 2"/>
          <p:cNvSpPr/>
          <p:nvPr/>
        </p:nvSpPr>
        <p:spPr>
          <a:xfrm>
            <a:off x="187376" y="93475"/>
            <a:ext cx="8735397"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Nitrogen </a:t>
            </a:r>
            <a:r>
              <a:rPr lang="en-US" sz="3600" dirty="0">
                <a:latin typeface="Times New Roman" pitchFamily="18" charset="0"/>
                <a:cs typeface="Times New Roman" pitchFamily="18" charset="0"/>
              </a:rPr>
              <a:t>content of aboveground portions of </a:t>
            </a:r>
            <a:r>
              <a:rPr lang="en-US" sz="3600" dirty="0" smtClean="0">
                <a:latin typeface="Times New Roman" pitchFamily="18" charset="0"/>
                <a:cs typeface="Times New Roman" pitchFamily="18" charset="0"/>
              </a:rPr>
              <a:t>crops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15.26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584775"/>
          </a:xfrm>
          <a:prstGeom prst="rect">
            <a:avLst/>
          </a:prstGeom>
        </p:spPr>
        <p:txBody>
          <a:bodyPr wrap="square">
            <a:spAutoFit/>
          </a:bodyPr>
          <a:lstStyle/>
          <a:p>
            <a:pPr algn="ctr"/>
            <a:r>
              <a:rPr lang="en-US" sz="3200" dirty="0" smtClean="0">
                <a:latin typeface="Times New Roman" pitchFamily="18" charset="0"/>
                <a:cs typeface="Times New Roman" pitchFamily="18" charset="0"/>
              </a:rPr>
              <a:t>Source </a:t>
            </a:r>
            <a:r>
              <a:rPr lang="en-US" sz="3200" dirty="0">
                <a:latin typeface="Times New Roman" pitchFamily="18" charset="0"/>
                <a:cs typeface="Times New Roman" pitchFamily="18" charset="0"/>
              </a:rPr>
              <a:t>of nitrogen for three </a:t>
            </a:r>
            <a:r>
              <a:rPr lang="en-US" sz="3200" dirty="0" smtClean="0">
                <a:latin typeface="Times New Roman" pitchFamily="18" charset="0"/>
                <a:cs typeface="Times New Roman" pitchFamily="18" charset="0"/>
              </a:rPr>
              <a:t>crops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15.7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27959395"/>
              </p:ext>
            </p:extLst>
          </p:nvPr>
        </p:nvGraphicFramePr>
        <p:xfrm>
          <a:off x="365761" y="1607572"/>
          <a:ext cx="8442959" cy="3200400"/>
        </p:xfrm>
        <a:graphic>
          <a:graphicData uri="http://schemas.openxmlformats.org/drawingml/2006/table">
            <a:tbl>
              <a:tblPr firstRow="1" firstCol="1" bandRow="1">
                <a:tableStyleId>{5C22544A-7EE6-4342-B048-85BDC9FD1C3A}</a:tableStyleId>
              </a:tblPr>
              <a:tblGrid>
                <a:gridCol w="3322319"/>
                <a:gridCol w="1752600"/>
                <a:gridCol w="1549282"/>
                <a:gridCol w="1818758"/>
              </a:tblGrid>
              <a:tr h="640080">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Variable</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faba bean</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pea</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barley</a:t>
                      </a:r>
                      <a:endParaRPr lang="en-US" sz="1600" b="0">
                        <a:effectLst/>
                        <a:latin typeface="Times New Roman" pitchFamily="18" charset="0"/>
                        <a:ea typeface="Times New Roman"/>
                        <a:cs typeface="Times New Roman" pitchFamily="18" charset="0"/>
                      </a:endParaRPr>
                    </a:p>
                  </a:txBody>
                  <a:tcPr marL="68580" marR="68580" marT="0" marB="0" anchor="ctr"/>
                </a:tc>
              </a:tr>
              <a:tr h="640080">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total nitrogen content</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113.3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107.9</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56.6</a:t>
                      </a:r>
                      <a:endParaRPr lang="en-US" sz="1600" b="0">
                        <a:effectLst/>
                        <a:latin typeface="Times New Roman" pitchFamily="18" charset="0"/>
                        <a:ea typeface="Times New Roman"/>
                        <a:cs typeface="Times New Roman" pitchFamily="18" charset="0"/>
                      </a:endParaRPr>
                    </a:p>
                  </a:txBody>
                  <a:tcPr marL="68580" marR="68580" marT="0" marB="0" anchor="ctr"/>
                </a:tc>
              </a:tr>
              <a:tr h="640080">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nitrogen fixation</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93.7</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73.4</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a:t>
                      </a:r>
                      <a:endParaRPr lang="en-US" sz="1600" b="0">
                        <a:effectLst/>
                        <a:latin typeface="Times New Roman" pitchFamily="18" charset="0"/>
                        <a:ea typeface="Times New Roman"/>
                        <a:cs typeface="Times New Roman" pitchFamily="18" charset="0"/>
                      </a:endParaRPr>
                    </a:p>
                  </a:txBody>
                  <a:tcPr marL="68580" marR="68580" marT="0" marB="0" anchor="ctr"/>
                </a:tc>
              </a:tr>
              <a:tr h="640080">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soil nitrogen used</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29.6</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34.5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56.6</a:t>
                      </a:r>
                      <a:endParaRPr lang="en-US" sz="1600" b="0">
                        <a:effectLst/>
                        <a:latin typeface="Times New Roman" pitchFamily="18" charset="0"/>
                        <a:ea typeface="Times New Roman"/>
                        <a:cs typeface="Times New Roman" pitchFamily="18" charset="0"/>
                      </a:endParaRPr>
                    </a:p>
                  </a:txBody>
                  <a:tcPr marL="68580" marR="68580" marT="0" marB="0" anchor="ctr"/>
                </a:tc>
              </a:tr>
              <a:tr h="640080">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nitrogen conservation</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23.4</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18.5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287664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Soil N used </a:t>
            </a:r>
            <a:r>
              <a:rPr lang="en-US" sz="3200" dirty="0">
                <a:latin typeface="Times New Roman" pitchFamily="18" charset="0"/>
                <a:cs typeface="Times New Roman" pitchFamily="18" charset="0"/>
              </a:rPr>
              <a:t>and returned in </a:t>
            </a:r>
            <a:r>
              <a:rPr lang="en-US" sz="3200" dirty="0" smtClean="0">
                <a:latin typeface="Times New Roman" pitchFamily="18" charset="0"/>
                <a:cs typeface="Times New Roman" pitchFamily="18" charset="0"/>
              </a:rPr>
              <a:t>three </a:t>
            </a:r>
            <a:r>
              <a:rPr lang="en-US" sz="3200" dirty="0">
                <a:latin typeface="Times New Roman" pitchFamily="18" charset="0"/>
                <a:cs typeface="Times New Roman" pitchFamily="18" charset="0"/>
              </a:rPr>
              <a:t>initial crops and total </a:t>
            </a:r>
            <a:r>
              <a:rPr lang="en-US" sz="3200" dirty="0" smtClean="0">
                <a:latin typeface="Times New Roman" pitchFamily="18" charset="0"/>
                <a:cs typeface="Times New Roman" pitchFamily="18" charset="0"/>
              </a:rPr>
              <a:t>N </a:t>
            </a:r>
            <a:r>
              <a:rPr lang="en-US" sz="3200" dirty="0">
                <a:latin typeface="Times New Roman" pitchFamily="18" charset="0"/>
                <a:cs typeface="Times New Roman" pitchFamily="18" charset="0"/>
              </a:rPr>
              <a:t>in harvested sorghum </a:t>
            </a:r>
            <a:r>
              <a:rPr lang="en-US" sz="3200" dirty="0" smtClean="0">
                <a:latin typeface="Times New Roman" pitchFamily="18" charset="0"/>
                <a:cs typeface="Times New Roman" pitchFamily="18" charset="0"/>
              </a:rPr>
              <a:t>plants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15.8 </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99009543"/>
              </p:ext>
            </p:extLst>
          </p:nvPr>
        </p:nvGraphicFramePr>
        <p:xfrm>
          <a:off x="289560" y="1249318"/>
          <a:ext cx="8473440" cy="5059227"/>
        </p:xfrm>
        <a:graphic>
          <a:graphicData uri="http://schemas.openxmlformats.org/drawingml/2006/table">
            <a:tbl>
              <a:tblPr firstRow="1" bandRow="1">
                <a:tableStyleId>{5C22544A-7EE6-4342-B048-85BDC9FD1C3A}</a:tableStyleId>
              </a:tblPr>
              <a:tblGrid>
                <a:gridCol w="2490258"/>
                <a:gridCol w="1307112"/>
                <a:gridCol w="1558690"/>
                <a:gridCol w="1476654"/>
                <a:gridCol w="1640726"/>
              </a:tblGrid>
              <a:tr h="771061">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Treatment</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Soil N used</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 returned via roots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 returned via stalks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Total N in sorghum</a:t>
                      </a:r>
                      <a:endParaRPr lang="en-US" sz="1600" b="0">
                        <a:effectLst/>
                        <a:latin typeface="Times New Roman" pitchFamily="18" charset="0"/>
                        <a:ea typeface="Times New Roman"/>
                        <a:cs typeface="Times New Roman" pitchFamily="18" charset="0"/>
                      </a:endParaRPr>
                    </a:p>
                  </a:txBody>
                  <a:tcPr marL="68580" marR="68580" marT="0" marB="0" anchor="ctr"/>
                </a:tc>
              </a:tr>
              <a:tr h="686511">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faba bean roots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29.6</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11.3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82.4</a:t>
                      </a:r>
                      <a:endParaRPr lang="en-US" sz="1600" b="0">
                        <a:effectLst/>
                        <a:latin typeface="Times New Roman" pitchFamily="18" charset="0"/>
                        <a:ea typeface="Times New Roman"/>
                        <a:cs typeface="Times New Roman" pitchFamily="18" charset="0"/>
                      </a:endParaRPr>
                    </a:p>
                  </a:txBody>
                  <a:tcPr marL="68580" marR="68580" marT="0" marB="0" anchor="ctr"/>
                </a:tc>
              </a:tr>
              <a:tr h="771061">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faba bean roots + stalks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29.6</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11.3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77.1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68.7</a:t>
                      </a:r>
                      <a:endParaRPr lang="en-US" sz="1600" b="0">
                        <a:effectLst/>
                        <a:latin typeface="Times New Roman" pitchFamily="18" charset="0"/>
                        <a:ea typeface="Times New Roman"/>
                        <a:cs typeface="Times New Roman" pitchFamily="18" charset="0"/>
                      </a:endParaRPr>
                    </a:p>
                  </a:txBody>
                  <a:tcPr marL="68580" marR="68580" marT="0" marB="0" anchor="ctr"/>
                </a:tc>
              </a:tr>
              <a:tr h="686511">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pea roots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34.5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10.8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74.5</a:t>
                      </a:r>
                      <a:endParaRPr lang="en-US" sz="1600" b="0">
                        <a:effectLst/>
                        <a:latin typeface="Times New Roman" pitchFamily="18" charset="0"/>
                        <a:ea typeface="Times New Roman"/>
                        <a:cs typeface="Times New Roman" pitchFamily="18" charset="0"/>
                      </a:endParaRPr>
                    </a:p>
                  </a:txBody>
                  <a:tcPr marL="68580" marR="68580" marT="0" marB="0" anchor="ctr"/>
                </a:tc>
              </a:tr>
              <a:tr h="686511">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pea roots + stalks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34.5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10.8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22.7</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68.4</a:t>
                      </a:r>
                      <a:endParaRPr lang="en-US" sz="1600" b="0">
                        <a:effectLst/>
                        <a:latin typeface="Times New Roman" pitchFamily="18" charset="0"/>
                        <a:ea typeface="Times New Roman"/>
                        <a:cs typeface="Times New Roman" pitchFamily="18" charset="0"/>
                      </a:endParaRPr>
                    </a:p>
                  </a:txBody>
                  <a:tcPr marL="68580" marR="68580" marT="0" marB="0" anchor="ctr"/>
                </a:tc>
              </a:tr>
              <a:tr h="686511">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barley roots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53.0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5.7</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41.3</a:t>
                      </a:r>
                      <a:endParaRPr lang="en-US" sz="1600" b="0">
                        <a:effectLst/>
                        <a:latin typeface="Times New Roman" pitchFamily="18" charset="0"/>
                        <a:ea typeface="Times New Roman"/>
                        <a:cs typeface="Times New Roman" pitchFamily="18" charset="0"/>
                      </a:endParaRPr>
                    </a:p>
                  </a:txBody>
                  <a:tcPr marL="68580" marR="68580" marT="0" marB="0" anchor="ctr"/>
                </a:tc>
              </a:tr>
              <a:tr h="771061">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barley roots + stalks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53.0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5.7</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29.2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51.8</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546295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2777049" cy="1200329"/>
          </a:xfrm>
          <a:prstGeom prst="rect">
            <a:avLst/>
          </a:prstGeom>
        </p:spPr>
        <p:txBody>
          <a:bodyPr wrap="square">
            <a:spAutoFit/>
          </a:bodyPr>
          <a:lstStyle/>
          <a:p>
            <a:r>
              <a:rPr lang="en-US" sz="3600" dirty="0" smtClean="0">
                <a:latin typeface="Times New Roman" pitchFamily="18" charset="0"/>
                <a:cs typeface="Times New Roman" pitchFamily="18" charset="0"/>
              </a:rPr>
              <a:t>Root </a:t>
            </a:r>
            <a:r>
              <a:rPr lang="en-US" sz="3600" dirty="0">
                <a:latin typeface="Times New Roman" pitchFamily="18" charset="0"/>
                <a:cs typeface="Times New Roman" pitchFamily="18" charset="0"/>
              </a:rPr>
              <a:t>nodules on </a:t>
            </a:r>
            <a:r>
              <a:rPr lang="en-US" sz="3600" dirty="0" smtClean="0">
                <a:latin typeface="Times New Roman" pitchFamily="18" charset="0"/>
                <a:cs typeface="Times New Roman" pitchFamily="18" charset="0"/>
              </a:rPr>
              <a:t>peanut </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15.27 </a:t>
            </a:r>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1625" y="39335"/>
            <a:ext cx="3885504" cy="6622847"/>
          </a:xfrm>
          <a:prstGeom prst="rect">
            <a:avLst/>
          </a:prstGeom>
          <a:noFill/>
          <a:ln>
            <a:noFill/>
          </a:ln>
        </p:spPr>
      </p:pic>
    </p:spTree>
    <p:extLst>
      <p:ext uri="{BB962C8B-B14F-4D97-AF65-F5344CB8AC3E}">
        <p14:creationId xmlns:p14="http://schemas.microsoft.com/office/powerpoint/2010/main" val="87145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Prevalence </a:t>
            </a:r>
            <a:r>
              <a:rPr lang="en-US" sz="3200" dirty="0">
                <a:latin typeface="Times New Roman" pitchFamily="18" charset="0"/>
                <a:cs typeface="Times New Roman" pitchFamily="18" charset="0"/>
              </a:rPr>
              <a:t>of diarrhea and </a:t>
            </a:r>
            <a:r>
              <a:rPr lang="en-US" sz="3200" i="1" dirty="0">
                <a:latin typeface="Times New Roman" pitchFamily="18" charset="0"/>
                <a:cs typeface="Times New Roman" pitchFamily="18" charset="0"/>
              </a:rPr>
              <a:t>Giardia</a:t>
            </a:r>
            <a:r>
              <a:rPr lang="en-US" sz="3200" dirty="0">
                <a:latin typeface="Times New Roman" pitchFamily="18" charset="0"/>
                <a:cs typeface="Times New Roman" pitchFamily="18" charset="0"/>
              </a:rPr>
              <a:t> in a human </a:t>
            </a:r>
            <a:r>
              <a:rPr lang="en-US" sz="3200" dirty="0" smtClean="0">
                <a:latin typeface="Times New Roman" pitchFamily="18" charset="0"/>
                <a:cs typeface="Times New Roman" pitchFamily="18" charset="0"/>
              </a:rPr>
              <a:t>population</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15.1 </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9340409"/>
              </p:ext>
            </p:extLst>
          </p:nvPr>
        </p:nvGraphicFramePr>
        <p:xfrm>
          <a:off x="187377" y="1504333"/>
          <a:ext cx="8823888" cy="4748340"/>
        </p:xfrm>
        <a:graphic>
          <a:graphicData uri="http://schemas.openxmlformats.org/drawingml/2006/table">
            <a:tbl>
              <a:tblPr firstRow="1" firstCol="1" bandRow="1">
                <a:tableStyleId>{5C22544A-7EE6-4342-B048-85BDC9FD1C3A}</a:tableStyleId>
              </a:tblPr>
              <a:tblGrid>
                <a:gridCol w="3036357"/>
                <a:gridCol w="2935704"/>
                <a:gridCol w="2851827"/>
              </a:tblGrid>
              <a:tr h="510756">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a. </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 with diarrhea/# tested</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 with Giardia/# tested</a:t>
                      </a:r>
                      <a:endParaRPr lang="en-US" sz="1600" b="0" dirty="0">
                        <a:effectLst/>
                        <a:latin typeface="Times New Roman" pitchFamily="18" charset="0"/>
                        <a:ea typeface="Times New Roman"/>
                        <a:cs typeface="Times New Roman" pitchFamily="18" charset="0"/>
                      </a:endParaRPr>
                    </a:p>
                  </a:txBody>
                  <a:tcPr marL="68580" marR="68580" marT="0" marB="0" anchor="ctr"/>
                </a:tc>
              </a:tr>
              <a:tr h="51075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day-care with outbreak</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44/69</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26/48</a:t>
                      </a:r>
                      <a:endParaRPr lang="en-US" sz="1600" b="0">
                        <a:effectLst/>
                        <a:latin typeface="Times New Roman" pitchFamily="18" charset="0"/>
                        <a:ea typeface="Times New Roman"/>
                        <a:cs typeface="Times New Roman" pitchFamily="18" charset="0"/>
                      </a:endParaRPr>
                    </a:p>
                  </a:txBody>
                  <a:tcPr marL="68580" marR="68580" marT="0" marB="0" anchor="ctr"/>
                </a:tc>
              </a:tr>
              <a:tr h="51075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day-care with no outbreak</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14/49</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11/36</a:t>
                      </a:r>
                      <a:endParaRPr lang="en-US" sz="1600" b="0">
                        <a:effectLst/>
                        <a:latin typeface="Times New Roman" pitchFamily="18" charset="0"/>
                        <a:ea typeface="Times New Roman"/>
                        <a:cs typeface="Times New Roman" pitchFamily="18" charset="0"/>
                      </a:endParaRPr>
                    </a:p>
                  </a:txBody>
                  <a:tcPr marL="68580" marR="68580" marT="0" marB="0" anchor="ctr"/>
                </a:tc>
              </a:tr>
              <a:tr h="51075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surrounding community</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7/48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1/42</a:t>
                      </a:r>
                      <a:endParaRPr lang="en-US" sz="1600" b="0">
                        <a:effectLst/>
                        <a:latin typeface="Times New Roman" pitchFamily="18" charset="0"/>
                        <a:ea typeface="Times New Roman"/>
                        <a:cs typeface="Times New Roman" pitchFamily="18" charset="0"/>
                      </a:endParaRPr>
                    </a:p>
                  </a:txBody>
                  <a:tcPr marL="68580" marR="68580" marT="0" marB="0" anchor="ctr"/>
                </a:tc>
              </a:tr>
              <a:tr h="1021512">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b. </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Giardia (+) family members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Giardia (-) family members</a:t>
                      </a:r>
                      <a:endParaRPr lang="en-US" sz="1600" b="0">
                        <a:effectLst/>
                        <a:latin typeface="Times New Roman" pitchFamily="18" charset="0"/>
                        <a:ea typeface="Times New Roman"/>
                        <a:cs typeface="Times New Roman" pitchFamily="18" charset="0"/>
                      </a:endParaRPr>
                    </a:p>
                  </a:txBody>
                  <a:tcPr marL="68580" marR="68580" marT="0" marB="0" anchor="ctr"/>
                </a:tc>
              </a:tr>
              <a:tr h="51075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Giardia (+) child </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15</a:t>
                      </a:r>
                      <a:endParaRPr lang="en-US" sz="1600" b="0">
                        <a:effectLst/>
                        <a:latin typeface="Times New Roman" pitchFamily="18" charset="0"/>
                        <a:ea typeface="Times New Roman"/>
                        <a:cs typeface="Times New Roman" pitchFamily="18" charset="0"/>
                      </a:endParaRPr>
                    </a:p>
                  </a:txBody>
                  <a:tcPr marL="68580" marR="68580" marT="0" marB="0" anchor="ctr"/>
                </a:tc>
              </a:tr>
              <a:tr h="51075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Giardia (-) child </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20</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689156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8" y="172098"/>
            <a:ext cx="3086764" cy="1200329"/>
          </a:xfrm>
          <a:prstGeom prst="rect">
            <a:avLst/>
          </a:prstGeom>
        </p:spPr>
        <p:txBody>
          <a:bodyPr wrap="square">
            <a:spAutoFit/>
          </a:bodyPr>
          <a:lstStyle/>
          <a:p>
            <a:r>
              <a:rPr lang="en-US" sz="3600" dirty="0" smtClean="0">
                <a:latin typeface="Times New Roman" pitchFamily="18" charset="0"/>
                <a:cs typeface="Times New Roman" pitchFamily="18" charset="0"/>
              </a:rPr>
              <a:t>Structure </a:t>
            </a:r>
            <a:r>
              <a:rPr lang="en-US" sz="3600" dirty="0">
                <a:latin typeface="Times New Roman" pitchFamily="18" charset="0"/>
                <a:cs typeface="Times New Roman" pitchFamily="18" charset="0"/>
              </a:rPr>
              <a:t>of legume </a:t>
            </a:r>
            <a:r>
              <a:rPr lang="en-US" sz="3600" dirty="0" smtClean="0">
                <a:latin typeface="Times New Roman" pitchFamily="18" charset="0"/>
                <a:cs typeface="Times New Roman" pitchFamily="18" charset="0"/>
              </a:rPr>
              <a:t>nodules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15.28 </a:t>
            </a:r>
            <a:endParaRPr lang="en-US" dirty="0">
              <a:latin typeface="Times New Roman" pitchFamily="18" charset="0"/>
              <a:cs typeface="Times New Roman" pitchFamily="18" charset="0"/>
            </a:endParaRPr>
          </a:p>
        </p:txBody>
      </p:sp>
      <p:pic>
        <p:nvPicPr>
          <p:cNvPr id="5" name="Picture 4" descr="figure15_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6877" y="-1"/>
            <a:ext cx="3943248" cy="6729345"/>
          </a:xfrm>
          <a:prstGeom prst="rect">
            <a:avLst/>
          </a:prstGeom>
          <a:noFill/>
          <a:ln>
            <a:noFill/>
          </a:ln>
        </p:spPr>
      </p:pic>
    </p:spTree>
    <p:extLst>
      <p:ext uri="{BB962C8B-B14F-4D97-AF65-F5344CB8AC3E}">
        <p14:creationId xmlns:p14="http://schemas.microsoft.com/office/powerpoint/2010/main" val="3070153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5_3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126" y="1247203"/>
            <a:ext cx="6690360" cy="5045647"/>
          </a:xfrm>
          <a:prstGeom prst="rect">
            <a:avLst/>
          </a:prstGeom>
          <a:noFill/>
          <a:ln>
            <a:noFill/>
          </a:ln>
        </p:spPr>
      </p:pic>
      <p:sp>
        <p:nvSpPr>
          <p:cNvPr id="3" name="Rectangle 2"/>
          <p:cNvSpPr/>
          <p:nvPr/>
        </p:nvSpPr>
        <p:spPr>
          <a:xfrm>
            <a:off x="476937" y="172098"/>
            <a:ext cx="7894739"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Nitrogen </a:t>
            </a:r>
            <a:r>
              <a:rPr lang="en-US" sz="3600" dirty="0">
                <a:latin typeface="Times New Roman" pitchFamily="18" charset="0"/>
                <a:cs typeface="Times New Roman" pitchFamily="18" charset="0"/>
              </a:rPr>
              <a:t>content of chickpea shoots grown </a:t>
            </a:r>
            <a:r>
              <a:rPr lang="en-US" sz="3600" dirty="0" smtClean="0">
                <a:latin typeface="Times New Roman" pitchFamily="18" charset="0"/>
                <a:cs typeface="Times New Roman" pitchFamily="18" charset="0"/>
              </a:rPr>
              <a:t>hydroponically</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15.29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70153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97543"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Response </a:t>
            </a:r>
            <a:r>
              <a:rPr lang="en-US" sz="3600" dirty="0">
                <a:latin typeface="Times New Roman" pitchFamily="18" charset="0"/>
                <a:cs typeface="Times New Roman" pitchFamily="18" charset="0"/>
              </a:rPr>
              <a:t>of chickpeas to two fertilizer conditions or rhizobia </a:t>
            </a:r>
            <a:r>
              <a:rPr lang="en-US" sz="3600" dirty="0" smtClean="0">
                <a:latin typeface="Times New Roman" pitchFamily="18" charset="0"/>
                <a:cs typeface="Times New Roman" pitchFamily="18" charset="0"/>
              </a:rPr>
              <a:t>inoculation</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64476"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15.30</a:t>
            </a:r>
            <a:endParaRPr lang="en-US" dirty="0">
              <a:latin typeface="Times New Roman" pitchFamily="18" charset="0"/>
              <a:cs typeface="Times New Roman" pitchFamily="18" charset="0"/>
            </a:endParaRPr>
          </a:p>
        </p:txBody>
      </p:sp>
      <p:pic>
        <p:nvPicPr>
          <p:cNvPr id="5" name="Picture 4" descr="figure15_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476" y="1372427"/>
            <a:ext cx="6181411" cy="5105089"/>
          </a:xfrm>
          <a:prstGeom prst="rect">
            <a:avLst/>
          </a:prstGeom>
          <a:noFill/>
          <a:ln>
            <a:noFill/>
          </a:ln>
        </p:spPr>
      </p:pic>
    </p:spTree>
    <p:extLst>
      <p:ext uri="{BB962C8B-B14F-4D97-AF65-F5344CB8AC3E}">
        <p14:creationId xmlns:p14="http://schemas.microsoft.com/office/powerpoint/2010/main" val="1133853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219204" cy="646331"/>
          </a:xfrm>
          <a:prstGeom prst="rect">
            <a:avLst/>
          </a:prstGeom>
        </p:spPr>
        <p:txBody>
          <a:bodyPr wrap="square">
            <a:spAutoFit/>
          </a:bodyPr>
          <a:lstStyle/>
          <a:p>
            <a:pPr algn="ctr"/>
            <a:r>
              <a:rPr lang="en-US" sz="3600" dirty="0" smtClean="0">
                <a:latin typeface="Times New Roman" pitchFamily="18" charset="0"/>
                <a:cs typeface="Times New Roman" pitchFamily="18" charset="0"/>
              </a:rPr>
              <a:t>The </a:t>
            </a:r>
            <a:r>
              <a:rPr lang="en-US" sz="3600" dirty="0">
                <a:latin typeface="Times New Roman" pitchFamily="18" charset="0"/>
                <a:cs typeface="Times New Roman" pitchFamily="18" charset="0"/>
              </a:rPr>
              <a:t>nitrogen </a:t>
            </a:r>
            <a:r>
              <a:rPr lang="en-US" sz="3600" dirty="0" smtClean="0">
                <a:latin typeface="Times New Roman" pitchFamily="18" charset="0"/>
                <a:cs typeface="Times New Roman" pitchFamily="18" charset="0"/>
              </a:rPr>
              <a:t>cycle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15.31 </a:t>
            </a:r>
            <a:endParaRPr lang="en-US" dirty="0">
              <a:latin typeface="Times New Roman" pitchFamily="18" charset="0"/>
              <a:cs typeface="Times New Roman" pitchFamily="18" charset="0"/>
            </a:endParaRPr>
          </a:p>
        </p:txBody>
      </p:sp>
      <p:pic>
        <p:nvPicPr>
          <p:cNvPr id="6" name="Picture 5" descr="figure15_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2387" y="788933"/>
            <a:ext cx="7167717" cy="5579769"/>
          </a:xfrm>
          <a:prstGeom prst="rect">
            <a:avLst/>
          </a:prstGeom>
          <a:noFill/>
          <a:ln>
            <a:noFill/>
          </a:ln>
        </p:spPr>
      </p:pic>
    </p:spTree>
    <p:extLst>
      <p:ext uri="{BB962C8B-B14F-4D97-AF65-F5344CB8AC3E}">
        <p14:creationId xmlns:p14="http://schemas.microsoft.com/office/powerpoint/2010/main" val="3468227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5_3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720" y="1192277"/>
            <a:ext cx="7036016" cy="5189062"/>
          </a:xfrm>
          <a:prstGeom prst="rect">
            <a:avLst/>
          </a:prstGeom>
          <a:noFill/>
          <a:ln>
            <a:noFill/>
          </a:ln>
        </p:spPr>
      </p:pic>
      <p:sp>
        <p:nvSpPr>
          <p:cNvPr id="3" name="Rectangle 2"/>
          <p:cNvSpPr/>
          <p:nvPr/>
        </p:nvSpPr>
        <p:spPr>
          <a:xfrm>
            <a:off x="187377" y="172098"/>
            <a:ext cx="8646907"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Accumulation </a:t>
            </a:r>
            <a:r>
              <a:rPr lang="en-US" sz="3600" dirty="0">
                <a:latin typeface="Times New Roman" pitchFamily="18" charset="0"/>
                <a:cs typeface="Times New Roman" pitchFamily="18" charset="0"/>
              </a:rPr>
              <a:t>of nitrite in bacterial cultures provided with ammonium </a:t>
            </a:r>
            <a:r>
              <a:rPr lang="en-US" sz="3600" dirty="0" smtClean="0">
                <a:latin typeface="Times New Roman" pitchFamily="18" charset="0"/>
                <a:cs typeface="Times New Roman" pitchFamily="18" charset="0"/>
              </a:rPr>
              <a:t>sulfate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15.32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3385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Percentage </a:t>
            </a:r>
            <a:r>
              <a:rPr lang="en-US" sz="3200" dirty="0">
                <a:latin typeface="Times New Roman" pitchFamily="18" charset="0"/>
                <a:cs typeface="Times New Roman" pitchFamily="18" charset="0"/>
              </a:rPr>
              <a:t>of clinical symptoms in children tested for </a:t>
            </a:r>
            <a:r>
              <a:rPr lang="en-US" sz="3200" i="1" dirty="0" smtClean="0">
                <a:latin typeface="Times New Roman" pitchFamily="18" charset="0"/>
                <a:cs typeface="Times New Roman" pitchFamily="18" charset="0"/>
              </a:rPr>
              <a:t>Giardia</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15.2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0234195"/>
              </p:ext>
            </p:extLst>
          </p:nvPr>
        </p:nvGraphicFramePr>
        <p:xfrm>
          <a:off x="187377" y="1319540"/>
          <a:ext cx="8796603" cy="4389120"/>
        </p:xfrm>
        <a:graphic>
          <a:graphicData uri="http://schemas.openxmlformats.org/drawingml/2006/table">
            <a:tbl>
              <a:tblPr firstRow="1" firstCol="1" bandRow="1">
                <a:tableStyleId>{5C22544A-7EE6-4342-B048-85BDC9FD1C3A}</a:tableStyleId>
              </a:tblPr>
              <a:tblGrid>
                <a:gridCol w="2910154"/>
                <a:gridCol w="2256134"/>
                <a:gridCol w="2227006"/>
                <a:gridCol w="1403309"/>
              </a:tblGrid>
              <a:tr h="690573">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Symptom</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Giardia (+) children (n=12)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Giardia (-) children (n=67)</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p-value</a:t>
                      </a:r>
                      <a:endParaRPr lang="en-US" sz="1600" b="0">
                        <a:effectLst/>
                        <a:latin typeface="Times New Roman" pitchFamily="18" charset="0"/>
                        <a:ea typeface="Times New Roman"/>
                        <a:cs typeface="Times New Roman" pitchFamily="18" charset="0"/>
                      </a:endParaRPr>
                    </a:p>
                  </a:txBody>
                  <a:tcPr marL="68580" marR="68580" marT="0" marB="0" anchor="ctr"/>
                </a:tc>
              </a:tr>
              <a:tr h="34528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Diarrhea</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58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27</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&lt;0.04</a:t>
                      </a:r>
                      <a:endParaRPr lang="en-US" sz="1600" b="0">
                        <a:effectLst/>
                        <a:latin typeface="Times New Roman" pitchFamily="18" charset="0"/>
                        <a:ea typeface="Times New Roman"/>
                        <a:cs typeface="Times New Roman" pitchFamily="18" charset="0"/>
                      </a:endParaRPr>
                    </a:p>
                  </a:txBody>
                  <a:tcPr marL="68580" marR="68580" marT="0" marB="0" anchor="ctr"/>
                </a:tc>
              </a:tr>
              <a:tr h="34528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diarrhea for &gt; 10 days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&lt;0.01</a:t>
                      </a:r>
                      <a:endParaRPr lang="en-US" sz="1600" b="0">
                        <a:effectLst/>
                        <a:latin typeface="Times New Roman" pitchFamily="18" charset="0"/>
                        <a:ea typeface="Times New Roman"/>
                        <a:cs typeface="Times New Roman" pitchFamily="18" charset="0"/>
                      </a:endParaRPr>
                    </a:p>
                  </a:txBody>
                  <a:tcPr marL="68580" marR="68580" marT="0" marB="0" anchor="ctr"/>
                </a:tc>
              </a:tr>
              <a:tr h="34528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Flatulence</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&lt;0.05</a:t>
                      </a:r>
                      <a:endParaRPr lang="en-US" sz="1600" b="0">
                        <a:effectLst/>
                        <a:latin typeface="Times New Roman" pitchFamily="18" charset="0"/>
                        <a:ea typeface="Times New Roman"/>
                        <a:cs typeface="Times New Roman" pitchFamily="18" charset="0"/>
                      </a:endParaRPr>
                    </a:p>
                  </a:txBody>
                  <a:tcPr marL="68580" marR="68580" marT="0" marB="0" anchor="ctr"/>
                </a:tc>
              </a:tr>
              <a:tr h="34528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Fever</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17</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9</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&gt;0.05</a:t>
                      </a:r>
                      <a:endParaRPr lang="en-US" sz="1600" b="0">
                        <a:effectLst/>
                        <a:latin typeface="Times New Roman" pitchFamily="18" charset="0"/>
                        <a:ea typeface="Times New Roman"/>
                        <a:cs typeface="Times New Roman" pitchFamily="18" charset="0"/>
                      </a:endParaRPr>
                    </a:p>
                  </a:txBody>
                  <a:tcPr marL="68580" marR="68580" marT="0" marB="0" anchor="ctr"/>
                </a:tc>
              </a:tr>
              <a:tr h="34528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Vomiting</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9</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&gt;0.05</a:t>
                      </a:r>
                      <a:endParaRPr lang="en-US" sz="1600" b="0">
                        <a:effectLst/>
                        <a:latin typeface="Times New Roman" pitchFamily="18" charset="0"/>
                        <a:ea typeface="Times New Roman"/>
                        <a:cs typeface="Times New Roman" pitchFamily="18" charset="0"/>
                      </a:endParaRPr>
                    </a:p>
                  </a:txBody>
                  <a:tcPr marL="68580" marR="68580" marT="0" marB="0" anchor="ctr"/>
                </a:tc>
              </a:tr>
              <a:tr h="34528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Cramps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&gt;0.05</a:t>
                      </a:r>
                      <a:endParaRPr lang="en-US" sz="1600" b="0">
                        <a:effectLst/>
                        <a:latin typeface="Times New Roman" pitchFamily="18" charset="0"/>
                        <a:ea typeface="Times New Roman"/>
                        <a:cs typeface="Times New Roman" pitchFamily="18" charset="0"/>
                      </a:endParaRPr>
                    </a:p>
                  </a:txBody>
                  <a:tcPr marL="68580" marR="68580" marT="0" marB="0" anchor="ctr"/>
                </a:tc>
              </a:tr>
              <a:tr h="34528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weight loss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&gt;0.05</a:t>
                      </a:r>
                      <a:endParaRPr lang="en-US" sz="1600" b="0">
                        <a:effectLst/>
                        <a:latin typeface="Times New Roman" pitchFamily="18" charset="0"/>
                        <a:ea typeface="Times New Roman"/>
                        <a:cs typeface="Times New Roman" pitchFamily="18" charset="0"/>
                      </a:endParaRPr>
                    </a:p>
                  </a:txBody>
                  <a:tcPr marL="68580" marR="68580" marT="0" marB="0" anchor="ctr"/>
                </a:tc>
              </a:tr>
              <a:tr h="34528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Nausea</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6</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&gt;0.05</a:t>
                      </a:r>
                      <a:endParaRPr lang="en-US" sz="1600" b="0">
                        <a:effectLst/>
                        <a:latin typeface="Times New Roman" pitchFamily="18" charset="0"/>
                        <a:ea typeface="Times New Roman"/>
                        <a:cs typeface="Times New Roman" pitchFamily="18" charset="0"/>
                      </a:endParaRPr>
                    </a:p>
                  </a:txBody>
                  <a:tcPr marL="68580" marR="68580" marT="0" marB="0" anchor="ctr"/>
                </a:tc>
              </a:tr>
              <a:tr h="345286">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diarrhea with blood or mucus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&gt;0.05</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53811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499423" cy="1200329"/>
          </a:xfrm>
          <a:prstGeom prst="rect">
            <a:avLst/>
          </a:prstGeom>
        </p:spPr>
        <p:txBody>
          <a:bodyPr wrap="square">
            <a:spAutoFit/>
          </a:bodyPr>
          <a:lstStyle/>
          <a:p>
            <a:r>
              <a:rPr lang="en-US" sz="3600" dirty="0" smtClean="0">
                <a:latin typeface="Times New Roman" pitchFamily="18" charset="0"/>
                <a:cs typeface="Times New Roman" pitchFamily="18" charset="0"/>
              </a:rPr>
              <a:t>Percentage </a:t>
            </a:r>
            <a:r>
              <a:rPr lang="en-US" sz="3600" dirty="0">
                <a:latin typeface="Times New Roman" pitchFamily="18" charset="0"/>
                <a:cs typeface="Times New Roman" pitchFamily="18" charset="0"/>
              </a:rPr>
              <a:t>of children in day-care centers with </a:t>
            </a:r>
            <a:r>
              <a:rPr lang="en-US" sz="3600" i="1" dirty="0">
                <a:latin typeface="Times New Roman" pitchFamily="18" charset="0"/>
                <a:cs typeface="Times New Roman" pitchFamily="18" charset="0"/>
              </a:rPr>
              <a:t>Giardia</a:t>
            </a:r>
            <a:r>
              <a:rPr lang="en-US" sz="3600" dirty="0">
                <a:latin typeface="Times New Roman" pitchFamily="18" charset="0"/>
                <a:cs typeface="Times New Roman" pitchFamily="18" charset="0"/>
              </a:rPr>
              <a:t> cysts and trophozoites.</a:t>
            </a: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15.2 </a:t>
            </a:r>
            <a:endParaRPr lang="en-US" dirty="0">
              <a:latin typeface="Times New Roman" pitchFamily="18" charset="0"/>
              <a:cs typeface="Times New Roman" pitchFamily="18" charset="0"/>
            </a:endParaRPr>
          </a:p>
        </p:txBody>
      </p:sp>
      <p:pic>
        <p:nvPicPr>
          <p:cNvPr id="5" name="Picture 4" descr="figure15_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425" y="1307147"/>
            <a:ext cx="6970883" cy="4985703"/>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3691449" cy="1200329"/>
          </a:xfrm>
          <a:prstGeom prst="rect">
            <a:avLst/>
          </a:prstGeom>
        </p:spPr>
        <p:txBody>
          <a:bodyPr wrap="square">
            <a:spAutoFit/>
          </a:bodyPr>
          <a:lstStyle/>
          <a:p>
            <a:r>
              <a:rPr lang="en-US" sz="3600" i="1" dirty="0" smtClean="0">
                <a:latin typeface="Times New Roman" pitchFamily="18" charset="0"/>
                <a:cs typeface="Times New Roman" pitchFamily="18" charset="0"/>
              </a:rPr>
              <a:t>Giardia</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infection in </a:t>
            </a:r>
            <a:r>
              <a:rPr lang="en-US" sz="3600" dirty="0" smtClean="0">
                <a:latin typeface="Times New Roman" pitchFamily="18" charset="0"/>
                <a:cs typeface="Times New Roman" pitchFamily="18" charset="0"/>
              </a:rPr>
              <a:t>rats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15.3 </a:t>
            </a:r>
            <a:endParaRPr lang="en-US" dirty="0">
              <a:latin typeface="Times New Roman" pitchFamily="18" charset="0"/>
              <a:cs typeface="Times New Roman" pitchFamily="18" charset="0"/>
            </a:endParaRPr>
          </a:p>
        </p:txBody>
      </p:sp>
      <p:pic>
        <p:nvPicPr>
          <p:cNvPr id="5" name="Picture 4" descr="figure15_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348" y="0"/>
            <a:ext cx="4129548" cy="6561971"/>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80658"/>
            <a:ext cx="8636583"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Distribution </a:t>
            </a:r>
            <a:r>
              <a:rPr lang="en-US" sz="3200" dirty="0">
                <a:latin typeface="Times New Roman" pitchFamily="18" charset="0"/>
                <a:cs typeface="Times New Roman" pitchFamily="18" charset="0"/>
              </a:rPr>
              <a:t>of </a:t>
            </a:r>
            <a:r>
              <a:rPr lang="en-US" sz="3200" i="1" dirty="0">
                <a:latin typeface="Times New Roman" pitchFamily="18" charset="0"/>
                <a:cs typeface="Times New Roman" pitchFamily="18" charset="0"/>
              </a:rPr>
              <a:t>Giardia </a:t>
            </a:r>
            <a:r>
              <a:rPr lang="en-US" sz="3200" i="1" dirty="0" err="1">
                <a:latin typeface="Times New Roman" pitchFamily="18" charset="0"/>
                <a:cs typeface="Times New Roman" pitchFamily="18" charset="0"/>
              </a:rPr>
              <a:t>lamblia</a:t>
            </a:r>
            <a:r>
              <a:rPr lang="en-US" sz="3200" i="1" dirty="0">
                <a:latin typeface="Times New Roman" pitchFamily="18" charset="0"/>
                <a:cs typeface="Times New Roman" pitchFamily="18" charset="0"/>
              </a:rPr>
              <a:t> </a:t>
            </a:r>
            <a:r>
              <a:rPr lang="en-US" sz="3200" dirty="0">
                <a:latin typeface="Times New Roman" pitchFamily="18" charset="0"/>
                <a:cs typeface="Times New Roman" pitchFamily="18" charset="0"/>
              </a:rPr>
              <a:t>cell types in gerbils in four sections of the </a:t>
            </a:r>
            <a:r>
              <a:rPr lang="en-US" sz="3200" dirty="0" smtClean="0">
                <a:latin typeface="Times New Roman" pitchFamily="18" charset="0"/>
                <a:cs typeface="Times New Roman" pitchFamily="18" charset="0"/>
              </a:rPr>
              <a:t>intestines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15.4 </a:t>
            </a:r>
            <a:endParaRPr lang="en-US" dirty="0">
              <a:latin typeface="Times New Roman" pitchFamily="18" charset="0"/>
              <a:cs typeface="Times New Roman" pitchFamily="18" charset="0"/>
            </a:endParaRPr>
          </a:p>
        </p:txBody>
      </p:sp>
      <p:pic>
        <p:nvPicPr>
          <p:cNvPr id="5" name="Picture 4" descr="figure15_5"/>
          <p:cNvPicPr/>
          <p:nvPr/>
        </p:nvPicPr>
        <p:blipFill>
          <a:blip r:embed="rId3">
            <a:extLst>
              <a:ext uri="{28A0092B-C50C-407E-A947-70E740481C1C}">
                <a14:useLocalDpi xmlns:a14="http://schemas.microsoft.com/office/drawing/2010/main" val="0"/>
              </a:ext>
            </a:extLst>
          </a:blip>
          <a:srcRect/>
          <a:stretch>
            <a:fillRect/>
          </a:stretch>
        </p:blipFill>
        <p:spPr bwMode="auto">
          <a:xfrm>
            <a:off x="1750949" y="1143000"/>
            <a:ext cx="5973445" cy="5715000"/>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15_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821" y="1212342"/>
            <a:ext cx="6833026" cy="5265174"/>
          </a:xfrm>
          <a:prstGeom prst="rect">
            <a:avLst/>
          </a:prstGeom>
          <a:noFill/>
          <a:ln>
            <a:noFill/>
          </a:ln>
        </p:spPr>
      </p:pic>
      <p:sp>
        <p:nvSpPr>
          <p:cNvPr id="3" name="Rectangle 2"/>
          <p:cNvSpPr/>
          <p:nvPr/>
        </p:nvSpPr>
        <p:spPr>
          <a:xfrm>
            <a:off x="187377" y="172098"/>
            <a:ext cx="8617410"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New </a:t>
            </a:r>
            <a:r>
              <a:rPr lang="en-US" sz="3600" dirty="0">
                <a:latin typeface="Times New Roman" pitchFamily="18" charset="0"/>
                <a:cs typeface="Times New Roman" pitchFamily="18" charset="0"/>
              </a:rPr>
              <a:t>cases of </a:t>
            </a:r>
            <a:r>
              <a:rPr lang="en-US" sz="3600" i="1" dirty="0">
                <a:latin typeface="Times New Roman" pitchFamily="18" charset="0"/>
                <a:cs typeface="Times New Roman" pitchFamily="18" charset="0"/>
              </a:rPr>
              <a:t>Giardia</a:t>
            </a:r>
            <a:r>
              <a:rPr lang="en-US" sz="3600" dirty="0">
                <a:latin typeface="Times New Roman" pitchFamily="18" charset="0"/>
                <a:cs typeface="Times New Roman" pitchFamily="18" charset="0"/>
              </a:rPr>
              <a:t> among a group of </a:t>
            </a:r>
            <a:r>
              <a:rPr lang="en-US" sz="3600" dirty="0" smtClean="0">
                <a:latin typeface="Times New Roman" pitchFamily="18" charset="0"/>
                <a:cs typeface="Times New Roman" pitchFamily="18" charset="0"/>
              </a:rPr>
              <a:t>campers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15.5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26348</TotalTime>
  <Words>2851</Words>
  <Application>Microsoft Office PowerPoint</Application>
  <PresentationFormat>On-screen Show (4:3)</PresentationFormat>
  <Paragraphs>383</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Chris Paradise</cp:lastModifiedBy>
  <cp:revision>976</cp:revision>
  <dcterms:created xsi:type="dcterms:W3CDTF">2010-03-23T21:30:28Z</dcterms:created>
  <dcterms:modified xsi:type="dcterms:W3CDTF">2012-07-06T17:07:49Z</dcterms:modified>
</cp:coreProperties>
</file>