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90" r:id="rId2"/>
    <p:sldId id="577" r:id="rId3"/>
    <p:sldId id="643" r:id="rId4"/>
    <p:sldId id="801" r:id="rId5"/>
    <p:sldId id="776" r:id="rId6"/>
    <p:sldId id="802" r:id="rId7"/>
    <p:sldId id="816" r:id="rId8"/>
    <p:sldId id="821" r:id="rId9"/>
    <p:sldId id="822" r:id="rId10"/>
    <p:sldId id="823" r:id="rId11"/>
    <p:sldId id="777" r:id="rId12"/>
    <p:sldId id="778" r:id="rId13"/>
    <p:sldId id="803" r:id="rId14"/>
    <p:sldId id="779" r:id="rId15"/>
    <p:sldId id="804" r:id="rId16"/>
    <p:sldId id="780" r:id="rId17"/>
    <p:sldId id="817" r:id="rId18"/>
    <p:sldId id="781" r:id="rId19"/>
    <p:sldId id="782" r:id="rId20"/>
    <p:sldId id="805" r:id="rId21"/>
    <p:sldId id="783" r:id="rId22"/>
    <p:sldId id="806" r:id="rId23"/>
    <p:sldId id="784" r:id="rId24"/>
    <p:sldId id="785" r:id="rId25"/>
    <p:sldId id="818" r:id="rId26"/>
    <p:sldId id="786" r:id="rId27"/>
    <p:sldId id="787" r:id="rId28"/>
    <p:sldId id="788" r:id="rId29"/>
    <p:sldId id="819" r:id="rId30"/>
    <p:sldId id="789" r:id="rId31"/>
    <p:sldId id="790" r:id="rId32"/>
    <p:sldId id="791" r:id="rId33"/>
    <p:sldId id="792" r:id="rId34"/>
    <p:sldId id="793" r:id="rId35"/>
    <p:sldId id="794" r:id="rId36"/>
    <p:sldId id="795" r:id="rId37"/>
    <p:sldId id="796" r:id="rId38"/>
    <p:sldId id="797" r:id="rId39"/>
    <p:sldId id="798" r:id="rId40"/>
    <p:sldId id="799" r:id="rId41"/>
    <p:sldId id="820"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00" autoAdjust="0"/>
    <p:restoredTop sz="75620" autoAdjust="0"/>
  </p:normalViewPr>
  <p:slideViewPr>
    <p:cSldViewPr snapToGrid="0" snapToObjects="1">
      <p:cViewPr varScale="1">
        <p:scale>
          <a:sx n="69" d="100"/>
          <a:sy n="69" d="100"/>
        </p:scale>
        <p:origin x="-726" y="-102"/>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07/06/2012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ature.com/nature/journal/v464/n7290/extref/nature08891-s3.m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UN Figure </a:t>
            </a:r>
            <a:r>
              <a:rPr lang="en-US" sz="1200" kern="1200" dirty="0" smtClean="0">
                <a:solidFill>
                  <a:schemeClr val="tx1"/>
                </a:solidFill>
                <a:effectLst/>
                <a:latin typeface="+mn-lt"/>
                <a:ea typeface="ＭＳ Ｐゴシック" pitchFamily="-110" charset="-128"/>
                <a:cs typeface="ＭＳ Ｐゴシック" pitchFamily="-110" charset="-128"/>
              </a:rPr>
              <a:t>A flock of starlings.</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19.4</a:t>
            </a:r>
            <a:r>
              <a:rPr lang="en-US" sz="1200" kern="1200" dirty="0" smtClean="0">
                <a:solidFill>
                  <a:schemeClr val="tx1"/>
                </a:solidFill>
                <a:effectLst/>
                <a:latin typeface="+mn-lt"/>
                <a:ea typeface="ＭＳ Ｐゴシック" pitchFamily="-110" charset="-128"/>
                <a:cs typeface="ＭＳ Ｐゴシック" pitchFamily="-110" charset="-128"/>
              </a:rPr>
              <a:t> Changes in Brazilian water hyacinth subpopulation sizes in northeastern Brazil.  Panels a-c show subpopulations found in three Brazilian states.  Panel d shows changes in four representative subpopulations: steadily declining (A), stable (B), large fluctuations (C and D), population crash (D).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19.3</a:t>
            </a:r>
            <a:r>
              <a:rPr lang="en-US" sz="1200" kern="1200" dirty="0" smtClean="0">
                <a:solidFill>
                  <a:schemeClr val="tx1"/>
                </a:solidFill>
                <a:effectLst/>
                <a:latin typeface="+mn-lt"/>
                <a:ea typeface="ＭＳ Ｐゴシック" pitchFamily="-110" charset="-128"/>
                <a:cs typeface="ＭＳ Ｐゴシック" pitchFamily="-110" charset="-128"/>
              </a:rPr>
              <a:t> Persistence of Brazilian water hyacinth subpopulations in northeastern Brazil.  The number of sites differed among years as the researchers sampled different geographic areas.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19.5</a:t>
            </a:r>
            <a:r>
              <a:rPr lang="en-US" sz="1200" kern="1200" dirty="0" smtClean="0">
                <a:solidFill>
                  <a:schemeClr val="tx1"/>
                </a:solidFill>
                <a:effectLst/>
                <a:latin typeface="+mn-lt"/>
                <a:ea typeface="ＭＳ Ｐゴシック" pitchFamily="-110" charset="-128"/>
                <a:cs typeface="ＭＳ Ｐゴシック" pitchFamily="-110" charset="-128"/>
              </a:rPr>
              <a:t> Size distributions and density of Brazilian water hyacinth subpopulations surveyed in northeastern Brazil.  For size distributions, subpopulations were categorized as either present (open bars) or absent (filled bars) one year later.  Densities in two right panels were determined as number of subpopulations or patches per kilometer of road surveyed.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19.4</a:t>
            </a:r>
            <a:r>
              <a:rPr lang="en-US" sz="1200" kern="1200" dirty="0" smtClean="0">
                <a:solidFill>
                  <a:schemeClr val="tx1"/>
                </a:solidFill>
                <a:effectLst/>
                <a:latin typeface="+mn-lt"/>
                <a:ea typeface="ＭＳ Ｐゴシック" pitchFamily="-110" charset="-128"/>
                <a:cs typeface="ＭＳ Ｐゴシック" pitchFamily="-110" charset="-128"/>
              </a:rPr>
              <a:t> Extinction (E) and colonization (C) rates of small mammals in Chile, by species, creeks and solar exposures.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19.6</a:t>
            </a:r>
            <a:r>
              <a:rPr lang="en-US" sz="1200" kern="1200" dirty="0" smtClean="0">
                <a:solidFill>
                  <a:schemeClr val="tx1"/>
                </a:solidFill>
                <a:effectLst/>
                <a:latin typeface="+mn-lt"/>
                <a:ea typeface="ＭＳ Ｐゴシック" pitchFamily="-110" charset="-128"/>
                <a:cs typeface="ＭＳ Ｐゴシック" pitchFamily="-110" charset="-128"/>
              </a:rPr>
              <a:t>  Relationship between extinction and colonization rates and population density for five small mammal species in Chile.  Rates were determined for each species in each subpopulation and regressions were calculated for north and south slopes separately. Closed dots represent values for north exposures and open dots represent values for south exposures.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ELSI 19.1</a:t>
            </a:r>
            <a:r>
              <a:rPr lang="en-US" sz="1200" kern="1200" dirty="0" smtClean="0">
                <a:solidFill>
                  <a:schemeClr val="tx1"/>
                </a:solidFill>
                <a:effectLst/>
                <a:latin typeface="+mn-lt"/>
                <a:ea typeface="ＭＳ Ｐゴシック" pitchFamily="-110" charset="-128"/>
                <a:cs typeface="ＭＳ Ｐゴシック" pitchFamily="-110" charset="-128"/>
              </a:rPr>
              <a:t> Fragmentation of forest hilltops in Chile.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19.7 </a:t>
            </a:r>
            <a:r>
              <a:rPr lang="en-US" sz="1200" kern="1200" dirty="0" smtClean="0">
                <a:solidFill>
                  <a:schemeClr val="tx1"/>
                </a:solidFill>
                <a:effectLst/>
                <a:latin typeface="+mn-lt"/>
                <a:ea typeface="ＭＳ Ｐゴシック" pitchFamily="-110" charset="-128"/>
                <a:cs typeface="ＭＳ Ｐゴシック" pitchFamily="-110" charset="-128"/>
              </a:rPr>
              <a:t>Age structure of a hypothetical college or university.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19.8</a:t>
            </a:r>
            <a:r>
              <a:rPr lang="en-US" sz="1200" kern="1200" dirty="0" smtClean="0">
                <a:solidFill>
                  <a:schemeClr val="tx1"/>
                </a:solidFill>
                <a:effectLst/>
                <a:latin typeface="+mn-lt"/>
                <a:ea typeface="ＭＳ Ｐゴシック" pitchFamily="-110" charset="-128"/>
                <a:cs typeface="ＭＳ Ｐゴシック" pitchFamily="-110" charset="-128"/>
              </a:rPr>
              <a:t>  Length vs. age in five pumpkinseed sunfish (</a:t>
            </a:r>
            <a:r>
              <a:rPr lang="en-US" sz="1200" i="1" kern="1200" dirty="0" err="1" smtClean="0">
                <a:solidFill>
                  <a:schemeClr val="tx1"/>
                </a:solidFill>
                <a:effectLst/>
                <a:latin typeface="+mn-lt"/>
                <a:ea typeface="ＭＳ Ｐゴシック" pitchFamily="-110" charset="-128"/>
                <a:cs typeface="ＭＳ Ｐゴシック" pitchFamily="-110" charset="-128"/>
              </a:rPr>
              <a:t>Lepomis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gibbosus</a:t>
            </a:r>
            <a:r>
              <a:rPr lang="en-US" sz="1200" kern="1200" dirty="0" smtClean="0">
                <a:solidFill>
                  <a:schemeClr val="tx1"/>
                </a:solidFill>
                <a:effectLst/>
                <a:latin typeface="+mn-lt"/>
                <a:ea typeface="ＭＳ Ｐゴシック" pitchFamily="-110" charset="-128"/>
                <a:cs typeface="ＭＳ Ｐゴシック" pitchFamily="-110" charset="-128"/>
              </a:rPr>
              <a:t>) populations in Canadian lakes.  Mean age at maturity for each population is indicated by an arrow.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19.5</a:t>
            </a:r>
            <a:r>
              <a:rPr lang="en-US" sz="1200" kern="1200" dirty="0" smtClean="0">
                <a:solidFill>
                  <a:schemeClr val="tx1"/>
                </a:solidFill>
                <a:effectLst/>
                <a:latin typeface="+mn-lt"/>
                <a:ea typeface="ＭＳ Ｐゴシック" pitchFamily="-110" charset="-128"/>
                <a:cs typeface="ＭＳ Ｐゴシック" pitchFamily="-110" charset="-128"/>
              </a:rPr>
              <a:t> Demographic statistics for female pumpkinseed sunfish in Canadian lakes.  Means are shown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19.9</a:t>
            </a:r>
            <a:r>
              <a:rPr lang="en-US" sz="1200" kern="1200" dirty="0" smtClean="0">
                <a:solidFill>
                  <a:schemeClr val="tx1"/>
                </a:solidFill>
                <a:effectLst/>
                <a:latin typeface="+mn-lt"/>
                <a:ea typeface="ＭＳ Ｐゴシック" pitchFamily="-110" charset="-128"/>
                <a:cs typeface="ＭＳ Ｐゴシック" pitchFamily="-110" charset="-128"/>
              </a:rPr>
              <a:t> Estimated number of individuals in each age class with 95% confidence intervals, based upon mark-recapture data.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a:t>
            </a:r>
            <a:r>
              <a:rPr lang="en-US" sz="1200" kern="1200" dirty="0" smtClean="0">
                <a:solidFill>
                  <a:schemeClr val="tx1"/>
                </a:solidFill>
                <a:effectLst/>
                <a:latin typeface="+mn-lt"/>
                <a:ea typeface="ＭＳ Ｐゴシック" pitchFamily="-110" charset="-128"/>
                <a:cs typeface="ＭＳ Ｐゴシック" pitchFamily="-110" charset="-128"/>
              </a:rPr>
              <a:t> The black-lipped lizard, </a:t>
            </a:r>
            <a:r>
              <a:rPr lang="en-US" sz="1200" i="1" kern="1200" dirty="0" err="1" smtClean="0">
                <a:solidFill>
                  <a:schemeClr val="tx1"/>
                </a:solidFill>
                <a:effectLst/>
                <a:latin typeface="+mn-lt"/>
                <a:ea typeface="ＭＳ Ｐゴシック" pitchFamily="-110" charset="-128"/>
                <a:cs typeface="ＭＳ Ｐゴシック" pitchFamily="-110" charset="-128"/>
              </a:rPr>
              <a:t>Calotes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nigrilabris</a:t>
            </a:r>
            <a:r>
              <a:rPr lang="en-US" sz="1200" kern="1200" dirty="0" smtClean="0">
                <a:solidFill>
                  <a:schemeClr val="tx1"/>
                </a:solidFill>
                <a:effectLst/>
                <a:latin typeface="+mn-lt"/>
                <a:ea typeface="ＭＳ Ｐゴシック" pitchFamily="-110" charset="-128"/>
                <a:cs typeface="ＭＳ Ｐゴシック" pitchFamily="-110" charset="-128"/>
              </a:rPr>
              <a:t> (a) and its distribution on Sri Lanka in hatched areas (b).  Altitude and distribution of habitats on Sri Lanka (c); 1 = monsoon scrub jungle, 2 = semi-evergreen monsoon forest, 3 = forest between dry and wet zones, 4 = lowland wet zone rainforest, hatched areas = mountain forests (915-1525 m in elevation), black areas = cloud forests (&gt; 1525 m).</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19.6</a:t>
            </a:r>
            <a:r>
              <a:rPr lang="en-US" sz="1200" kern="1200" dirty="0" smtClean="0">
                <a:solidFill>
                  <a:schemeClr val="tx1"/>
                </a:solidFill>
                <a:effectLst/>
                <a:latin typeface="+mn-lt"/>
                <a:ea typeface="ＭＳ Ｐゴシック" pitchFamily="-110" charset="-128"/>
                <a:cs typeface="ＭＳ Ｐゴシック" pitchFamily="-110" charset="-128"/>
              </a:rPr>
              <a:t> Adult and juvenile survival probabilities and the ratio between adult and juvenile survival probability. </a:t>
            </a: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19.10</a:t>
            </a:r>
            <a:r>
              <a:rPr lang="en-US" sz="1200" kern="1200" dirty="0" smtClean="0">
                <a:solidFill>
                  <a:schemeClr val="tx1"/>
                </a:solidFill>
                <a:effectLst/>
                <a:latin typeface="+mn-lt"/>
                <a:ea typeface="ＭＳ Ｐゴシック" pitchFamily="-110" charset="-128"/>
                <a:cs typeface="ＭＳ Ｐゴシック" pitchFamily="-110" charset="-128"/>
              </a:rPr>
              <a:t> Estimated abundance of pumpkinseed sunfish offspring produced in five Canadian lakes in 1994.  The mean number of offspring per nest is accompanied by the 95% confidence interval.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ELSI 19.2</a:t>
            </a:r>
            <a:r>
              <a:rPr lang="en-US" sz="1200" kern="1200" dirty="0" smtClean="0">
                <a:solidFill>
                  <a:schemeClr val="tx1"/>
                </a:solidFill>
                <a:effectLst/>
                <a:latin typeface="+mn-lt"/>
                <a:ea typeface="ＭＳ Ｐゴシック" pitchFamily="-110" charset="-128"/>
                <a:cs typeface="ＭＳ Ｐゴシック" pitchFamily="-110" charset="-128"/>
              </a:rPr>
              <a:t> Age distributions of human populations in India in 2005 and China in 2006.</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19.11</a:t>
            </a:r>
            <a:r>
              <a:rPr lang="en-US" sz="1200" kern="1200" dirty="0" smtClean="0">
                <a:solidFill>
                  <a:schemeClr val="tx1"/>
                </a:solidFill>
                <a:effectLst/>
                <a:latin typeface="+mn-lt"/>
                <a:ea typeface="ＭＳ Ｐゴシック" pitchFamily="-110" charset="-128"/>
                <a:cs typeface="ＭＳ Ｐゴシック" pitchFamily="-110" charset="-128"/>
              </a:rPr>
              <a:t>  A sagebrush population.  Almost all the plants in the foreground are sagebrush (</a:t>
            </a:r>
            <a:r>
              <a:rPr lang="en-US" sz="1200" i="1" kern="1200" dirty="0" smtClean="0">
                <a:solidFill>
                  <a:schemeClr val="tx1"/>
                </a:solidFill>
                <a:effectLst/>
                <a:latin typeface="+mn-lt"/>
                <a:ea typeface="ＭＳ Ｐゴシック" pitchFamily="-110" charset="-128"/>
                <a:cs typeface="ＭＳ Ｐゴシック" pitchFamily="-110" charset="-128"/>
              </a:rPr>
              <a:t>Artemisia tridentate</a:t>
            </a:r>
            <a:r>
              <a:rPr lang="en-US" sz="1200" kern="1200" dirty="0" smtClean="0">
                <a:solidFill>
                  <a:schemeClr val="tx1"/>
                </a:solidFill>
                <a:effectLst/>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19.12</a:t>
            </a:r>
            <a:r>
              <a:rPr lang="en-US" sz="1200" kern="1200" dirty="0" smtClean="0">
                <a:solidFill>
                  <a:schemeClr val="tx1"/>
                </a:solidFill>
                <a:effectLst/>
                <a:latin typeface="+mn-lt"/>
                <a:ea typeface="ＭＳ Ｐゴシック" pitchFamily="-110" charset="-128"/>
                <a:cs typeface="ＭＳ Ｐゴシック" pitchFamily="-110" charset="-128"/>
              </a:rPr>
              <a:t>  Distances between neighboring sagebrush and effects of distance on communication between neighbors.  a. Frequency distribution of distances between a selected plant and its nearest neighboring sagebrush.  b.  Standardized leaf damage (per 100 leaves) for downwind branches separated from manipulated branches by one of three distance categories.  An asterisk above two bars indicates they are statistically different from each other.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19.13</a:t>
            </a:r>
            <a:r>
              <a:rPr lang="en-US" sz="1200" kern="1200" dirty="0" smtClean="0">
                <a:solidFill>
                  <a:schemeClr val="tx1"/>
                </a:solidFill>
                <a:effectLst/>
                <a:latin typeface="+mn-lt"/>
                <a:ea typeface="ＭＳ Ｐゴシック" pitchFamily="-110" charset="-128"/>
                <a:cs typeface="ＭＳ Ｐゴシック" pitchFamily="-110" charset="-128"/>
              </a:rPr>
              <a:t>  Standardized leaf damage (per 100 leaves) for different treatments.  a.  Damage for upwind branch of same plant or downwind branch of a neighbor sagebrush.  b.  Damage for branches on same or neighbor sagebrush, near clipped or clipped and bagged branch.  Control is unclipped.  Air indicates that there is potential air contact in </a:t>
            </a:r>
            <a:r>
              <a:rPr lang="en-US" sz="1200" kern="1200" dirty="0" err="1" smtClean="0">
                <a:solidFill>
                  <a:schemeClr val="tx1"/>
                </a:solidFill>
                <a:effectLst/>
                <a:latin typeface="+mn-lt"/>
                <a:ea typeface="ＭＳ Ｐゴシック" pitchFamily="-110" charset="-128"/>
                <a:cs typeface="ＭＳ Ｐゴシック" pitchFamily="-110" charset="-128"/>
              </a:rPr>
              <a:t>unbagged</a:t>
            </a:r>
            <a:r>
              <a:rPr lang="en-US" sz="1200" kern="1200" dirty="0" smtClean="0">
                <a:solidFill>
                  <a:schemeClr val="tx1"/>
                </a:solidFill>
                <a:effectLst/>
                <a:latin typeface="+mn-lt"/>
                <a:ea typeface="ＭＳ Ｐゴシック" pitchFamily="-110" charset="-128"/>
                <a:cs typeface="ＭＳ Ｐゴシック" pitchFamily="-110" charset="-128"/>
              </a:rPr>
              <a:t> treatments.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19.14</a:t>
            </a:r>
            <a:r>
              <a:rPr lang="en-US" sz="1200" kern="1200" dirty="0" smtClean="0">
                <a:solidFill>
                  <a:schemeClr val="tx1"/>
                </a:solidFill>
                <a:effectLst/>
                <a:latin typeface="+mn-lt"/>
                <a:ea typeface="ＭＳ Ｐゴシック" pitchFamily="-110" charset="-128"/>
                <a:cs typeface="ＭＳ Ｐゴシック" pitchFamily="-110" charset="-128"/>
              </a:rPr>
              <a:t>  Frequency distribution of number of foundresses on colonies of </a:t>
            </a:r>
            <a:r>
              <a:rPr lang="en-US" sz="1200" i="1" kern="1200" dirty="0" smtClean="0">
                <a:solidFill>
                  <a:schemeClr val="tx1"/>
                </a:solidFill>
                <a:effectLst/>
                <a:latin typeface="+mn-lt"/>
                <a:ea typeface="ＭＳ Ｐゴシック" pitchFamily="-110" charset="-128"/>
                <a:cs typeface="ＭＳ Ｐゴシック" pitchFamily="-110" charset="-128"/>
              </a:rPr>
              <a:t>Polistes fuscatus</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i="1" kern="1200" dirty="0" smtClean="0">
                <a:solidFill>
                  <a:schemeClr val="tx1"/>
                </a:solidFill>
                <a:effectLst/>
                <a:latin typeface="+mn-lt"/>
                <a:ea typeface="ＭＳ Ｐゴシック" pitchFamily="-110" charset="-128"/>
                <a:cs typeface="ＭＳ Ｐゴシック" pitchFamily="-110" charset="-128"/>
              </a:rPr>
              <a:t>P. canadensis</a:t>
            </a:r>
            <a:r>
              <a:rPr lang="en-US" sz="1200" kern="1200" dirty="0" smtClean="0">
                <a:solidFill>
                  <a:schemeClr val="tx1"/>
                </a:solidFill>
                <a:effectLst/>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19.7 </a:t>
            </a:r>
            <a:r>
              <a:rPr lang="en-US" sz="1200" kern="1200" dirty="0" smtClean="0">
                <a:solidFill>
                  <a:schemeClr val="tx1"/>
                </a:solidFill>
                <a:effectLst/>
                <a:latin typeface="+mn-lt"/>
                <a:ea typeface="ＭＳ Ｐゴシック" pitchFamily="-110" charset="-128"/>
                <a:cs typeface="ＭＳ Ｐゴシック" pitchFamily="-110" charset="-128"/>
              </a:rPr>
              <a:t>Individual differences in quality and quantity of foraging wasps.  Shown is the average foraging rate and the average percentage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a:t>
            </a:r>
            <a:r>
              <a:rPr lang="en-US" sz="1200" kern="1200" dirty="0" err="1" smtClean="0">
                <a:solidFill>
                  <a:schemeClr val="tx1"/>
                </a:solidFill>
                <a:effectLst/>
                <a:latin typeface="+mn-lt"/>
                <a:ea typeface="ＭＳ Ｐゴシック" pitchFamily="-110" charset="-128"/>
                <a:cs typeface="ＭＳ Ｐゴシック" pitchFamily="-110" charset="-128"/>
              </a:rPr>
              <a:t>s.d.</a:t>
            </a:r>
            <a:r>
              <a:rPr lang="en-US" sz="1200" kern="1200" dirty="0" smtClean="0">
                <a:solidFill>
                  <a:schemeClr val="tx1"/>
                </a:solidFill>
                <a:effectLst/>
                <a:latin typeface="+mn-lt"/>
                <a:ea typeface="ＭＳ Ｐゴシック" pitchFamily="-110" charset="-128"/>
                <a:cs typeface="ＭＳ Ｐゴシック" pitchFamily="-110" charset="-128"/>
              </a:rPr>
              <a:t>) of different load types from foraging females from one </a:t>
            </a:r>
            <a:r>
              <a:rPr lang="en-US" sz="1200" i="1" kern="1200" dirty="0" smtClean="0">
                <a:solidFill>
                  <a:schemeClr val="tx1"/>
                </a:solidFill>
                <a:effectLst/>
                <a:latin typeface="+mn-lt"/>
                <a:ea typeface="ＭＳ Ｐゴシック" pitchFamily="-110" charset="-128"/>
                <a:cs typeface="ＭＳ Ｐゴシック" pitchFamily="-110" charset="-128"/>
              </a:rPr>
              <a:t>P. fuscatus</a:t>
            </a:r>
            <a:r>
              <a:rPr lang="en-US" sz="1200" kern="1200" dirty="0" smtClean="0">
                <a:solidFill>
                  <a:schemeClr val="tx1"/>
                </a:solidFill>
                <a:effectLst/>
                <a:latin typeface="+mn-lt"/>
                <a:ea typeface="ＭＳ Ｐゴシック" pitchFamily="-110" charset="-128"/>
                <a:cs typeface="ＭＳ Ｐゴシック" pitchFamily="-110" charset="-128"/>
              </a:rPr>
              <a:t> colony. </a:t>
            </a: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19.15</a:t>
            </a:r>
            <a:r>
              <a:rPr lang="en-US" sz="1200" kern="1200" dirty="0" smtClean="0">
                <a:solidFill>
                  <a:schemeClr val="tx1"/>
                </a:solidFill>
                <a:effectLst/>
                <a:latin typeface="+mn-lt"/>
                <a:ea typeface="ＭＳ Ｐゴシック" pitchFamily="-110" charset="-128"/>
                <a:cs typeface="ＭＳ Ｐゴシック" pitchFamily="-110" charset="-128"/>
              </a:rPr>
              <a:t>  Dominance hierarchies in social paper wasps.  a.  The dominant queen is biting the leg of the subordinate wasp.  The elevated posture of the queen is typical of dominance, while the subordinate posture is one of lowered head, body, and antennae.  b.  Ovaries of three foundresses from the same colony that had been dissected out to compare their sizes.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19.16</a:t>
            </a:r>
            <a:r>
              <a:rPr lang="en-US" sz="1200" kern="1200" dirty="0" smtClean="0">
                <a:solidFill>
                  <a:schemeClr val="tx1"/>
                </a:solidFill>
                <a:effectLst/>
                <a:latin typeface="+mn-lt"/>
                <a:ea typeface="ＭＳ Ｐゴシック" pitchFamily="-110" charset="-128"/>
                <a:cs typeface="ＭＳ Ｐゴシック" pitchFamily="-110" charset="-128"/>
              </a:rPr>
              <a:t>  Distribution and composition of </a:t>
            </a:r>
            <a:r>
              <a:rPr lang="en-US" sz="1200" i="1" kern="1200" dirty="0" smtClean="0">
                <a:solidFill>
                  <a:schemeClr val="tx1"/>
                </a:solidFill>
                <a:effectLst/>
                <a:latin typeface="+mn-lt"/>
                <a:ea typeface="ＭＳ Ｐゴシック" pitchFamily="-110" charset="-128"/>
                <a:cs typeface="ＭＳ Ｐゴシック" pitchFamily="-110" charset="-128"/>
              </a:rPr>
              <a:t>Polistes fuscatus</a:t>
            </a:r>
            <a:r>
              <a:rPr lang="en-US" sz="1200" kern="1200" dirty="0" smtClean="0">
                <a:solidFill>
                  <a:schemeClr val="tx1"/>
                </a:solidFill>
                <a:effectLst/>
                <a:latin typeface="+mn-lt"/>
                <a:ea typeface="ＭＳ Ｐゴシック" pitchFamily="-110" charset="-128"/>
                <a:cs typeface="ＭＳ Ｐゴシック" pitchFamily="-110" charset="-128"/>
              </a:rPr>
              <a:t> nests under the eaves of a building.  Three colonies in the bottom row were from the first year.  Eleven colonies were established at this site in the second year.  Transient females were individuals sighted at a colony for only 1 day.  All foundresses represented by shaded boxes were sisters born into colony B38 in year 1.  Arrows represent movement of transient females, which may become foundresses at another colony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19.1</a:t>
            </a:r>
            <a:r>
              <a:rPr lang="en-US" sz="1200" kern="1200" dirty="0" smtClean="0">
                <a:solidFill>
                  <a:schemeClr val="tx1"/>
                </a:solidFill>
                <a:effectLst/>
                <a:latin typeface="+mn-lt"/>
                <a:ea typeface="ＭＳ Ｐゴシック" pitchFamily="-110" charset="-128"/>
                <a:cs typeface="ＭＳ Ｐゴシック" pitchFamily="-110" charset="-128"/>
              </a:rPr>
              <a:t> Sampling and marking of </a:t>
            </a:r>
            <a:r>
              <a:rPr lang="en-US" sz="1200" i="1" kern="1200" dirty="0" err="1" smtClean="0">
                <a:solidFill>
                  <a:schemeClr val="tx1"/>
                </a:solidFill>
                <a:effectLst/>
                <a:latin typeface="+mn-lt"/>
                <a:ea typeface="ＭＳ Ｐゴシック" pitchFamily="-110" charset="-128"/>
                <a:cs typeface="ＭＳ Ｐゴシック" pitchFamily="-110" charset="-128"/>
              </a:rPr>
              <a:t>Calotes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nigrilabris</a:t>
            </a:r>
            <a:r>
              <a:rPr lang="en-US" sz="1200" kern="1200" dirty="0" smtClean="0">
                <a:solidFill>
                  <a:schemeClr val="tx1"/>
                </a:solidFill>
                <a:effectLst/>
                <a:latin typeface="+mn-lt"/>
                <a:ea typeface="ＭＳ Ｐゴシック" pitchFamily="-110" charset="-128"/>
                <a:cs typeface="ＭＳ Ｐゴシック" pitchFamily="-110" charset="-128"/>
              </a:rPr>
              <a:t> lizards in the Sri Lanka cloud forest.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19.17</a:t>
            </a:r>
            <a:r>
              <a:rPr lang="en-US" sz="1200" kern="1200" dirty="0" smtClean="0">
                <a:solidFill>
                  <a:schemeClr val="tx1"/>
                </a:solidFill>
                <a:effectLst/>
                <a:latin typeface="+mn-lt"/>
                <a:ea typeface="ＭＳ Ｐゴシック" pitchFamily="-110" charset="-128"/>
                <a:cs typeface="ＭＳ Ｐゴシック" pitchFamily="-110" charset="-128"/>
              </a:rPr>
              <a:t> Seasonal changes in composition of </a:t>
            </a:r>
            <a:r>
              <a:rPr lang="en-US" sz="1200" i="1" kern="1200" dirty="0" smtClean="0">
                <a:solidFill>
                  <a:schemeClr val="tx1"/>
                </a:solidFill>
                <a:effectLst/>
                <a:latin typeface="+mn-lt"/>
                <a:ea typeface="ＭＳ Ｐゴシック" pitchFamily="-110" charset="-128"/>
                <a:cs typeface="ＭＳ Ｐゴシック" pitchFamily="-110" charset="-128"/>
              </a:rPr>
              <a:t>Polistes fuscatus</a:t>
            </a:r>
            <a:r>
              <a:rPr lang="en-US" sz="1200" kern="1200" dirty="0" smtClean="0">
                <a:solidFill>
                  <a:schemeClr val="tx1"/>
                </a:solidFill>
                <a:effectLst/>
                <a:latin typeface="+mn-lt"/>
                <a:ea typeface="ＭＳ Ｐゴシック" pitchFamily="-110" charset="-128"/>
                <a:cs typeface="ＭＳ Ｐゴシック" pitchFamily="-110" charset="-128"/>
              </a:rPr>
              <a:t> individuals emerging from </a:t>
            </a:r>
            <a:r>
              <a:rPr lang="en-US" sz="1200" kern="1200" dirty="0" err="1" smtClean="0">
                <a:solidFill>
                  <a:schemeClr val="tx1"/>
                </a:solidFill>
                <a:effectLst/>
                <a:latin typeface="+mn-lt"/>
                <a:ea typeface="ＭＳ Ｐゴシック" pitchFamily="-110" charset="-128"/>
                <a:cs typeface="ＭＳ Ｐゴシック" pitchFamily="-110" charset="-128"/>
              </a:rPr>
              <a:t>pupal</a:t>
            </a:r>
            <a:r>
              <a:rPr lang="en-US" sz="1200" kern="1200" dirty="0" smtClean="0">
                <a:solidFill>
                  <a:schemeClr val="tx1"/>
                </a:solidFill>
                <a:effectLst/>
                <a:latin typeface="+mn-lt"/>
                <a:ea typeface="ＭＳ Ｐゴシック" pitchFamily="-110" charset="-128"/>
                <a:cs typeface="ＭＳ Ｐゴシック" pitchFamily="-110" charset="-128"/>
              </a:rPr>
              <a:t> cells in colony B38.  Workers are females known to have foraged and brought at least one load back to the colony.  Non-workers are females that did not forage.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19.18</a:t>
            </a:r>
            <a:r>
              <a:rPr lang="en-US" sz="1200" kern="1200" dirty="0" smtClean="0">
                <a:solidFill>
                  <a:schemeClr val="tx1"/>
                </a:solidFill>
                <a:effectLst/>
                <a:latin typeface="+mn-lt"/>
                <a:ea typeface="ＭＳ Ｐゴシック" pitchFamily="-110" charset="-128"/>
                <a:cs typeface="ＭＳ Ｐゴシック" pitchFamily="-110" charset="-128"/>
              </a:rPr>
              <a:t> Relationship between colony size and number of foundresses for two species of paper wasp.  a.  The number of cells, in which larvae and pupae are reared, vs. number of foundresses in a colony.  b. The number of cells per foundress vs. number of foundresses in a colony. Averages based on 1 to 40 colonies.  Best-fit regression lines are shown.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19.19</a:t>
            </a:r>
            <a:r>
              <a:rPr lang="en-US" sz="1200" kern="1200" dirty="0" smtClean="0">
                <a:solidFill>
                  <a:schemeClr val="tx1"/>
                </a:solidFill>
                <a:effectLst/>
                <a:latin typeface="+mn-lt"/>
                <a:ea typeface="ＭＳ Ｐゴシック" pitchFamily="-110" charset="-128"/>
                <a:cs typeface="ＭＳ Ｐゴシック" pitchFamily="-110" charset="-128"/>
              </a:rPr>
              <a:t> Paper wasp recognition experiments.  a. Number of foundresses showing combinations of yellow stripes in a population of 259 </a:t>
            </a:r>
            <a:r>
              <a:rPr lang="en-US" sz="1200" i="1" kern="1200" dirty="0" smtClean="0">
                <a:solidFill>
                  <a:schemeClr val="tx1"/>
                </a:solidFill>
                <a:effectLst/>
                <a:latin typeface="+mn-lt"/>
                <a:ea typeface="ＭＳ Ｐゴシック" pitchFamily="-110" charset="-128"/>
                <a:cs typeface="ＭＳ Ｐゴシック" pitchFamily="-110" charset="-128"/>
              </a:rPr>
              <a:t>Polistes fuscatus</a:t>
            </a:r>
            <a:r>
              <a:rPr lang="en-US" sz="1200" kern="1200" dirty="0" smtClean="0">
                <a:solidFill>
                  <a:schemeClr val="tx1"/>
                </a:solidFill>
                <a:effectLst/>
                <a:latin typeface="+mn-lt"/>
                <a:ea typeface="ＭＳ Ｐゴシック" pitchFamily="-110" charset="-128"/>
                <a:cs typeface="ＭＳ Ｐゴシック" pitchFamily="-110" charset="-128"/>
              </a:rPr>
              <a:t>. The top row shows various facial markings and the left column shows variation in abdominal stripes. Not all possibilities are shown.  b. Aggressive acts directed towards experimental wasps during half-hour periods of observation.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19.20</a:t>
            </a:r>
            <a:r>
              <a:rPr lang="en-US" sz="1200" kern="1200" dirty="0" smtClean="0">
                <a:solidFill>
                  <a:schemeClr val="tx1"/>
                </a:solidFill>
                <a:effectLst/>
                <a:latin typeface="+mn-lt"/>
                <a:ea typeface="ＭＳ Ｐゴシック" pitchFamily="-110" charset="-128"/>
                <a:cs typeface="ＭＳ Ｐゴシック" pitchFamily="-110" charset="-128"/>
              </a:rPr>
              <a:t> Homing pigeons used in flocking behavior study.  a. A flock of pigeons in flight.  b.  Pigeon wearing backpack containing a GPS device (shown in inset).  c.  Flight path of 9 pigeons displaced from the coop.  The flight segment shown in dotted rectangle is animated at </a:t>
            </a:r>
            <a:r>
              <a:rPr lang="en-US" sz="1200" u="sng" kern="1200" dirty="0" smtClean="0">
                <a:solidFill>
                  <a:schemeClr val="tx1"/>
                </a:solidFill>
                <a:effectLst/>
                <a:latin typeface="+mn-lt"/>
                <a:ea typeface="ＭＳ Ｐゴシック" pitchFamily="-110" charset="-128"/>
                <a:cs typeface="ＭＳ Ｐゴシック" pitchFamily="-110" charset="-128"/>
                <a:hlinkClick r:id="rId3"/>
              </a:rPr>
              <a:t>http://www.nature.com/nature/journal/v464/n7290/extref/nature08891-s3.mov</a:t>
            </a:r>
            <a:r>
              <a:rPr lang="en-US" sz="1200" kern="1200" dirty="0" smtClean="0">
                <a:solidFill>
                  <a:schemeClr val="tx1"/>
                </a:solidFill>
                <a:effectLst/>
                <a:latin typeface="+mn-lt"/>
                <a:ea typeface="ＭＳ Ｐゴシック" pitchFamily="-110" charset="-128"/>
                <a:cs typeface="ＭＳ Ｐゴシック" pitchFamily="-110" charset="-128"/>
              </a:rPr>
              <a:t>.  Eight birds flew together (brown trace) and a ninth bird flew alone (purple).  Smaller dots indicate every 1 minute, larger dots every 5 minutes.  The coop is located at coordinates 0,0.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19.21</a:t>
            </a:r>
            <a:r>
              <a:rPr lang="en-US" sz="1200" kern="1200" dirty="0" smtClean="0">
                <a:solidFill>
                  <a:schemeClr val="tx1"/>
                </a:solidFill>
                <a:effectLst/>
                <a:latin typeface="+mn-lt"/>
                <a:ea typeface="ＭＳ Ｐゴシック" pitchFamily="-110" charset="-128"/>
                <a:cs typeface="ＭＳ Ｐゴシック" pitchFamily="-110" charset="-128"/>
              </a:rPr>
              <a:t> A free flight of a flock of ten homing pigeons and the resulting leadership network.  a. A 2-min segment from a free flight.  Dots and triangles indicate every 1 and 5 seconds, respectively; triangles point in the direction of motion. Each letter and color represents a different bird.  b. Hierarchical network for the flight shown in a.  Arrows point from leader to follower.  Values on arrows are the time delay (in seconds) in the two birds’ motion.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19.22</a:t>
            </a:r>
            <a:r>
              <a:rPr lang="en-US" sz="1200" kern="1200" dirty="0" smtClean="0">
                <a:solidFill>
                  <a:schemeClr val="tx1"/>
                </a:solidFill>
                <a:effectLst/>
                <a:latin typeface="+mn-lt"/>
                <a:ea typeface="ＭＳ Ｐゴシック" pitchFamily="-110" charset="-128"/>
                <a:cs typeface="ＭＳ Ｐゴシック" pitchFamily="-110" charset="-128"/>
              </a:rPr>
              <a:t> Schematic illustration of experimental setup to study starling flocks. Two sets (one green, one blue) of three cameras spaced the indicated distance apart.  Bars holding the cameras have a convergence angle to optimize the common field of view of the cameras.  Each set of cameras shoots simultaneously at 5 frames per second (fps) and they are offset to provide data at the rate of 10 fps.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19.23</a:t>
            </a:r>
            <a:r>
              <a:rPr lang="en-US" sz="1200" kern="1200" dirty="0" smtClean="0">
                <a:solidFill>
                  <a:schemeClr val="tx1"/>
                </a:solidFill>
                <a:effectLst/>
                <a:latin typeface="+mn-lt"/>
                <a:ea typeface="ＭＳ Ｐゴシック" pitchFamily="-110" charset="-128"/>
                <a:cs typeface="ＭＳ Ｐゴシック" pitchFamily="-110" charset="-128"/>
              </a:rPr>
              <a:t> Members of a starling flock analyzed using 3D visualization techniques. This flock flew ~70 m from the cameras at 11 m/s. Left (a) and right (b) photographs were taken at the same time but 25 m apart.  Five matched pairs of birds are visualized by red squares. (c–f) 3D reconstruction of the flock from four points of view. Image “d” is a reconstruction from the same perspective as in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19.24</a:t>
            </a:r>
            <a:r>
              <a:rPr lang="en-US" sz="1200" kern="1200" dirty="0" smtClean="0">
                <a:solidFill>
                  <a:schemeClr val="tx1"/>
                </a:solidFill>
                <a:effectLst/>
                <a:latin typeface="+mn-lt"/>
                <a:ea typeface="ＭＳ Ｐゴシック" pitchFamily="-110" charset="-128"/>
                <a:cs typeface="ＭＳ Ｐゴシック" pitchFamily="-110" charset="-128"/>
              </a:rPr>
              <a:t> Schematic representation of orientation of nearest neighbors in a starling flock. The center of the map (0°, 0°) corresponds to the front of the bird, whereas the points (0°, -180°) and (0°, +180°) correspond to the rear of the bird. a.  Analysis of nearest neighbors averaged over all birds in a flock.  Dark colors indicate orientations that lack nearest neighbors.  Light colors indicate orientations that have nearest neighbors.  A map uniform in colors corresponding to values close to one indicates an aggregation of non-interacting individuals.  b. Analysis of 10</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nearest neighbor.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19.25</a:t>
            </a:r>
            <a:r>
              <a:rPr lang="en-US" sz="1200" kern="1200" dirty="0" smtClean="0">
                <a:solidFill>
                  <a:schemeClr val="tx1"/>
                </a:solidFill>
                <a:effectLst/>
                <a:latin typeface="+mn-lt"/>
                <a:ea typeface="ＭＳ Ｐゴシック" pitchFamily="-110" charset="-128"/>
                <a:cs typeface="ＭＳ Ｐゴシック" pitchFamily="-110" charset="-128"/>
              </a:rPr>
              <a:t> Assessing the topology and distance hypotheses for starling flocks.  a.  γ(n) plotted for two flock events (error bars = 1 </a:t>
            </a:r>
            <a:r>
              <a:rPr lang="en-US" sz="1200" kern="1200" dirty="0" err="1" smtClean="0">
                <a:solidFill>
                  <a:schemeClr val="tx1"/>
                </a:solidFill>
                <a:effectLst/>
                <a:latin typeface="+mn-lt"/>
                <a:ea typeface="ＭＳ Ｐゴシック" pitchFamily="-110" charset="-128"/>
                <a:cs typeface="ＭＳ Ｐゴシック" pitchFamily="-110" charset="-128"/>
              </a:rPr>
              <a:t>s.d.</a:t>
            </a:r>
            <a:r>
              <a:rPr lang="en-US" sz="1200" kern="1200" dirty="0" smtClean="0">
                <a:solidFill>
                  <a:schemeClr val="tx1"/>
                </a:solidFill>
                <a:effectLst/>
                <a:latin typeface="+mn-lt"/>
                <a:ea typeface="ＭＳ Ｐゴシック" pitchFamily="-110" charset="-128"/>
                <a:cs typeface="ＭＳ Ｐゴシック" pitchFamily="-110" charset="-128"/>
              </a:rPr>
              <a:t>).  b.  The average distance, </a:t>
            </a:r>
            <a:r>
              <a:rPr lang="en-US" sz="1200" kern="1200" dirty="0" err="1" smtClean="0">
                <a:solidFill>
                  <a:schemeClr val="tx1"/>
                </a:solidFill>
                <a:effectLst/>
                <a:latin typeface="+mn-lt"/>
                <a:ea typeface="ＭＳ Ｐゴシック" pitchFamily="-110" charset="-128"/>
                <a:cs typeface="ＭＳ Ｐゴシック" pitchFamily="-110" charset="-128"/>
              </a:rPr>
              <a:t>d</a:t>
            </a:r>
            <a:r>
              <a:rPr lang="en-US" sz="1200" kern="1200" baseline="-25000" dirty="0" err="1" smtClean="0">
                <a:solidFill>
                  <a:schemeClr val="tx1"/>
                </a:solidFill>
                <a:effectLst/>
                <a:latin typeface="+mn-lt"/>
                <a:ea typeface="ＭＳ Ｐゴシック" pitchFamily="-110" charset="-128"/>
                <a:cs typeface="ＭＳ Ｐゴシック" pitchFamily="-110" charset="-128"/>
              </a:rPr>
              <a:t>n</a:t>
            </a:r>
            <a:r>
              <a:rPr lang="en-US" sz="1200" kern="1200" dirty="0" smtClean="0">
                <a:solidFill>
                  <a:schemeClr val="tx1"/>
                </a:solidFill>
                <a:effectLst/>
                <a:latin typeface="+mn-lt"/>
                <a:ea typeface="ＭＳ Ｐゴシック" pitchFamily="-110" charset="-128"/>
                <a:cs typeface="ＭＳ Ｐゴシック" pitchFamily="-110" charset="-128"/>
              </a:rPr>
              <a:t>, of the n</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neighbor plotted against n</a:t>
            </a:r>
            <a:r>
              <a:rPr lang="en-US" sz="1200" kern="1200" baseline="30000" dirty="0" smtClean="0">
                <a:solidFill>
                  <a:schemeClr val="tx1"/>
                </a:solidFill>
                <a:effectLst/>
                <a:latin typeface="+mn-lt"/>
                <a:ea typeface="ＭＳ Ｐゴシック" pitchFamily="-110" charset="-128"/>
                <a:cs typeface="ＭＳ Ｐゴシック" pitchFamily="-110" charset="-128"/>
              </a:rPr>
              <a:t>1/3</a:t>
            </a:r>
            <a:r>
              <a:rPr lang="en-US" sz="1200" kern="1200" dirty="0" smtClean="0">
                <a:solidFill>
                  <a:schemeClr val="tx1"/>
                </a:solidFill>
                <a:effectLst/>
                <a:latin typeface="+mn-lt"/>
                <a:ea typeface="ＭＳ Ｐゴシック" pitchFamily="-110" charset="-128"/>
                <a:cs typeface="ＭＳ Ｐゴシック" pitchFamily="-110" charset="-128"/>
              </a:rPr>
              <a:t> (error bars smaller than symbol size).  c. Interaction range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c</a:t>
            </a:r>
            <a:r>
              <a:rPr lang="en-US" sz="1200" kern="1200" dirty="0" smtClean="0">
                <a:solidFill>
                  <a:schemeClr val="tx1"/>
                </a:solidFill>
                <a:effectLst/>
                <a:latin typeface="+mn-lt"/>
                <a:ea typeface="ＭＳ Ｐゴシック" pitchFamily="-110" charset="-128"/>
                <a:cs typeface="ＭＳ Ｐゴシック" pitchFamily="-110" charset="-128"/>
              </a:rPr>
              <a:t> (to the power -1/3) vs. the sparseness, r</a:t>
            </a:r>
            <a:r>
              <a:rPr lang="en-US" sz="1200" kern="1200" baseline="-25000" dirty="0" smtClean="0">
                <a:solidFill>
                  <a:schemeClr val="tx1"/>
                </a:solidFill>
                <a:effectLst/>
                <a:latin typeface="+mn-lt"/>
                <a:ea typeface="ＭＳ Ｐゴシック" pitchFamily="-110" charset="-128"/>
                <a:cs typeface="ＭＳ Ｐゴシック" pitchFamily="-110" charset="-128"/>
              </a:rPr>
              <a:t>1</a:t>
            </a:r>
            <a:r>
              <a:rPr lang="en-US" sz="1200" kern="1200" dirty="0" smtClean="0">
                <a:solidFill>
                  <a:schemeClr val="tx1"/>
                </a:solidFill>
                <a:effectLst/>
                <a:latin typeface="+mn-lt"/>
                <a:ea typeface="ＭＳ Ｐゴシック" pitchFamily="-110" charset="-128"/>
                <a:cs typeface="ＭＳ Ｐゴシック" pitchFamily="-110" charset="-128"/>
              </a:rPr>
              <a:t>, of each flock event.  d. Distance of interaction range, </a:t>
            </a:r>
            <a:r>
              <a:rPr lang="en-US" sz="1200" kern="1200" dirty="0" err="1" smtClean="0">
                <a:solidFill>
                  <a:schemeClr val="tx1"/>
                </a:solidFill>
                <a:effectLst/>
                <a:latin typeface="+mn-lt"/>
                <a:ea typeface="ＭＳ Ｐゴシック" pitchFamily="-110" charset="-128"/>
                <a:cs typeface="ＭＳ Ｐゴシック" pitchFamily="-110" charset="-128"/>
              </a:rPr>
              <a:t>r</a:t>
            </a:r>
            <a:r>
              <a:rPr lang="en-US" sz="1200" kern="1200" baseline="-25000" dirty="0" err="1" smtClean="0">
                <a:solidFill>
                  <a:schemeClr val="tx1"/>
                </a:solidFill>
                <a:effectLst/>
                <a:latin typeface="+mn-lt"/>
                <a:ea typeface="ＭＳ Ｐゴシック" pitchFamily="-110" charset="-128"/>
                <a:cs typeface="ＭＳ Ｐゴシック" pitchFamily="-110" charset="-128"/>
              </a:rPr>
              <a:t>c</a:t>
            </a:r>
            <a:r>
              <a:rPr lang="en-US" sz="1200" kern="1200" dirty="0" smtClean="0">
                <a:solidFill>
                  <a:schemeClr val="tx1"/>
                </a:solidFill>
                <a:effectLst/>
                <a:latin typeface="+mn-lt"/>
                <a:ea typeface="ＭＳ Ｐゴシック" pitchFamily="-110" charset="-128"/>
                <a:cs typeface="ＭＳ Ｐゴシック" pitchFamily="-110" charset="-128"/>
              </a:rPr>
              <a:t>, vs. sparseness r</a:t>
            </a:r>
            <a:r>
              <a:rPr lang="en-US" sz="1200" kern="1200" baseline="-25000" dirty="0" smtClean="0">
                <a:solidFill>
                  <a:schemeClr val="tx1"/>
                </a:solidFill>
                <a:effectLst/>
                <a:latin typeface="+mn-lt"/>
                <a:ea typeface="ＭＳ Ｐゴシック" pitchFamily="-110" charset="-128"/>
                <a:cs typeface="ＭＳ Ｐゴシック" pitchFamily="-110" charset="-128"/>
              </a:rPr>
              <a:t>1</a:t>
            </a:r>
            <a:r>
              <a:rPr lang="en-US" sz="1200" kern="1200" dirty="0" smtClean="0">
                <a:solidFill>
                  <a:schemeClr val="tx1"/>
                </a:solidFill>
                <a:effectLst/>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19.26</a:t>
            </a:r>
            <a:r>
              <a:rPr lang="en-US" sz="1200" kern="1200" dirty="0" smtClean="0">
                <a:solidFill>
                  <a:schemeClr val="tx1"/>
                </a:solidFill>
                <a:effectLst/>
                <a:latin typeface="+mn-lt"/>
                <a:ea typeface="ＭＳ Ｐゴシック" pitchFamily="-110" charset="-128"/>
                <a:cs typeface="ＭＳ Ｐゴシック" pitchFamily="-110" charset="-128"/>
              </a:rPr>
              <a:t> Simulations of two flock models being attacked by a hypothetical predator.  </a:t>
            </a:r>
          </a:p>
          <a:p>
            <a:r>
              <a:rPr lang="en-US" sz="1200" kern="1200" dirty="0" smtClean="0">
                <a:solidFill>
                  <a:schemeClr val="tx1"/>
                </a:solidFill>
                <a:effectLst/>
                <a:latin typeface="+mn-lt"/>
                <a:ea typeface="ＭＳ Ｐゴシック" pitchFamily="-110" charset="-128"/>
                <a:cs typeface="ＭＳ Ｐゴシック" pitchFamily="-110" charset="-128"/>
              </a:rPr>
              <a:t>a. Schematic of experiment.  An initially cohesive flock moves toward the predator and interacts with it.  b. Typical flock trajectories under the distance hypothesis. c. Typical flock trajectories under the topology hypothesis.  d and e.  Probability that the flock breaks into particular number of connected components after the attack.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19.2</a:t>
            </a:r>
            <a:r>
              <a:rPr lang="en-US" sz="1200" kern="1200" dirty="0" smtClean="0">
                <a:solidFill>
                  <a:schemeClr val="tx1"/>
                </a:solidFill>
                <a:effectLst/>
                <a:latin typeface="+mn-lt"/>
                <a:ea typeface="ＭＳ Ｐゴシック" pitchFamily="-110" charset="-128"/>
                <a:cs typeface="ＭＳ Ｐゴシック" pitchFamily="-110" charset="-128"/>
              </a:rPr>
              <a:t> Population dynamics of the black-lipped lizard at one site within the Sri Lankan cloud forest.  The black area represents the density of females, the area below the black area represents the density of juveniles, and the area between the black area and the upper line represents the density of males, all extrapolated from the proportions of these classes from the sampling (see Table 19.2).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population size, ha = hectare.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19.2</a:t>
            </a:r>
            <a:r>
              <a:rPr lang="en-US" sz="1200" kern="1200" dirty="0" smtClean="0">
                <a:solidFill>
                  <a:schemeClr val="tx1"/>
                </a:solidFill>
                <a:effectLst/>
                <a:latin typeface="+mn-lt"/>
                <a:ea typeface="ＭＳ Ｐゴシック" pitchFamily="-110" charset="-128"/>
                <a:cs typeface="ＭＳ Ｐゴシック" pitchFamily="-110" charset="-128"/>
              </a:rPr>
              <a:t> Population demographics of </a:t>
            </a:r>
            <a:r>
              <a:rPr lang="en-US" sz="1200" i="1" kern="1200" dirty="0" err="1" smtClean="0">
                <a:solidFill>
                  <a:schemeClr val="tx1"/>
                </a:solidFill>
                <a:effectLst/>
                <a:latin typeface="+mn-lt"/>
                <a:ea typeface="ＭＳ Ｐゴシック" pitchFamily="-110" charset="-128"/>
                <a:cs typeface="ＭＳ Ｐゴシック" pitchFamily="-110" charset="-128"/>
              </a:rPr>
              <a:t>Calotes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nigrilabris</a:t>
            </a:r>
            <a:r>
              <a:rPr lang="en-US" sz="1200" kern="1200" dirty="0" smtClean="0">
                <a:solidFill>
                  <a:schemeClr val="tx1"/>
                </a:solidFill>
                <a:effectLst/>
                <a:latin typeface="+mn-lt"/>
                <a:ea typeface="ＭＳ Ｐゴシック" pitchFamily="-110" charset="-128"/>
                <a:cs typeface="ＭＳ Ｐゴシック" pitchFamily="-110" charset="-128"/>
              </a:rPr>
              <a:t> lizards in the Sri Lanka cloud forest.  Only 17 samplings could be used in the model to estimate density.  All 19 samplings used to calculate percentages.  ha = hectare; </a:t>
            </a:r>
            <a:r>
              <a:rPr lang="en-US" sz="1200" kern="1200" dirty="0" err="1" smtClean="0">
                <a:solidFill>
                  <a:schemeClr val="tx1"/>
                </a:solidFill>
                <a:effectLst/>
                <a:latin typeface="+mn-lt"/>
                <a:ea typeface="ＭＳ Ｐゴシック" pitchFamily="-110" charset="-128"/>
                <a:cs typeface="ＭＳ Ｐゴシック" pitchFamily="-110" charset="-128"/>
              </a:rPr>
              <a:t>s.d.</a:t>
            </a:r>
            <a:r>
              <a:rPr lang="en-US" sz="1200" kern="1200" dirty="0" smtClean="0">
                <a:solidFill>
                  <a:schemeClr val="tx1"/>
                </a:solidFill>
                <a:effectLst/>
                <a:latin typeface="+mn-lt"/>
                <a:ea typeface="ＭＳ Ｐゴシック" pitchFamily="-110" charset="-128"/>
                <a:cs typeface="ＭＳ Ｐゴシック" pitchFamily="-110" charset="-128"/>
              </a:rPr>
              <a:t> = standard deviation.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Recognize four groups in any mark-recapture population</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caught on sampling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caught at least once before and once after (W</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not caught on sampling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caught at least once before and once after (X</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caught on sampling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not caught before and/or after (Y</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not caught on sampling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not caught before and/or after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a:t>
            </a:r>
            <a:r>
              <a:rPr kumimoji="0" lang="en-US" sz="12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Model assumes ratio of captured animals to animals not captured is the same whether they have been caught before or not.  </a:t>
            </a: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X</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(Y</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a:t>
            </a:r>
            <a:r>
              <a:rPr kumimoji="0" lang="en-US" sz="12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is then assumed to be approximately equal to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2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2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where N</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actual population size, which is to be estimated by the model.  This last term is another expression of the ratio between the number of lizards caught and the number not caught.</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a:t>
            </a:fld>
            <a:endParaRPr lang="en-US"/>
          </a:p>
        </p:txBody>
      </p:sp>
    </p:spTree>
    <p:extLst>
      <p:ext uri="{BB962C8B-B14F-4D97-AF65-F5344CB8AC3E}">
        <p14:creationId xmlns:p14="http://schemas.microsoft.com/office/powerpoint/2010/main" val="319954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0" charset="-128"/>
                <a:cs typeface="ＭＳ Ｐゴシック" pitchFamily="-110" charset="-128"/>
              </a:rPr>
              <a:t>To solve for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rearrange the first equation to get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The model assumes that (W</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X</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baseline="-250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thus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Simplify the last equation to obtain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1), which is the same as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Putting this together with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you find that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That is, the proportion of the lizard population caught on day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is estimated by knowing how many animals were caught on sampling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caught at least once before and once after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how many animals were not caught on sampling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caught at least once before and once after (X</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In that way, only animals that have been caught at one or more samplings are used to estimate the population size.  Dividing this value by the study area gives the density of the population.</a:t>
            </a: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9</a:t>
            </a:fld>
            <a:endParaRPr lang="en-US"/>
          </a:p>
        </p:txBody>
      </p:sp>
    </p:spTree>
    <p:extLst>
      <p:ext uri="{BB962C8B-B14F-4D97-AF65-F5344CB8AC3E}">
        <p14:creationId xmlns:p14="http://schemas.microsoft.com/office/powerpoint/2010/main" val="319954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0" charset="-128"/>
                <a:cs typeface="ＭＳ Ｐゴシック" pitchFamily="-110" charset="-128"/>
              </a:rPr>
              <a:t>To solve for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rearrange the first equation to get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The model assumes that (W</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X</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baseline="-250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thus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Simplify the last equation to obtain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1), which is the same as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(N</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Putting this together with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dirty="0" err="1" smtClean="0">
                <a:solidFill>
                  <a:schemeClr val="tx1"/>
                </a:solidFill>
                <a:effectLst/>
                <a:latin typeface="+mn-lt"/>
                <a:ea typeface="ＭＳ Ｐゴシック" pitchFamily="-110" charset="-128"/>
                <a:cs typeface="ＭＳ Ｐゴシック" pitchFamily="-110" charset="-128"/>
              </a:rPr>
              <a:t>N</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you find that </a:t>
            </a:r>
            <a:r>
              <a:rPr lang="en-US" sz="1200" kern="1200" dirty="0" err="1" smtClean="0">
                <a:solidFill>
                  <a:schemeClr val="tx1"/>
                </a:solidFill>
                <a:effectLst/>
                <a:latin typeface="+mn-lt"/>
                <a:ea typeface="ＭＳ Ｐゴシック" pitchFamily="-110" charset="-128"/>
                <a:cs typeface="ＭＳ Ｐゴシック" pitchFamily="-110" charset="-128"/>
              </a:rPr>
              <a:t>p</a:t>
            </a:r>
            <a:r>
              <a:rPr lang="en-US" sz="1200" kern="1200" baseline="-25000" dirty="0" err="1" smtClean="0">
                <a:solidFill>
                  <a:schemeClr val="tx1"/>
                </a:solidFill>
                <a:effectLst/>
                <a:latin typeface="+mn-lt"/>
                <a:ea typeface="ＭＳ Ｐゴシック" pitchFamily="-110" charset="-128"/>
                <a:cs typeface="ＭＳ Ｐゴシック" pitchFamily="-110" charset="-128"/>
              </a:rPr>
              <a:t>i</a:t>
            </a:r>
            <a:r>
              <a:rPr lang="en-US" sz="1200" kern="1200" dirty="0" err="1" smtClean="0">
                <a:solidFill>
                  <a:schemeClr val="tx1"/>
                </a:solidFill>
                <a:effectLst/>
                <a:latin typeface="+mn-lt"/>
                <a:ea typeface="ＭＳ Ｐゴシック" pitchFamily="-110" charset="-128"/>
                <a:cs typeface="ＭＳ Ｐゴシック" pitchFamily="-110" charset="-128"/>
              </a:rPr>
              <a:t>hat</a:t>
            </a:r>
            <a:r>
              <a:rPr lang="en-US" sz="1200" kern="1200" dirty="0" smtClean="0">
                <a:solidFill>
                  <a:schemeClr val="tx1"/>
                </a:solidFill>
                <a:effectLst/>
                <a:latin typeface="+mn-lt"/>
                <a:ea typeface="ＭＳ Ｐゴシック" pitchFamily="-110" charset="-128"/>
                <a:cs typeface="ＭＳ Ｐゴシック" pitchFamily="-110" charset="-128"/>
              </a:rPr>
              <a:t> =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 (X</a:t>
            </a:r>
            <a:r>
              <a:rPr lang="en-US" sz="1200" kern="1200" baseline="-25000" dirty="0" smtClean="0">
                <a:solidFill>
                  <a:schemeClr val="tx1"/>
                </a:solidFill>
                <a:effectLst/>
                <a:latin typeface="+mn-lt"/>
                <a:ea typeface="ＭＳ Ｐゴシック" pitchFamily="-110" charset="-128"/>
                <a:cs typeface="ＭＳ Ｐゴシック" pitchFamily="-110" charset="-128"/>
              </a:rPr>
              <a:t>i </a:t>
            </a:r>
            <a:r>
              <a:rPr lang="en-US" sz="1200" kern="1200" dirty="0" smtClean="0">
                <a:solidFill>
                  <a:schemeClr val="tx1"/>
                </a:solidFill>
                <a:effectLst/>
                <a:latin typeface="+mn-lt"/>
                <a:ea typeface="ＭＳ Ｐゴシック" pitchFamily="-110" charset="-128"/>
                <a:cs typeface="ＭＳ Ｐゴシック" pitchFamily="-110" charset="-128"/>
              </a:rPr>
              <a:t>+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That is, the proportion of the lizard population caught on day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is estimated by knowing how many animals were caught on sampling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caught at least once before and once after (W</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how many animals were not caught on sampling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and caught at least once before and once after (X</a:t>
            </a:r>
            <a:r>
              <a:rPr lang="en-US" sz="1200" kern="1200" baseline="-250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In that way, only animals that have been caught at one or more samplings are used to estimate the population size.  Dividing this value by the study area gives the density of the population.</a:t>
            </a: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extLst>
      <p:ext uri="{BB962C8B-B14F-4D97-AF65-F5344CB8AC3E}">
        <p14:creationId xmlns:p14="http://schemas.microsoft.com/office/powerpoint/2010/main" val="319954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19.3</a:t>
            </a:r>
            <a:r>
              <a:rPr lang="en-US" sz="1200" kern="1200" dirty="0" smtClean="0">
                <a:solidFill>
                  <a:schemeClr val="tx1"/>
                </a:solidFill>
                <a:effectLst/>
                <a:latin typeface="+mn-lt"/>
                <a:ea typeface="ＭＳ Ｐゴシック" pitchFamily="-110" charset="-128"/>
                <a:cs typeface="ＭＳ Ｐゴシック" pitchFamily="-110" charset="-128"/>
              </a:rPr>
              <a:t>  Distribution in Brazil of sampled Brazilian water hyacinth populations. Letters indicate different states of northeast Brazil. Brazilian water hyacinth (inset).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11</a:t>
            </a:fld>
            <a:endParaRPr lang="en-US"/>
          </a:p>
        </p:txBody>
      </p:sp>
    </p:spTree>
    <p:extLst>
      <p:ext uri="{BB962C8B-B14F-4D97-AF65-F5344CB8AC3E}">
        <p14:creationId xmlns:p14="http://schemas.microsoft.com/office/powerpoint/2010/main" val="4766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07/06/2012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07/06/2012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07/06/2012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07/06/2012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1754326"/>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19:</a:t>
            </a: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Emergent Properties at the Population Level</a:t>
            </a:r>
          </a:p>
          <a:p>
            <a:pPr algn="ct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4545711"/>
            <a:ext cx="9144000" cy="1754188"/>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by</a:t>
            </a:r>
          </a:p>
          <a:p>
            <a:pPr algn="ctr"/>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2247" y="31088"/>
            <a:ext cx="8410716" cy="1077218"/>
          </a:xfrm>
          <a:prstGeom prst="rect">
            <a:avLst/>
          </a:prstGeom>
        </p:spPr>
        <p:txBody>
          <a:bodyPr wrap="square">
            <a:spAutoFit/>
          </a:bodyPr>
          <a:lstStyle/>
          <a:p>
            <a:r>
              <a:rPr lang="en-US" sz="3200" i="1" dirty="0" smtClean="0">
                <a:latin typeface="Times New Roman" pitchFamily="18" charset="0"/>
                <a:cs typeface="Times New Roman" pitchFamily="18" charset="0"/>
              </a:rPr>
              <a:t>Unofficial BME 19.1</a:t>
            </a:r>
            <a:r>
              <a:rPr lang="en-US" sz="3200" i="1"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using </a:t>
            </a:r>
            <a:r>
              <a:rPr lang="en-US" sz="3200" i="1" dirty="0">
                <a:latin typeface="Times New Roman" pitchFamily="18" charset="0"/>
                <a:cs typeface="Times New Roman" pitchFamily="18" charset="0"/>
              </a:rPr>
              <a:t>a mark-recapture model to estimate </a:t>
            </a:r>
            <a:r>
              <a:rPr lang="en-US" sz="3200" i="1" dirty="0" smtClean="0">
                <a:latin typeface="Times New Roman" pitchFamily="18" charset="0"/>
                <a:cs typeface="Times New Roman" pitchFamily="18" charset="0"/>
              </a:rPr>
              <a:t>population </a:t>
            </a:r>
            <a:r>
              <a:rPr lang="en-US" sz="3200" i="1" dirty="0">
                <a:latin typeface="Times New Roman" pitchFamily="18" charset="0"/>
                <a:cs typeface="Times New Roman" pitchFamily="18" charset="0"/>
              </a:rPr>
              <a:t>density </a:t>
            </a:r>
          </a:p>
        </p:txBody>
      </p:sp>
      <p:sp>
        <p:nvSpPr>
          <p:cNvPr id="2" name="Rectangle 1"/>
          <p:cNvSpPr/>
          <p:nvPr/>
        </p:nvSpPr>
        <p:spPr>
          <a:xfrm>
            <a:off x="477948" y="1419742"/>
            <a:ext cx="8281306" cy="941796"/>
          </a:xfrm>
          <a:prstGeom prst="rect">
            <a:avLst/>
          </a:prstGeom>
        </p:spPr>
        <p:txBody>
          <a:bodyPr wrap="square">
            <a:spAutoFit/>
          </a:bodyPr>
          <a:lstStyle/>
          <a:p>
            <a:pPr marL="342900" indent="-342900" eaLnBrk="0" hangingPunct="0">
              <a:spcBef>
                <a:spcPct val="30000"/>
              </a:spcBef>
              <a:buFont typeface="Arial" pitchFamily="34" charset="0"/>
              <a:buChar char="•"/>
              <a:defRPr/>
            </a:pPr>
            <a:r>
              <a:rPr lang="en-US" sz="2400" dirty="0">
                <a:latin typeface="Times New Roman" pitchFamily="18" charset="0"/>
                <a:ea typeface="ＭＳ Ｐゴシック" pitchFamily="-110" charset="-128"/>
                <a:cs typeface="Times New Roman" pitchFamily="18" charset="0"/>
              </a:rPr>
              <a:t>Only caught animals are used to estimate the population size</a:t>
            </a:r>
            <a:endParaRPr lang="en-US" sz="2400" dirty="0">
              <a:latin typeface="Times New Roman" pitchFamily="18" charset="0"/>
              <a:cs typeface="Times New Roman" pitchFamily="18" charset="0"/>
            </a:endParaRPr>
          </a:p>
          <a:p>
            <a:pPr marL="342900" indent="-342900" eaLnBrk="0" hangingPunct="0">
              <a:spcBef>
                <a:spcPct val="30000"/>
              </a:spcBef>
              <a:buFont typeface="Arial" pitchFamily="34" charset="0"/>
              <a:buChar char="•"/>
              <a:defRPr/>
            </a:pPr>
            <a:r>
              <a:rPr lang="en-US" sz="2400" dirty="0" smtClean="0">
                <a:latin typeface="Times New Roman" pitchFamily="18" charset="0"/>
                <a:ea typeface="ＭＳ Ｐゴシック" pitchFamily="-110" charset="-128"/>
                <a:cs typeface="Times New Roman" pitchFamily="18" charset="0"/>
              </a:rPr>
              <a:t>Once      is known, plug back in to                  </a:t>
            </a:r>
            <a:r>
              <a:rPr lang="en-US" sz="2400" dirty="0" err="1" smtClean="0">
                <a:latin typeface="Times New Roman" pitchFamily="18" charset="0"/>
                <a:ea typeface="ＭＳ Ｐゴシック" pitchFamily="-110" charset="-128"/>
                <a:cs typeface="Times New Roman" pitchFamily="18" charset="0"/>
              </a:rPr>
              <a:t>to</a:t>
            </a:r>
            <a:r>
              <a:rPr lang="en-US" sz="2400" dirty="0" smtClean="0">
                <a:latin typeface="Times New Roman" pitchFamily="18" charset="0"/>
                <a:ea typeface="ＭＳ Ｐゴシック" pitchFamily="-110" charset="-128"/>
                <a:cs typeface="Times New Roman" pitchFamily="18" charset="0"/>
              </a:rPr>
              <a:t> estimate  </a:t>
            </a: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 r="26087" b="2518"/>
          <a:stretch/>
        </p:blipFill>
        <p:spPr bwMode="auto">
          <a:xfrm>
            <a:off x="1606658" y="1968130"/>
            <a:ext cx="351295" cy="4230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3104" r="57015" b="32259"/>
          <a:stretch/>
        </p:blipFill>
        <p:spPr bwMode="auto">
          <a:xfrm>
            <a:off x="7881401" y="1796761"/>
            <a:ext cx="472186" cy="64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3104" r="11442"/>
          <a:stretch/>
        </p:blipFill>
        <p:spPr bwMode="auto">
          <a:xfrm>
            <a:off x="5207431" y="1796761"/>
            <a:ext cx="1192345" cy="94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3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4140783" cy="1754326"/>
          </a:xfrm>
          <a:prstGeom prst="rect">
            <a:avLst/>
          </a:prstGeom>
        </p:spPr>
        <p:txBody>
          <a:bodyPr wrap="square">
            <a:spAutoFit/>
          </a:bodyPr>
          <a:lstStyle/>
          <a:p>
            <a:r>
              <a:rPr lang="en-US" sz="3600" dirty="0" smtClean="0">
                <a:latin typeface="Times New Roman" pitchFamily="18" charset="0"/>
                <a:cs typeface="Times New Roman" pitchFamily="18" charset="0"/>
              </a:rPr>
              <a:t>Distribution of Brazilian </a:t>
            </a:r>
            <a:r>
              <a:rPr lang="en-US" sz="3600" dirty="0">
                <a:latin typeface="Times New Roman" pitchFamily="18" charset="0"/>
                <a:cs typeface="Times New Roman" pitchFamily="18" charset="0"/>
              </a:rPr>
              <a:t>water hyacinth </a:t>
            </a:r>
            <a:r>
              <a:rPr lang="en-US" sz="3600" dirty="0" smtClean="0">
                <a:latin typeface="Times New Roman" pitchFamily="18" charset="0"/>
                <a:cs typeface="Times New Roman" pitchFamily="18" charset="0"/>
              </a:rPr>
              <a:t>populations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19.3 </a:t>
            </a:r>
            <a:endParaRPr lang="en-US" dirty="0">
              <a:latin typeface="Times New Roman" pitchFamily="18" charset="0"/>
              <a:cs typeface="Times New Roman" pitchFamily="18" charset="0"/>
            </a:endParaRPr>
          </a:p>
        </p:txBody>
      </p:sp>
      <p:pic>
        <p:nvPicPr>
          <p:cNvPr id="5" name="Picture 4" descr="figure19_4"/>
          <p:cNvPicPr/>
          <p:nvPr/>
        </p:nvPicPr>
        <p:blipFill>
          <a:blip r:embed="rId3">
            <a:extLst>
              <a:ext uri="{28A0092B-C50C-407E-A947-70E740481C1C}">
                <a14:useLocalDpi xmlns:a14="http://schemas.microsoft.com/office/drawing/2010/main" val="0"/>
              </a:ext>
            </a:extLst>
          </a:blip>
          <a:srcRect/>
          <a:stretch>
            <a:fillRect/>
          </a:stretch>
        </p:blipFill>
        <p:spPr bwMode="auto">
          <a:xfrm>
            <a:off x="4518660" y="116840"/>
            <a:ext cx="4625340" cy="662432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532216" cy="3416320"/>
          </a:xfrm>
          <a:prstGeom prst="rect">
            <a:avLst/>
          </a:prstGeom>
        </p:spPr>
        <p:txBody>
          <a:bodyPr wrap="square">
            <a:spAutoFit/>
          </a:bodyPr>
          <a:lstStyle/>
          <a:p>
            <a:r>
              <a:rPr lang="en-US" sz="3600" dirty="0" smtClean="0">
                <a:latin typeface="Times New Roman" pitchFamily="18" charset="0"/>
                <a:cs typeface="Times New Roman" pitchFamily="18" charset="0"/>
              </a:rPr>
              <a:t>Changes </a:t>
            </a:r>
            <a:r>
              <a:rPr lang="en-US" sz="3600" dirty="0">
                <a:latin typeface="Times New Roman" pitchFamily="18" charset="0"/>
                <a:cs typeface="Times New Roman" pitchFamily="18" charset="0"/>
              </a:rPr>
              <a:t>in Brazilian water hyacinth </a:t>
            </a:r>
            <a:r>
              <a:rPr lang="en-US" sz="3600" dirty="0" smtClean="0">
                <a:latin typeface="Times New Roman" pitchFamily="18" charset="0"/>
                <a:cs typeface="Times New Roman" pitchFamily="18" charset="0"/>
              </a:rPr>
              <a:t>subpopulations </a:t>
            </a:r>
            <a:r>
              <a:rPr lang="en-US" sz="3600" dirty="0">
                <a:latin typeface="Times New Roman" pitchFamily="18" charset="0"/>
                <a:cs typeface="Times New Roman" pitchFamily="18" charset="0"/>
              </a:rPr>
              <a:t>in northeastern </a:t>
            </a:r>
            <a:r>
              <a:rPr lang="en-US" sz="3600" dirty="0" smtClean="0">
                <a:latin typeface="Times New Roman" pitchFamily="18" charset="0"/>
                <a:cs typeface="Times New Roman" pitchFamily="18" charset="0"/>
              </a:rPr>
              <a:t>Brazil</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19.4 </a:t>
            </a:r>
            <a:endParaRPr lang="en-US" dirty="0">
              <a:latin typeface="Times New Roman" pitchFamily="18" charset="0"/>
              <a:cs typeface="Times New Roman" pitchFamily="18" charset="0"/>
            </a:endParaRPr>
          </a:p>
        </p:txBody>
      </p:sp>
      <p:pic>
        <p:nvPicPr>
          <p:cNvPr id="5" name="Picture 4" descr="figure19_5"/>
          <p:cNvPicPr/>
          <p:nvPr/>
        </p:nvPicPr>
        <p:blipFill>
          <a:blip r:embed="rId3">
            <a:extLst>
              <a:ext uri="{28A0092B-C50C-407E-A947-70E740481C1C}">
                <a14:useLocalDpi xmlns:a14="http://schemas.microsoft.com/office/drawing/2010/main" val="0"/>
              </a:ext>
            </a:extLst>
          </a:blip>
          <a:srcRect/>
          <a:stretch>
            <a:fillRect/>
          </a:stretch>
        </p:blipFill>
        <p:spPr bwMode="auto">
          <a:xfrm>
            <a:off x="3859530" y="73025"/>
            <a:ext cx="5284470" cy="621982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r>
              <a:rPr lang="en-US" sz="3600" dirty="0" smtClean="0">
                <a:latin typeface="Times New Roman" pitchFamily="18" charset="0"/>
                <a:cs typeface="Times New Roman" pitchFamily="18" charset="0"/>
              </a:rPr>
              <a:t>Persistence </a:t>
            </a:r>
            <a:r>
              <a:rPr lang="en-US" sz="3600" dirty="0">
                <a:latin typeface="Times New Roman" pitchFamily="18" charset="0"/>
                <a:cs typeface="Times New Roman" pitchFamily="18" charset="0"/>
              </a:rPr>
              <a:t>of Brazilian water hyacinth subpopulations in northeastern </a:t>
            </a:r>
            <a:r>
              <a:rPr lang="en-US" sz="3600" dirty="0" smtClean="0">
                <a:latin typeface="Times New Roman" pitchFamily="18" charset="0"/>
                <a:cs typeface="Times New Roman" pitchFamily="18" charset="0"/>
              </a:rPr>
              <a:t>Brazil</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19.3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25308403"/>
              </p:ext>
            </p:extLst>
          </p:nvPr>
        </p:nvGraphicFramePr>
        <p:xfrm>
          <a:off x="340964" y="1372426"/>
          <a:ext cx="8467756" cy="5065430"/>
        </p:xfrm>
        <a:graphic>
          <a:graphicData uri="http://schemas.openxmlformats.org/drawingml/2006/table">
            <a:tbl>
              <a:tblPr firstRow="1" bandRow="1">
                <a:tableStyleId>{5C22544A-7EE6-4342-B048-85BDC9FD1C3A}</a:tableStyleId>
              </a:tblPr>
              <a:tblGrid>
                <a:gridCol w="3754418"/>
                <a:gridCol w="975174"/>
                <a:gridCol w="1137702"/>
                <a:gridCol w="1300231"/>
                <a:gridCol w="1300231"/>
              </a:tblGrid>
              <a:tr h="400525">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1982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1987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1988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1989</a:t>
                      </a:r>
                      <a:endParaRPr lang="en-US" sz="1600" b="0">
                        <a:effectLst/>
                        <a:latin typeface="Times New Roman" pitchFamily="18" charset="0"/>
                        <a:ea typeface="Times New Roman"/>
                        <a:cs typeface="Times New Roman" pitchFamily="18" charset="0"/>
                      </a:endParaRPr>
                    </a:p>
                  </a:txBody>
                  <a:tcPr marL="68580" marR="68580" marT="0" marB="0" anchor="ctr"/>
                </a:tc>
              </a:tr>
              <a:tr h="772771">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subpopulations surveyed for size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79</a:t>
                      </a:r>
                      <a:endParaRPr lang="en-US" sz="1600" b="0">
                        <a:effectLst/>
                        <a:latin typeface="Times New Roman" pitchFamily="18" charset="0"/>
                        <a:ea typeface="Times New Roman"/>
                        <a:cs typeface="Times New Roman" pitchFamily="18" charset="0"/>
                      </a:endParaRPr>
                    </a:p>
                  </a:txBody>
                  <a:tcPr marL="68580" marR="68580" marT="0" marB="0" anchor="ctr"/>
                </a:tc>
              </a:tr>
              <a:tr h="772771">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subpopulations from previous survey</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77</a:t>
                      </a:r>
                      <a:endParaRPr lang="en-US" sz="1600" b="0">
                        <a:effectLst/>
                        <a:latin typeface="Times New Roman" pitchFamily="18" charset="0"/>
                        <a:ea typeface="Times New Roman"/>
                        <a:cs typeface="Times New Roman" pitchFamily="18" charset="0"/>
                      </a:endParaRPr>
                    </a:p>
                  </a:txBody>
                  <a:tcPr marL="68580" marR="68580" marT="0" marB="0" anchor="ctr"/>
                </a:tc>
              </a:tr>
              <a:tr h="400525">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subpopulations present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41</a:t>
                      </a:r>
                      <a:endParaRPr lang="en-US" sz="1600" b="0">
                        <a:effectLst/>
                        <a:latin typeface="Times New Roman" pitchFamily="18" charset="0"/>
                        <a:ea typeface="Times New Roman"/>
                        <a:cs typeface="Times New Roman" pitchFamily="18" charset="0"/>
                      </a:endParaRPr>
                    </a:p>
                  </a:txBody>
                  <a:tcPr marL="68580" marR="68580" marT="0" marB="0" anchor="ctr"/>
                </a:tc>
              </a:tr>
              <a:tr h="400525">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subpopulations absent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36</a:t>
                      </a:r>
                      <a:endParaRPr lang="en-US" sz="1600" b="0">
                        <a:effectLst/>
                        <a:latin typeface="Times New Roman" pitchFamily="18" charset="0"/>
                        <a:ea typeface="Times New Roman"/>
                        <a:cs typeface="Times New Roman" pitchFamily="18" charset="0"/>
                      </a:endParaRPr>
                    </a:p>
                  </a:txBody>
                  <a:tcPr marL="68580" marR="68580" marT="0" marB="0" anchor="ctr"/>
                </a:tc>
              </a:tr>
              <a:tr h="772771">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annual probability of persistence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0.69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0.75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0.53</a:t>
                      </a:r>
                      <a:endParaRPr lang="en-US" sz="1600" b="0">
                        <a:effectLst/>
                        <a:latin typeface="Times New Roman" pitchFamily="18" charset="0"/>
                        <a:ea typeface="Times New Roman"/>
                        <a:cs typeface="Times New Roman" pitchFamily="18" charset="0"/>
                      </a:endParaRPr>
                    </a:p>
                  </a:txBody>
                  <a:tcPr marL="68580" marR="68580" marT="0" marB="0" anchor="ctr"/>
                </a:tc>
              </a:tr>
              <a:tr h="772771">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total patches surveyed for % occupancy</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720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1244</a:t>
                      </a:r>
                      <a:endParaRPr lang="en-US" sz="1600" b="0">
                        <a:effectLst/>
                        <a:latin typeface="Times New Roman" pitchFamily="18" charset="0"/>
                        <a:ea typeface="Times New Roman"/>
                        <a:cs typeface="Times New Roman" pitchFamily="18" charset="0"/>
                      </a:endParaRPr>
                    </a:p>
                  </a:txBody>
                  <a:tcPr marL="68580" marR="68580" marT="0" marB="0" anchor="ctr"/>
                </a:tc>
              </a:tr>
              <a:tr h="772771">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number (and %) of patches occupied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207 (28.8%)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179 (14.4%)</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90378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56" y="1248443"/>
            <a:ext cx="6956993" cy="5019073"/>
          </a:xfrm>
          <a:prstGeom prst="rect">
            <a:avLst/>
          </a:prstGeom>
          <a:noFill/>
          <a:ln>
            <a:noFill/>
          </a:ln>
        </p:spPr>
      </p:pic>
      <p:sp>
        <p:nvSpPr>
          <p:cNvPr id="3" name="Rectangle 2"/>
          <p:cNvSpPr/>
          <p:nvPr/>
        </p:nvSpPr>
        <p:spPr>
          <a:xfrm>
            <a:off x="187377" y="172098"/>
            <a:ext cx="8429681"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Size </a:t>
            </a:r>
            <a:r>
              <a:rPr lang="en-US" sz="3600" dirty="0">
                <a:latin typeface="Times New Roman" pitchFamily="18" charset="0"/>
                <a:cs typeface="Times New Roman" pitchFamily="18" charset="0"/>
              </a:rPr>
              <a:t>distributions </a:t>
            </a:r>
            <a:r>
              <a:rPr lang="en-US" sz="3600" dirty="0" smtClean="0">
                <a:latin typeface="Times New Roman" pitchFamily="18" charset="0"/>
                <a:cs typeface="Times New Roman" pitchFamily="18" charset="0"/>
              </a:rPr>
              <a:t>and densities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water </a:t>
            </a:r>
            <a:r>
              <a:rPr lang="en-US" sz="3600" dirty="0">
                <a:latin typeface="Times New Roman" pitchFamily="18" charset="0"/>
                <a:cs typeface="Times New Roman" pitchFamily="18" charset="0"/>
              </a:rPr>
              <a:t>hyacinth subpopulations </a:t>
            </a:r>
            <a:r>
              <a:rPr lang="en-US" sz="3600" dirty="0" smtClean="0">
                <a:latin typeface="Times New Roman" pitchFamily="18" charset="0"/>
                <a:cs typeface="Times New Roman" pitchFamily="18" charset="0"/>
              </a:rPr>
              <a:t>in Brazil</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19.5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Extinction </a:t>
            </a:r>
            <a:r>
              <a:rPr lang="en-US" sz="3200" dirty="0">
                <a:latin typeface="Times New Roman" pitchFamily="18" charset="0"/>
                <a:cs typeface="Times New Roman" pitchFamily="18" charset="0"/>
              </a:rPr>
              <a:t>and </a:t>
            </a:r>
            <a:r>
              <a:rPr lang="en-US" sz="3200" dirty="0" smtClean="0">
                <a:latin typeface="Times New Roman" pitchFamily="18" charset="0"/>
                <a:cs typeface="Times New Roman" pitchFamily="18" charset="0"/>
              </a:rPr>
              <a:t>colonization </a:t>
            </a:r>
            <a:r>
              <a:rPr lang="en-US" sz="3200" dirty="0">
                <a:latin typeface="Times New Roman" pitchFamily="18" charset="0"/>
                <a:cs typeface="Times New Roman" pitchFamily="18" charset="0"/>
              </a:rPr>
              <a:t>rates of small mammals in </a:t>
            </a:r>
            <a:r>
              <a:rPr lang="en-US" sz="3200" dirty="0" smtClean="0">
                <a:latin typeface="Times New Roman" pitchFamily="18" charset="0"/>
                <a:cs typeface="Times New Roman" pitchFamily="18" charset="0"/>
              </a:rPr>
              <a:t>Chile</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19.4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3137744"/>
              </p:ext>
            </p:extLst>
          </p:nvPr>
        </p:nvGraphicFramePr>
        <p:xfrm>
          <a:off x="187375" y="1249313"/>
          <a:ext cx="8786143" cy="4700484"/>
        </p:xfrm>
        <a:graphic>
          <a:graphicData uri="http://schemas.openxmlformats.org/drawingml/2006/table">
            <a:tbl>
              <a:tblPr firstRow="1" firstCol="1" bandRow="1">
                <a:tableStyleId>{5C22544A-7EE6-4342-B048-85BDC9FD1C3A}</a:tableStyleId>
              </a:tblPr>
              <a:tblGrid>
                <a:gridCol w="2208716"/>
                <a:gridCol w="812028"/>
                <a:gridCol w="730825"/>
                <a:gridCol w="812028"/>
                <a:gridCol w="812028"/>
                <a:gridCol w="812028"/>
                <a:gridCol w="812028"/>
                <a:gridCol w="893231"/>
                <a:gridCol w="893231"/>
              </a:tblGrid>
              <a:tr h="486290">
                <a:tc rowSpan="3">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p>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p>
                    <a:p>
                      <a:pPr marL="0" marR="0">
                        <a:lnSpc>
                          <a:spcPct val="100000"/>
                        </a:lnSpc>
                        <a:spcBef>
                          <a:spcPts val="0"/>
                        </a:spcBef>
                        <a:spcAft>
                          <a:spcPts val="0"/>
                        </a:spcAft>
                      </a:pPr>
                      <a:r>
                        <a:rPr lang="en-US" sz="2400" b="0" dirty="0">
                          <a:effectLst/>
                          <a:latin typeface="Times New Roman" pitchFamily="18" charset="0"/>
                          <a:cs typeface="Times New Roman" pitchFamily="18" charset="0"/>
                        </a:rPr>
                        <a:t>species</a:t>
                      </a:r>
                      <a:endParaRPr lang="en-US" sz="2400" b="0" dirty="0">
                        <a:effectLst/>
                        <a:latin typeface="Times New Roman" pitchFamily="18" charset="0"/>
                        <a:ea typeface="Times New Roman"/>
                        <a:cs typeface="Times New Roman" pitchFamily="18" charset="0"/>
                      </a:endParaRPr>
                    </a:p>
                  </a:txBody>
                  <a:tcPr marL="68580" marR="68580" marT="0" marB="0" anchor="ctr"/>
                </a:tc>
                <a:tc gridSpan="4">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El </a:t>
                      </a:r>
                      <a:r>
                        <a:rPr lang="en-US" sz="2400" b="0" dirty="0" err="1">
                          <a:effectLst/>
                          <a:latin typeface="Times New Roman" pitchFamily="18" charset="0"/>
                          <a:cs typeface="Times New Roman" pitchFamily="18" charset="0"/>
                        </a:rPr>
                        <a:t>Cobre</a:t>
                      </a:r>
                      <a:r>
                        <a:rPr lang="en-US" sz="2400" b="0" dirty="0">
                          <a:effectLst/>
                          <a:latin typeface="Times New Roman" pitchFamily="18" charset="0"/>
                          <a:cs typeface="Times New Roman" pitchFamily="18" charset="0"/>
                        </a:rPr>
                        <a:t> creek</a:t>
                      </a:r>
                      <a:endParaRPr lang="en-US" sz="2400" b="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El Grillo creek</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86290">
                <a:tc vMerge="1">
                  <a:txBody>
                    <a:bodyPr/>
                    <a:lstStyle/>
                    <a:p>
                      <a:endParaRPr lang="en-US"/>
                    </a:p>
                  </a:txBody>
                  <a:tcPr/>
                </a:tc>
                <a:tc gridSpan="2">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north</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south</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north</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south</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r>
              <a:tr h="486290">
                <a:tc vMerge="1">
                  <a:txBody>
                    <a:bodyPr/>
                    <a:lstStyle/>
                    <a:p>
                      <a:endParaRPr lang="en-US"/>
                    </a:p>
                  </a:txBody>
                  <a:tcP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a:t>
                      </a:r>
                      <a:endParaRPr lang="en-US" sz="2400" b="0">
                        <a:effectLst/>
                        <a:latin typeface="Times New Roman" pitchFamily="18" charset="0"/>
                        <a:ea typeface="Times New Roman"/>
                        <a:cs typeface="Times New Roman" pitchFamily="18" charset="0"/>
                      </a:endParaRPr>
                    </a:p>
                  </a:txBody>
                  <a:tcPr marL="68580" marR="68580" marT="0" marB="0" anchor="ctr"/>
                </a:tc>
              </a:tr>
              <a:tr h="8913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leaf-eared mouse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0.50</a:t>
                      </a:r>
                      <a:endParaRPr lang="en-US" sz="2400" b="0">
                        <a:effectLst/>
                        <a:latin typeface="Times New Roman" pitchFamily="18" charset="0"/>
                        <a:ea typeface="Times New Roman"/>
                        <a:cs typeface="Times New Roman" pitchFamily="18" charset="0"/>
                      </a:endParaRPr>
                    </a:p>
                  </a:txBody>
                  <a:tcPr marL="68580" marR="68580" marT="0" marB="0" anchor="ctr"/>
                </a:tc>
              </a:tr>
              <a:tr h="8913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fat-tailed opossum</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0.58</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0.71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0.41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0.42</a:t>
                      </a:r>
                      <a:endParaRPr lang="en-US" sz="2400" b="0">
                        <a:effectLst/>
                        <a:latin typeface="Times New Roman" pitchFamily="18" charset="0"/>
                        <a:ea typeface="Times New Roman"/>
                        <a:cs typeface="Times New Roman" pitchFamily="18" charset="0"/>
                      </a:endParaRPr>
                    </a:p>
                  </a:txBody>
                  <a:tcPr marL="68580" marR="68580" marT="0" marB="0" anchor="ctr"/>
                </a:tc>
              </a:tr>
              <a:tr h="48629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degu</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0.24</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0.33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0.04</a:t>
                      </a:r>
                      <a:endParaRPr lang="en-US" sz="2400" b="0">
                        <a:effectLst/>
                        <a:latin typeface="Times New Roman" pitchFamily="18" charset="0"/>
                        <a:ea typeface="Times New Roman"/>
                        <a:cs typeface="Times New Roman" pitchFamily="18" charset="0"/>
                      </a:endParaRPr>
                    </a:p>
                  </a:txBody>
                  <a:tcPr marL="68580" marR="68580" marT="0" marB="0" anchor="ctr"/>
                </a:tc>
              </a:tr>
              <a:tr h="48629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field mouse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0.32</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0.41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0.30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0.31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0.27</a:t>
                      </a:r>
                      <a:endParaRPr lang="en-US" sz="2400" b="0">
                        <a:effectLst/>
                        <a:latin typeface="Times New Roman" pitchFamily="18" charset="0"/>
                        <a:ea typeface="Times New Roman"/>
                        <a:cs typeface="Times New Roman" pitchFamily="18" charset="0"/>
                      </a:endParaRPr>
                    </a:p>
                  </a:txBody>
                  <a:tcPr marL="68580" marR="68580" marT="0" marB="0" anchor="ctr"/>
                </a:tc>
              </a:tr>
              <a:tr h="48629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pygmy rice rat</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0.68</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0.88</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0.14</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0.46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0.18</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0.77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0.14</a:t>
                      </a:r>
                      <a:endParaRPr lang="en-US" sz="24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77999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4012663" cy="3416320"/>
          </a:xfrm>
          <a:prstGeom prst="rect">
            <a:avLst/>
          </a:prstGeom>
        </p:spPr>
        <p:txBody>
          <a:bodyPr wrap="square">
            <a:spAutoFit/>
          </a:bodyPr>
          <a:lstStyle/>
          <a:p>
            <a:r>
              <a:rPr lang="en-US" sz="3600" dirty="0" smtClean="0">
                <a:latin typeface="Times New Roman" pitchFamily="18" charset="0"/>
                <a:cs typeface="Times New Roman" pitchFamily="18" charset="0"/>
              </a:rPr>
              <a:t>Relationship </a:t>
            </a:r>
            <a:r>
              <a:rPr lang="en-US" sz="3600" dirty="0">
                <a:latin typeface="Times New Roman" pitchFamily="18" charset="0"/>
                <a:cs typeface="Times New Roman" pitchFamily="18" charset="0"/>
              </a:rPr>
              <a:t>between extinction and colonization rates and population density for </a:t>
            </a:r>
            <a:r>
              <a:rPr lang="en-US" sz="3600" dirty="0" smtClean="0">
                <a:latin typeface="Times New Roman" pitchFamily="18" charset="0"/>
                <a:cs typeface="Times New Roman" pitchFamily="18" charset="0"/>
              </a:rPr>
              <a:t>small mammals </a:t>
            </a:r>
            <a:r>
              <a:rPr lang="en-US" sz="3600" dirty="0">
                <a:latin typeface="Times New Roman" pitchFamily="18" charset="0"/>
                <a:cs typeface="Times New Roman" pitchFamily="18" charset="0"/>
              </a:rPr>
              <a:t>in </a:t>
            </a:r>
            <a:r>
              <a:rPr lang="en-US" sz="3600" dirty="0" smtClean="0">
                <a:latin typeface="Times New Roman" pitchFamily="18" charset="0"/>
                <a:cs typeface="Times New Roman" pitchFamily="18" charset="0"/>
              </a:rPr>
              <a:t>Chile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19.6 </a:t>
            </a:r>
            <a:endParaRPr lang="en-US" dirty="0">
              <a:latin typeface="Times New Roman" pitchFamily="18" charset="0"/>
              <a:cs typeface="Times New Roman" pitchFamily="18" charset="0"/>
            </a:endParaRPr>
          </a:p>
        </p:txBody>
      </p:sp>
      <p:pic>
        <p:nvPicPr>
          <p:cNvPr id="5" name="Picture 4" descr="figure19_7"/>
          <p:cNvPicPr/>
          <p:nvPr/>
        </p:nvPicPr>
        <p:blipFill>
          <a:blip r:embed="rId3">
            <a:extLst>
              <a:ext uri="{28A0092B-C50C-407E-A947-70E740481C1C}">
                <a14:useLocalDpi xmlns:a14="http://schemas.microsoft.com/office/drawing/2010/main" val="0"/>
              </a:ext>
            </a:extLst>
          </a:blip>
          <a:srcRect/>
          <a:stretch>
            <a:fillRect/>
          </a:stretch>
        </p:blipFill>
        <p:spPr bwMode="auto">
          <a:xfrm>
            <a:off x="4200041" y="0"/>
            <a:ext cx="4943959" cy="666218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62155" cy="646331"/>
          </a:xfrm>
          <a:prstGeom prst="rect">
            <a:avLst/>
          </a:prstGeom>
        </p:spPr>
        <p:txBody>
          <a:bodyPr wrap="square">
            <a:spAutoFit/>
          </a:bodyPr>
          <a:lstStyle/>
          <a:p>
            <a:pPr algn="ctr"/>
            <a:r>
              <a:rPr lang="en-US" sz="3600" dirty="0" smtClean="0">
                <a:latin typeface="Times New Roman" pitchFamily="18" charset="0"/>
                <a:cs typeface="Times New Roman" pitchFamily="18" charset="0"/>
              </a:rPr>
              <a:t>Fragmentation </a:t>
            </a:r>
            <a:r>
              <a:rPr lang="en-US" sz="3600" dirty="0">
                <a:latin typeface="Times New Roman" pitchFamily="18" charset="0"/>
                <a:cs typeface="Times New Roman" pitchFamily="18" charset="0"/>
              </a:rPr>
              <a:t>of forest hilltops in </a:t>
            </a:r>
            <a:r>
              <a:rPr lang="en-US" sz="3600" dirty="0" smtClean="0">
                <a:latin typeface="Times New Roman" pitchFamily="18" charset="0"/>
                <a:cs typeface="Times New Roman" pitchFamily="18" charset="0"/>
              </a:rPr>
              <a:t>Chile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794081"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ELSI 19.1</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13" y="758457"/>
            <a:ext cx="8309499" cy="5534393"/>
          </a:xfrm>
          <a:prstGeom prst="rect">
            <a:avLst/>
          </a:prstGeom>
          <a:noFill/>
          <a:ln>
            <a:noFill/>
          </a:ln>
        </p:spPr>
      </p:pic>
    </p:spTree>
    <p:extLst>
      <p:ext uri="{BB962C8B-B14F-4D97-AF65-F5344CB8AC3E}">
        <p14:creationId xmlns:p14="http://schemas.microsoft.com/office/powerpoint/2010/main" val="296298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13" y="708872"/>
            <a:ext cx="7275700" cy="5614974"/>
          </a:xfrm>
          <a:prstGeom prst="rect">
            <a:avLst/>
          </a:prstGeom>
          <a:noFill/>
          <a:ln>
            <a:noFill/>
          </a:ln>
        </p:spPr>
      </p:pic>
      <p:sp>
        <p:nvSpPr>
          <p:cNvPr id="3" name="Rectangle 2"/>
          <p:cNvSpPr/>
          <p:nvPr/>
        </p:nvSpPr>
        <p:spPr>
          <a:xfrm>
            <a:off x="187377" y="172098"/>
            <a:ext cx="8352189" cy="646331"/>
          </a:xfrm>
          <a:prstGeom prst="rect">
            <a:avLst/>
          </a:prstGeom>
        </p:spPr>
        <p:txBody>
          <a:bodyPr wrap="square">
            <a:spAutoFit/>
          </a:bodyPr>
          <a:lstStyle/>
          <a:p>
            <a:r>
              <a:rPr lang="en-US" sz="3600" dirty="0" smtClean="0">
                <a:latin typeface="Times New Roman" pitchFamily="18" charset="0"/>
                <a:cs typeface="Times New Roman" pitchFamily="18" charset="0"/>
              </a:rPr>
              <a:t>Age </a:t>
            </a:r>
            <a:r>
              <a:rPr lang="en-US" sz="3600" dirty="0">
                <a:latin typeface="Times New Roman" pitchFamily="18" charset="0"/>
                <a:cs typeface="Times New Roman" pitchFamily="18" charset="0"/>
              </a:rPr>
              <a:t>structure of a hypothetical </a:t>
            </a:r>
            <a:r>
              <a:rPr lang="en-US" sz="3600" dirty="0" smtClean="0">
                <a:latin typeface="Times New Roman" pitchFamily="18" charset="0"/>
                <a:cs typeface="Times New Roman" pitchFamily="18" charset="0"/>
              </a:rPr>
              <a:t>university</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19.7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9" y="172098"/>
            <a:ext cx="3253246" cy="2308324"/>
          </a:xfrm>
          <a:prstGeom prst="rect">
            <a:avLst/>
          </a:prstGeom>
        </p:spPr>
        <p:txBody>
          <a:bodyPr wrap="square">
            <a:spAutoFit/>
          </a:bodyPr>
          <a:lstStyle/>
          <a:p>
            <a:r>
              <a:rPr lang="en-US" sz="3600" dirty="0" smtClean="0">
                <a:latin typeface="Times New Roman" pitchFamily="18" charset="0"/>
                <a:cs typeface="Times New Roman" pitchFamily="18" charset="0"/>
              </a:rPr>
              <a:t>Length </a:t>
            </a:r>
            <a:r>
              <a:rPr lang="en-US" sz="3600" dirty="0">
                <a:latin typeface="Times New Roman" pitchFamily="18" charset="0"/>
                <a:cs typeface="Times New Roman" pitchFamily="18" charset="0"/>
              </a:rPr>
              <a:t>vs. age in </a:t>
            </a:r>
            <a:r>
              <a:rPr lang="en-US" sz="3600" dirty="0" smtClean="0">
                <a:latin typeface="Times New Roman" pitchFamily="18" charset="0"/>
                <a:cs typeface="Times New Roman" pitchFamily="18" charset="0"/>
              </a:rPr>
              <a:t>pumpkinseed sunfish populations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19.8 </a:t>
            </a:r>
            <a:endParaRPr lang="en-US" dirty="0">
              <a:latin typeface="Times New Roman" pitchFamily="18" charset="0"/>
              <a:cs typeface="Times New Roman" pitchFamily="18" charset="0"/>
            </a:endParaRPr>
          </a:p>
        </p:txBody>
      </p:sp>
      <p:pic>
        <p:nvPicPr>
          <p:cNvPr id="5" name="Picture 4" descr="figure19_9"/>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5486400" cy="658177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1" y="0"/>
            <a:ext cx="3688598"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A </a:t>
            </a:r>
            <a:r>
              <a:rPr lang="en-US" sz="3600" dirty="0">
                <a:latin typeface="Times New Roman" pitchFamily="18" charset="0"/>
                <a:cs typeface="Times New Roman" pitchFamily="18" charset="0"/>
              </a:rPr>
              <a:t>flock of </a:t>
            </a:r>
            <a:r>
              <a:rPr lang="en-US" sz="3600" dirty="0" smtClean="0">
                <a:latin typeface="Times New Roman" pitchFamily="18" charset="0"/>
                <a:cs typeface="Times New Roman" pitchFamily="18" charset="0"/>
              </a:rPr>
              <a:t>starlings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5824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UN19.1</a:t>
            </a:r>
            <a:endParaRPr lang="en-US"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239" b="7398"/>
          <a:stretch/>
        </p:blipFill>
        <p:spPr bwMode="auto">
          <a:xfrm>
            <a:off x="2543425" y="0"/>
            <a:ext cx="6600575" cy="64775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Demographic </a:t>
            </a:r>
            <a:r>
              <a:rPr lang="en-US" sz="3600" dirty="0">
                <a:latin typeface="Times New Roman" pitchFamily="18" charset="0"/>
                <a:cs typeface="Times New Roman" pitchFamily="18" charset="0"/>
              </a:rPr>
              <a:t>statistics for female pumpkinseed sunfish in Canadian </a:t>
            </a:r>
            <a:r>
              <a:rPr lang="en-US" sz="3600" dirty="0" smtClean="0">
                <a:latin typeface="Times New Roman" pitchFamily="18" charset="0"/>
                <a:cs typeface="Times New Roman" pitchFamily="18" charset="0"/>
              </a:rPr>
              <a:t>lakes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19.5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40568230"/>
              </p:ext>
            </p:extLst>
          </p:nvPr>
        </p:nvGraphicFramePr>
        <p:xfrm>
          <a:off x="433953" y="1741757"/>
          <a:ext cx="8374766" cy="4101104"/>
        </p:xfrm>
        <a:graphic>
          <a:graphicData uri="http://schemas.openxmlformats.org/drawingml/2006/table">
            <a:tbl>
              <a:tblPr firstRow="1" bandRow="1">
                <a:tableStyleId>{5C22544A-7EE6-4342-B048-85BDC9FD1C3A}</a:tableStyleId>
              </a:tblPr>
              <a:tblGrid>
                <a:gridCol w="2021495"/>
                <a:gridCol w="1949299"/>
                <a:gridCol w="1949299"/>
                <a:gridCol w="2454673"/>
              </a:tblGrid>
              <a:tr h="1171744">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p>
                    <a:p>
                      <a:pPr marL="0" marR="0">
                        <a:lnSpc>
                          <a:spcPct val="100000"/>
                        </a:lnSpc>
                        <a:spcBef>
                          <a:spcPts val="0"/>
                        </a:spcBef>
                        <a:spcAft>
                          <a:spcPts val="0"/>
                        </a:spcAft>
                      </a:pPr>
                      <a:r>
                        <a:rPr lang="en-US" sz="2400" b="0" dirty="0">
                          <a:effectLst/>
                          <a:latin typeface="Times New Roman" pitchFamily="18" charset="0"/>
                          <a:cs typeface="Times New Roman" pitchFamily="18" charset="0"/>
                        </a:rPr>
                        <a:t>lake</a:t>
                      </a:r>
                      <a:endParaRPr lang="en-US" sz="2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mean age at maturity (yrs)</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mean GBM ratio</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mean length at maturity (mm)</a:t>
                      </a:r>
                      <a:endParaRPr lang="en-US" sz="2400" b="0">
                        <a:effectLst/>
                        <a:latin typeface="Times New Roman" pitchFamily="18" charset="0"/>
                        <a:ea typeface="Times New Roman"/>
                        <a:cs typeface="Times New Roman" pitchFamily="18" charset="0"/>
                      </a:endParaRPr>
                    </a:p>
                  </a:txBody>
                  <a:tcPr marL="68580" marR="68580" marT="0" marB="0" anchor="ctr"/>
                </a:tc>
              </a:tr>
              <a:tr h="5858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Little Round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2.4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0.16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7.7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65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4</a:t>
                      </a:r>
                      <a:endParaRPr lang="en-US" sz="2400" b="0">
                        <a:effectLst/>
                        <a:latin typeface="Times New Roman" pitchFamily="18" charset="0"/>
                        <a:ea typeface="Times New Roman"/>
                        <a:cs typeface="Times New Roman" pitchFamily="18" charset="0"/>
                      </a:endParaRPr>
                    </a:p>
                  </a:txBody>
                  <a:tcPr marL="68580" marR="68580" marT="0" marB="0" anchor="ctr"/>
                </a:tc>
              </a:tr>
              <a:tr h="5858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Warrens</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0.19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9.3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74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4</a:t>
                      </a:r>
                      <a:endParaRPr lang="en-US" sz="2400" b="0">
                        <a:effectLst/>
                        <a:latin typeface="Times New Roman" pitchFamily="18" charset="0"/>
                        <a:ea typeface="Times New Roman"/>
                        <a:cs typeface="Times New Roman" pitchFamily="18" charset="0"/>
                      </a:endParaRPr>
                    </a:p>
                  </a:txBody>
                  <a:tcPr marL="68580" marR="68580" marT="0" marB="0" anchor="ctr"/>
                </a:tc>
              </a:tr>
              <a:tr h="5858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Beloporine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0.15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7.4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3</a:t>
                      </a:r>
                      <a:endParaRPr lang="en-US" sz="2400" b="0">
                        <a:effectLst/>
                        <a:latin typeface="Times New Roman" pitchFamily="18" charset="0"/>
                        <a:ea typeface="Times New Roman"/>
                        <a:cs typeface="Times New Roman" pitchFamily="18" charset="0"/>
                      </a:endParaRPr>
                    </a:p>
                  </a:txBody>
                  <a:tcPr marL="68580" marR="68580" marT="0" marB="0" anchor="ctr"/>
                </a:tc>
              </a:tr>
              <a:tr h="5858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Black</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3.1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0.17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6.9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84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4</a:t>
                      </a:r>
                      <a:endParaRPr lang="en-US" sz="2400" b="0">
                        <a:effectLst/>
                        <a:latin typeface="Times New Roman" pitchFamily="18" charset="0"/>
                        <a:ea typeface="Times New Roman"/>
                        <a:cs typeface="Times New Roman" pitchFamily="18" charset="0"/>
                      </a:endParaRPr>
                    </a:p>
                  </a:txBody>
                  <a:tcPr marL="68580" marR="68580" marT="0" marB="0" anchor="ctr"/>
                </a:tc>
              </a:tr>
              <a:tr h="58587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Vance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3.4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0.20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7.5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1.1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95 </a:t>
                      </a:r>
                      <a:r>
                        <a:rPr lang="en-US" sz="2400" b="0" u="sng" dirty="0">
                          <a:effectLst/>
                          <a:latin typeface="Times New Roman" pitchFamily="18" charset="0"/>
                          <a:cs typeface="Times New Roman" pitchFamily="18" charset="0"/>
                        </a:rPr>
                        <a:t>+</a:t>
                      </a:r>
                      <a:r>
                        <a:rPr lang="en-US" sz="2400" b="0" dirty="0">
                          <a:effectLst/>
                          <a:latin typeface="Times New Roman" pitchFamily="18" charset="0"/>
                          <a:cs typeface="Times New Roman" pitchFamily="18" charset="0"/>
                        </a:rPr>
                        <a:t> 4</a:t>
                      </a:r>
                      <a:endParaRPr lang="en-US" sz="24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07577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469" y="146076"/>
            <a:ext cx="3901890" cy="1754326"/>
          </a:xfrm>
          <a:prstGeom prst="rect">
            <a:avLst/>
          </a:prstGeom>
        </p:spPr>
        <p:txBody>
          <a:bodyPr wrap="square">
            <a:spAutoFit/>
          </a:bodyPr>
          <a:lstStyle/>
          <a:p>
            <a:r>
              <a:rPr lang="en-US" sz="3600" dirty="0" smtClean="0">
                <a:latin typeface="Times New Roman" pitchFamily="18" charset="0"/>
                <a:cs typeface="Times New Roman" pitchFamily="18" charset="0"/>
              </a:rPr>
              <a:t>Estimated </a:t>
            </a:r>
            <a:r>
              <a:rPr lang="en-US" sz="3600" dirty="0">
                <a:latin typeface="Times New Roman" pitchFamily="18" charset="0"/>
                <a:cs typeface="Times New Roman" pitchFamily="18" charset="0"/>
              </a:rPr>
              <a:t>number of individuals in each age </a:t>
            </a:r>
            <a:r>
              <a:rPr lang="en-US" sz="3600" dirty="0" smtClean="0">
                <a:latin typeface="Times New Roman" pitchFamily="18" charset="0"/>
                <a:cs typeface="Times New Roman" pitchFamily="18" charset="0"/>
              </a:rPr>
              <a:t>class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19.9 </a:t>
            </a:r>
            <a:endParaRPr lang="en-US" dirty="0">
              <a:latin typeface="Times New Roman" pitchFamily="18" charset="0"/>
              <a:cs typeface="Times New Roman" pitchFamily="18" charset="0"/>
            </a:endParaRPr>
          </a:p>
        </p:txBody>
      </p:sp>
      <p:pic>
        <p:nvPicPr>
          <p:cNvPr id="5" name="Picture 4" descr="figure19_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3581" y="58852"/>
            <a:ext cx="5191932" cy="661627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Adult </a:t>
            </a:r>
            <a:r>
              <a:rPr lang="en-US" sz="3600" dirty="0">
                <a:latin typeface="Times New Roman" pitchFamily="18" charset="0"/>
                <a:cs typeface="Times New Roman" pitchFamily="18" charset="0"/>
              </a:rPr>
              <a:t>and juvenile survival probabilities and the survival </a:t>
            </a:r>
            <a:r>
              <a:rPr lang="en-US" sz="3600" dirty="0" smtClean="0">
                <a:latin typeface="Times New Roman" pitchFamily="18" charset="0"/>
                <a:cs typeface="Times New Roman" pitchFamily="18" charset="0"/>
              </a:rPr>
              <a:t>probability ratio</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19.6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18802175"/>
              </p:ext>
            </p:extLst>
          </p:nvPr>
        </p:nvGraphicFramePr>
        <p:xfrm>
          <a:off x="325464" y="1580836"/>
          <a:ext cx="8483255" cy="3673097"/>
        </p:xfrm>
        <a:graphic>
          <a:graphicData uri="http://schemas.openxmlformats.org/drawingml/2006/table">
            <a:tbl>
              <a:tblPr firstRow="1" bandRow="1">
                <a:tableStyleId>{5C22544A-7EE6-4342-B048-85BDC9FD1C3A}</a:tableStyleId>
              </a:tblPr>
              <a:tblGrid>
                <a:gridCol w="1720312"/>
                <a:gridCol w="2421545"/>
                <a:gridCol w="2750451"/>
                <a:gridCol w="1456121"/>
                <a:gridCol w="134826"/>
              </a:tblGrid>
              <a:tr h="830052">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lake</a:t>
                      </a:r>
                      <a:endParaRPr lang="en-US" sz="2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smtClean="0">
                          <a:effectLst/>
                          <a:latin typeface="Times New Roman" pitchFamily="18" charset="0"/>
                          <a:cs typeface="Times New Roman" pitchFamily="18" charset="0"/>
                        </a:rPr>
                        <a:t>adult </a:t>
                      </a:r>
                      <a:r>
                        <a:rPr lang="en-US" sz="2400" b="0" dirty="0">
                          <a:effectLst/>
                          <a:latin typeface="Times New Roman" pitchFamily="18" charset="0"/>
                          <a:cs typeface="Times New Roman" pitchFamily="18" charset="0"/>
                        </a:rPr>
                        <a:t>survival probability</a:t>
                      </a:r>
                      <a:endParaRPr lang="en-US" sz="2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smtClean="0">
                          <a:effectLst/>
                          <a:latin typeface="Times New Roman" pitchFamily="18" charset="0"/>
                          <a:cs typeface="Times New Roman" pitchFamily="18" charset="0"/>
                        </a:rPr>
                        <a:t>juvenile </a:t>
                      </a:r>
                      <a:r>
                        <a:rPr lang="en-US" sz="2400" b="0" dirty="0">
                          <a:effectLst/>
                          <a:latin typeface="Times New Roman" pitchFamily="18" charset="0"/>
                          <a:cs typeface="Times New Roman" pitchFamily="18" charset="0"/>
                        </a:rPr>
                        <a:t>survival probability</a:t>
                      </a:r>
                      <a:endParaRPr lang="en-US" sz="2400" b="0" dirty="0">
                        <a:effectLst/>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A:J ratio</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r>
              <a:tr h="568609">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Little Round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0.22</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0.008</a:t>
                      </a:r>
                      <a:endParaRPr lang="en-US" sz="2400" b="0">
                        <a:effectLst/>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27.5</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r>
              <a:tr h="568609">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Warrens</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0.018</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 </a:t>
                      </a:r>
                      <a:endParaRPr lang="en-US" sz="2400" b="0">
                        <a:effectLst/>
                        <a:latin typeface="Times New Roman" pitchFamily="18" charset="0"/>
                        <a:ea typeface="Times New Roman"/>
                        <a:cs typeface="Times New Roman" pitchFamily="18" charset="0"/>
                      </a:endParaRPr>
                    </a:p>
                  </a:txBody>
                  <a:tcPr marL="0" marR="0" marT="0" marB="0" anchor="ctr"/>
                </a:tc>
              </a:tr>
              <a:tr h="568609">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Beloporine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0.67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0.016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41.9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 </a:t>
                      </a:r>
                      <a:endParaRPr lang="en-US" sz="2400" b="0">
                        <a:effectLst/>
                        <a:latin typeface="Times New Roman" pitchFamily="18" charset="0"/>
                        <a:ea typeface="Times New Roman"/>
                        <a:cs typeface="Times New Roman" pitchFamily="18" charset="0"/>
                      </a:endParaRPr>
                    </a:p>
                  </a:txBody>
                  <a:tcPr marL="0" marR="0" marT="0" marB="0" anchor="ctr"/>
                </a:tc>
              </a:tr>
              <a:tr h="568609">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Black</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0.47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0.004</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117.5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 </a:t>
                      </a:r>
                      <a:endParaRPr lang="en-US" sz="2400" b="0">
                        <a:effectLst/>
                        <a:latin typeface="Times New Roman" pitchFamily="18" charset="0"/>
                        <a:ea typeface="Times New Roman"/>
                        <a:cs typeface="Times New Roman" pitchFamily="18" charset="0"/>
                      </a:endParaRPr>
                    </a:p>
                  </a:txBody>
                  <a:tcPr marL="0" marR="0" marT="0" marB="0" anchor="ctr"/>
                </a:tc>
              </a:tr>
              <a:tr h="568609">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Vance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0.48</a:t>
                      </a:r>
                      <a:endParaRPr lang="en-US" sz="24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53.3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endParaRPr lang="en-US" sz="2400" b="0" dirty="0">
                        <a:effectLst/>
                        <a:latin typeface="Times New Roman" pitchFamily="18" charset="0"/>
                        <a:ea typeface="Times New Roman"/>
                        <a:cs typeface="Times New Roman" pitchFamily="18" charset="0"/>
                      </a:endParaRPr>
                    </a:p>
                  </a:txBody>
                  <a:tcPr marL="0" marR="0" marT="0" marB="0" anchor="ctr"/>
                </a:tc>
              </a:tr>
            </a:tbl>
          </a:graphicData>
        </a:graphic>
      </p:graphicFrame>
    </p:spTree>
    <p:extLst>
      <p:ext uri="{BB962C8B-B14F-4D97-AF65-F5344CB8AC3E}">
        <p14:creationId xmlns:p14="http://schemas.microsoft.com/office/powerpoint/2010/main" val="202617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563213" cy="3416320"/>
          </a:xfrm>
          <a:prstGeom prst="rect">
            <a:avLst/>
          </a:prstGeom>
        </p:spPr>
        <p:txBody>
          <a:bodyPr wrap="square">
            <a:spAutoFit/>
          </a:bodyPr>
          <a:lstStyle/>
          <a:p>
            <a:r>
              <a:rPr lang="en-US" sz="3600" dirty="0" smtClean="0">
                <a:latin typeface="Times New Roman" pitchFamily="18" charset="0"/>
                <a:cs typeface="Times New Roman" pitchFamily="18" charset="0"/>
              </a:rPr>
              <a:t>Estimated </a:t>
            </a:r>
            <a:r>
              <a:rPr lang="en-US" sz="3600" dirty="0">
                <a:latin typeface="Times New Roman" pitchFamily="18" charset="0"/>
                <a:cs typeface="Times New Roman" pitchFamily="18" charset="0"/>
              </a:rPr>
              <a:t>abundance of pumpkinseed sunfish offspring produced in five Canadian </a:t>
            </a:r>
            <a:r>
              <a:rPr lang="en-US" sz="3600" dirty="0" smtClean="0">
                <a:latin typeface="Times New Roman" pitchFamily="18" charset="0"/>
                <a:cs typeface="Times New Roman" pitchFamily="18" charset="0"/>
              </a:rPr>
              <a:t>lakes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19.10 </a:t>
            </a:r>
            <a:endParaRPr lang="en-US" dirty="0">
              <a:latin typeface="Times New Roman" pitchFamily="18" charset="0"/>
              <a:cs typeface="Times New Roman" pitchFamily="18" charset="0"/>
            </a:endParaRPr>
          </a:p>
        </p:txBody>
      </p:sp>
      <p:pic>
        <p:nvPicPr>
          <p:cNvPr id="5" name="Picture 4" descr="figure19_11"/>
          <p:cNvPicPr/>
          <p:nvPr/>
        </p:nvPicPr>
        <p:blipFill>
          <a:blip r:embed="rId3">
            <a:extLst>
              <a:ext uri="{28A0092B-C50C-407E-A947-70E740481C1C}">
                <a14:useLocalDpi xmlns:a14="http://schemas.microsoft.com/office/drawing/2010/main" val="0"/>
              </a:ext>
            </a:extLst>
          </a:blip>
          <a:srcRect/>
          <a:stretch>
            <a:fillRect/>
          </a:stretch>
        </p:blipFill>
        <p:spPr bwMode="auto">
          <a:xfrm>
            <a:off x="4184543" y="14051"/>
            <a:ext cx="4959458" cy="664813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2619323" cy="3416320"/>
          </a:xfrm>
          <a:prstGeom prst="rect">
            <a:avLst/>
          </a:prstGeom>
        </p:spPr>
        <p:txBody>
          <a:bodyPr wrap="square">
            <a:spAutoFit/>
          </a:bodyPr>
          <a:lstStyle/>
          <a:p>
            <a:r>
              <a:rPr lang="en-US" sz="3600" dirty="0" smtClean="0">
                <a:latin typeface="Times New Roman" pitchFamily="18" charset="0"/>
                <a:cs typeface="Times New Roman" pitchFamily="18" charset="0"/>
              </a:rPr>
              <a:t>Age </a:t>
            </a:r>
            <a:r>
              <a:rPr lang="en-US" sz="3600" dirty="0">
                <a:latin typeface="Times New Roman" pitchFamily="18" charset="0"/>
                <a:cs typeface="Times New Roman" pitchFamily="18" charset="0"/>
              </a:rPr>
              <a:t>distributions of human populations in India in </a:t>
            </a:r>
            <a:r>
              <a:rPr lang="en-US" sz="3600" dirty="0" smtClean="0">
                <a:latin typeface="Times New Roman" pitchFamily="18" charset="0"/>
                <a:cs typeface="Times New Roman" pitchFamily="18" charset="0"/>
              </a:rPr>
              <a:t>and China</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851789"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ELSI 19.2 </a:t>
            </a:r>
            <a:endParaRPr lang="en-US" dirty="0">
              <a:latin typeface="Times New Roman" pitchFamily="18" charset="0"/>
              <a:cs typeface="Times New Roman" pitchFamily="18" charset="0"/>
            </a:endParaRPr>
          </a:p>
        </p:txBody>
      </p:sp>
      <p:pic>
        <p:nvPicPr>
          <p:cNvPr id="5" name="Picture 4" descr="figureELSI19_2"/>
          <p:cNvPicPr/>
          <p:nvPr/>
        </p:nvPicPr>
        <p:blipFill>
          <a:blip r:embed="rId3">
            <a:extLst>
              <a:ext uri="{28A0092B-C50C-407E-A947-70E740481C1C}">
                <a14:useLocalDpi xmlns:a14="http://schemas.microsoft.com/office/drawing/2010/main" val="0"/>
              </a:ext>
            </a:extLst>
          </a:blip>
          <a:srcRect/>
          <a:stretch>
            <a:fillRect/>
          </a:stretch>
        </p:blipFill>
        <p:spPr bwMode="auto">
          <a:xfrm>
            <a:off x="2806700" y="1"/>
            <a:ext cx="6337300" cy="666218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77654" cy="646331"/>
          </a:xfrm>
          <a:prstGeom prst="rect">
            <a:avLst/>
          </a:prstGeom>
        </p:spPr>
        <p:txBody>
          <a:bodyPr wrap="square">
            <a:spAutoFit/>
          </a:bodyPr>
          <a:lstStyle/>
          <a:p>
            <a:r>
              <a:rPr lang="en-US" sz="3600" dirty="0" smtClean="0">
                <a:latin typeface="Times New Roman" pitchFamily="18" charset="0"/>
                <a:cs typeface="Times New Roman" pitchFamily="18" charset="0"/>
              </a:rPr>
              <a:t>A </a:t>
            </a:r>
            <a:r>
              <a:rPr lang="en-US" sz="3600" dirty="0">
                <a:latin typeface="Times New Roman" pitchFamily="18" charset="0"/>
                <a:cs typeface="Times New Roman" pitchFamily="18" charset="0"/>
              </a:rPr>
              <a:t>sagebrush </a:t>
            </a:r>
            <a:r>
              <a:rPr lang="en-US" sz="3600" dirty="0" smtClean="0">
                <a:latin typeface="Times New Roman" pitchFamily="18" charset="0"/>
                <a:cs typeface="Times New Roman" pitchFamily="18" charset="0"/>
              </a:rPr>
              <a:t>(</a:t>
            </a:r>
            <a:r>
              <a:rPr lang="en-US" sz="3600" i="1" dirty="0">
                <a:latin typeface="Times New Roman" pitchFamily="18" charset="0"/>
                <a:cs typeface="Times New Roman" pitchFamily="18" charset="0"/>
              </a:rPr>
              <a:t>Artemisia tridentate</a:t>
            </a:r>
            <a:r>
              <a:rPr lang="en-US" sz="3600" dirty="0" smtClean="0">
                <a:latin typeface="Times New Roman" pitchFamily="18" charset="0"/>
                <a:cs typeface="Times New Roman" pitchFamily="18" charset="0"/>
              </a:rPr>
              <a:t>) population</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1359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19.11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2324" y="740939"/>
            <a:ext cx="7451262" cy="5641372"/>
          </a:xfrm>
          <a:prstGeom prst="rect">
            <a:avLst/>
          </a:prstGeom>
          <a:noFill/>
          <a:ln>
            <a:noFill/>
          </a:ln>
        </p:spPr>
      </p:pic>
    </p:spTree>
    <p:extLst>
      <p:ext uri="{BB962C8B-B14F-4D97-AF65-F5344CB8AC3E}">
        <p14:creationId xmlns:p14="http://schemas.microsoft.com/office/powerpoint/2010/main" val="1613128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8529" y="0"/>
            <a:ext cx="4623446" cy="6707282"/>
          </a:xfrm>
          <a:prstGeom prst="rect">
            <a:avLst/>
          </a:prstGeom>
          <a:noFill/>
          <a:ln>
            <a:noFill/>
          </a:ln>
        </p:spPr>
      </p:pic>
      <p:sp>
        <p:nvSpPr>
          <p:cNvPr id="3" name="Rectangle 2"/>
          <p:cNvSpPr/>
          <p:nvPr/>
        </p:nvSpPr>
        <p:spPr>
          <a:xfrm>
            <a:off x="187378" y="172098"/>
            <a:ext cx="3935172" cy="3416320"/>
          </a:xfrm>
          <a:prstGeom prst="rect">
            <a:avLst/>
          </a:prstGeom>
        </p:spPr>
        <p:txBody>
          <a:bodyPr wrap="square">
            <a:spAutoFit/>
          </a:bodyPr>
          <a:lstStyle/>
          <a:p>
            <a:r>
              <a:rPr lang="en-US" sz="3600" dirty="0" smtClean="0">
                <a:latin typeface="Times New Roman" pitchFamily="18" charset="0"/>
                <a:cs typeface="Times New Roman" pitchFamily="18" charset="0"/>
              </a:rPr>
              <a:t>Distances </a:t>
            </a:r>
            <a:r>
              <a:rPr lang="en-US" sz="3600" dirty="0">
                <a:latin typeface="Times New Roman" pitchFamily="18" charset="0"/>
                <a:cs typeface="Times New Roman" pitchFamily="18" charset="0"/>
              </a:rPr>
              <a:t>between neighboring sagebrush and effects of distance on communication between </a:t>
            </a:r>
            <a:r>
              <a:rPr lang="en-US" sz="3600" dirty="0" smtClean="0">
                <a:latin typeface="Times New Roman" pitchFamily="18" charset="0"/>
                <a:cs typeface="Times New Roman" pitchFamily="18" charset="0"/>
              </a:rPr>
              <a:t>neighbors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19.12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9"/>
            <a:ext cx="3842181" cy="2308324"/>
          </a:xfrm>
          <a:prstGeom prst="rect">
            <a:avLst/>
          </a:prstGeom>
        </p:spPr>
        <p:txBody>
          <a:bodyPr wrap="square">
            <a:spAutoFit/>
          </a:bodyPr>
          <a:lstStyle/>
          <a:p>
            <a:r>
              <a:rPr lang="en-US" sz="3600" dirty="0" smtClean="0">
                <a:latin typeface="Times New Roman" pitchFamily="18" charset="0"/>
                <a:cs typeface="Times New Roman" pitchFamily="18" charset="0"/>
              </a:rPr>
              <a:t>Standardized </a:t>
            </a:r>
            <a:r>
              <a:rPr lang="en-US" sz="3600" dirty="0">
                <a:latin typeface="Times New Roman" pitchFamily="18" charset="0"/>
                <a:cs typeface="Times New Roman" pitchFamily="18" charset="0"/>
              </a:rPr>
              <a:t>leaf </a:t>
            </a:r>
            <a:r>
              <a:rPr lang="en-US" sz="3600" dirty="0" smtClean="0">
                <a:latin typeface="Times New Roman" pitchFamily="18" charset="0"/>
                <a:cs typeface="Times New Roman" pitchFamily="18" charset="0"/>
              </a:rPr>
              <a:t>damage on sagebrush in </a:t>
            </a:r>
            <a:r>
              <a:rPr lang="en-US" sz="3600" dirty="0">
                <a:latin typeface="Times New Roman" pitchFamily="18" charset="0"/>
                <a:cs typeface="Times New Roman" pitchFamily="18" charset="0"/>
              </a:rPr>
              <a:t>different </a:t>
            </a:r>
            <a:r>
              <a:rPr lang="en-US" sz="3600" dirty="0" smtClean="0">
                <a:latin typeface="Times New Roman" pitchFamily="18" charset="0"/>
                <a:cs typeface="Times New Roman" pitchFamily="18" charset="0"/>
              </a:rPr>
              <a:t>treatments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19.13 </a:t>
            </a:r>
            <a:endParaRPr lang="en-US" dirty="0">
              <a:latin typeface="Times New Roman" pitchFamily="18" charset="0"/>
              <a:cs typeface="Times New Roman" pitchFamily="18" charset="0"/>
            </a:endParaRPr>
          </a:p>
        </p:txBody>
      </p:sp>
      <p:pic>
        <p:nvPicPr>
          <p:cNvPr id="5" name="Picture 4" descr="figure19_14"/>
          <p:cNvPicPr/>
          <p:nvPr/>
        </p:nvPicPr>
        <p:blipFill>
          <a:blip r:embed="rId3">
            <a:extLst>
              <a:ext uri="{28A0092B-C50C-407E-A947-70E740481C1C}">
                <a14:useLocalDpi xmlns:a14="http://schemas.microsoft.com/office/drawing/2010/main" val="0"/>
              </a:ext>
            </a:extLst>
          </a:blip>
          <a:srcRect/>
          <a:stretch>
            <a:fillRect/>
          </a:stretch>
        </p:blipFill>
        <p:spPr bwMode="auto">
          <a:xfrm>
            <a:off x="4029559" y="2421"/>
            <a:ext cx="4956412" cy="665976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15"/>
          <p:cNvPicPr/>
          <p:nvPr/>
        </p:nvPicPr>
        <p:blipFill>
          <a:blip r:embed="rId3">
            <a:extLst>
              <a:ext uri="{28A0092B-C50C-407E-A947-70E740481C1C}">
                <a14:useLocalDpi xmlns:a14="http://schemas.microsoft.com/office/drawing/2010/main" val="0"/>
              </a:ext>
            </a:extLst>
          </a:blip>
          <a:srcRect/>
          <a:stretch>
            <a:fillRect/>
          </a:stretch>
        </p:blipFill>
        <p:spPr bwMode="auto">
          <a:xfrm>
            <a:off x="1422184" y="1182251"/>
            <a:ext cx="6337300" cy="5295265"/>
          </a:xfrm>
          <a:prstGeom prst="rect">
            <a:avLst/>
          </a:prstGeom>
          <a:noFill/>
          <a:ln>
            <a:noFill/>
          </a:ln>
        </p:spPr>
      </p:pic>
      <p:sp>
        <p:nvSpPr>
          <p:cNvPr id="3" name="Rectangle 2"/>
          <p:cNvSpPr/>
          <p:nvPr/>
        </p:nvSpPr>
        <p:spPr>
          <a:xfrm>
            <a:off x="187376" y="172098"/>
            <a:ext cx="8817139" cy="1200329"/>
          </a:xfrm>
          <a:prstGeom prst="rect">
            <a:avLst/>
          </a:prstGeom>
        </p:spPr>
        <p:txBody>
          <a:bodyPr wrap="square">
            <a:spAutoFit/>
          </a:bodyPr>
          <a:lstStyle/>
          <a:p>
            <a:r>
              <a:rPr lang="en-US" sz="3600" dirty="0" smtClean="0">
                <a:latin typeface="Times New Roman" pitchFamily="18" charset="0"/>
                <a:cs typeface="Times New Roman" pitchFamily="18" charset="0"/>
              </a:rPr>
              <a:t>Distribution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 of </a:t>
            </a:r>
            <a:r>
              <a:rPr lang="en-US" sz="3600" dirty="0">
                <a:latin typeface="Times New Roman" pitchFamily="18" charset="0"/>
                <a:cs typeface="Times New Roman" pitchFamily="18" charset="0"/>
              </a:rPr>
              <a:t>colonies </a:t>
            </a:r>
            <a:r>
              <a:rPr lang="en-US" sz="3600" dirty="0" smtClean="0">
                <a:latin typeface="Times New Roman" pitchFamily="18" charset="0"/>
                <a:cs typeface="Times New Roman" pitchFamily="18" charset="0"/>
              </a:rPr>
              <a:t>founded by a particular # of foundresses of two wasps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19.14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Differences </a:t>
            </a:r>
            <a:r>
              <a:rPr lang="en-US" sz="3600" dirty="0">
                <a:latin typeface="Times New Roman" pitchFamily="18" charset="0"/>
                <a:cs typeface="Times New Roman" pitchFamily="18" charset="0"/>
              </a:rPr>
              <a:t>in </a:t>
            </a:r>
            <a:r>
              <a:rPr lang="en-US" sz="3600" dirty="0" smtClean="0">
                <a:latin typeface="Times New Roman" pitchFamily="18" charset="0"/>
                <a:cs typeface="Times New Roman" pitchFamily="18" charset="0"/>
              </a:rPr>
              <a:t>foraging rates and load types in female wasps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19.7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2794512"/>
              </p:ext>
            </p:extLst>
          </p:nvPr>
        </p:nvGraphicFramePr>
        <p:xfrm>
          <a:off x="325464" y="1417866"/>
          <a:ext cx="8650767" cy="3805063"/>
        </p:xfrm>
        <a:graphic>
          <a:graphicData uri="http://schemas.openxmlformats.org/drawingml/2006/table">
            <a:tbl>
              <a:tblPr firstRow="1" bandRow="1">
                <a:tableStyleId>{5C22544A-7EE6-4342-B048-85BDC9FD1C3A}</a:tableStyleId>
              </a:tblPr>
              <a:tblGrid>
                <a:gridCol w="2617994"/>
                <a:gridCol w="1951301"/>
                <a:gridCol w="1382172"/>
                <a:gridCol w="1382172"/>
                <a:gridCol w="1317128"/>
              </a:tblGrid>
              <a:tr h="802817">
                <a:tc rowSpan="2">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p>
                    <a:p>
                      <a:pPr marL="0" marR="0">
                        <a:lnSpc>
                          <a:spcPct val="100000"/>
                        </a:lnSpc>
                        <a:spcBef>
                          <a:spcPts val="0"/>
                        </a:spcBef>
                        <a:spcAft>
                          <a:spcPts val="0"/>
                        </a:spcAft>
                      </a:pPr>
                      <a:r>
                        <a:rPr lang="en-US" sz="2400" b="0" dirty="0">
                          <a:effectLst/>
                          <a:latin typeface="Times New Roman" pitchFamily="18" charset="0"/>
                          <a:cs typeface="Times New Roman" pitchFamily="18" charset="0"/>
                        </a:rPr>
                        <a:t>Type of female</a:t>
                      </a:r>
                      <a:endParaRPr lang="en-US" sz="2400" b="0" dirty="0">
                        <a:effectLst/>
                        <a:latin typeface="Times New Roman" pitchFamily="18" charset="0"/>
                        <a:ea typeface="Times New Roman"/>
                        <a:cs typeface="Times New Roman" pitchFamily="18" charset="0"/>
                      </a:endParaRPr>
                    </a:p>
                  </a:txBody>
                  <a:tcPr marL="68580" marR="68580" marT="0" marB="0" anchor="ctr"/>
                </a:tc>
                <a:tc rowSpan="2">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Foraging rate (loads/</a:t>
                      </a:r>
                      <a:r>
                        <a:rPr lang="en-US" sz="2400" b="0" dirty="0" err="1">
                          <a:effectLst/>
                          <a:latin typeface="Times New Roman" pitchFamily="18" charset="0"/>
                          <a:cs typeface="Times New Roman" pitchFamily="18" charset="0"/>
                        </a:rPr>
                        <a:t>hr</a:t>
                      </a:r>
                      <a:r>
                        <a:rPr lang="en-US" sz="2400" b="0" dirty="0">
                          <a:effectLst/>
                          <a:latin typeface="Times New Roman" pitchFamily="18" charset="0"/>
                          <a:cs typeface="Times New Roman" pitchFamily="18" charset="0"/>
                        </a:rPr>
                        <a:t> observed)</a:t>
                      </a:r>
                      <a:endParaRPr lang="en-US" sz="2400" b="0" dirty="0">
                        <a:effectLst/>
                        <a:latin typeface="Times New Roman" pitchFamily="18" charset="0"/>
                        <a:ea typeface="Times New Roman"/>
                        <a:cs typeface="Times New Roman" pitchFamily="18" charset="0"/>
                      </a:endParaRPr>
                    </a:p>
                  </a:txBody>
                  <a:tcPr marL="68580" marR="68580" marT="0" marB="0" anchor="ctr"/>
                </a:tc>
                <a:tc gridSpan="3">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of each load type in total recorded loads</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r>
              <a:tr h="931075">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2400" b="0" dirty="0">
                          <a:solidFill>
                            <a:schemeClr val="bg1"/>
                          </a:solidFill>
                          <a:effectLst/>
                          <a:latin typeface="Times New Roman" pitchFamily="18" charset="0"/>
                          <a:cs typeface="Times New Roman" pitchFamily="18" charset="0"/>
                        </a:rPr>
                        <a:t>% pulp</a:t>
                      </a:r>
                      <a:endParaRPr lang="en-US" sz="2400" b="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b="0" dirty="0">
                          <a:solidFill>
                            <a:schemeClr val="bg1"/>
                          </a:solidFill>
                          <a:effectLst/>
                          <a:latin typeface="Times New Roman" pitchFamily="18" charset="0"/>
                          <a:cs typeface="Times New Roman" pitchFamily="18" charset="0"/>
                        </a:rPr>
                        <a:t>% water</a:t>
                      </a:r>
                      <a:endParaRPr lang="en-US" sz="2400" b="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b="0" dirty="0">
                          <a:solidFill>
                            <a:schemeClr val="bg1"/>
                          </a:solidFill>
                          <a:effectLst/>
                          <a:latin typeface="Times New Roman" pitchFamily="18" charset="0"/>
                          <a:cs typeface="Times New Roman" pitchFamily="18" charset="0"/>
                        </a:rPr>
                        <a:t>% food</a:t>
                      </a:r>
                      <a:endParaRPr lang="en-US" sz="2400" b="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accent1"/>
                    </a:solidFill>
                  </a:tcPr>
                </a:tc>
              </a:tr>
              <a:tr h="465537">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Queen (n = 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2400" b="0">
                        <a:effectLst/>
                        <a:latin typeface="Times New Roman" pitchFamily="18" charset="0"/>
                        <a:ea typeface="Times New Roman"/>
                        <a:cs typeface="Times New Roman" pitchFamily="18" charset="0"/>
                      </a:endParaRPr>
                    </a:p>
                  </a:txBody>
                  <a:tcPr marL="68580" marR="68580" marT="0" marB="0" anchor="ctr"/>
                </a:tc>
              </a:tr>
              <a:tr h="802817">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Other foundresses (n = 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0.95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0.27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37.0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14.1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37.0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21.3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26.0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8.7</a:t>
                      </a:r>
                      <a:endParaRPr lang="en-US" sz="2400" b="0">
                        <a:effectLst/>
                        <a:latin typeface="Times New Roman" pitchFamily="18" charset="0"/>
                        <a:ea typeface="Times New Roman"/>
                        <a:cs typeface="Times New Roman" pitchFamily="18" charset="0"/>
                      </a:endParaRPr>
                    </a:p>
                  </a:txBody>
                  <a:tcPr marL="68580" marR="68580" marT="0" marB="0" anchor="ctr"/>
                </a:tc>
              </a:tr>
              <a:tr h="802817">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Offspring (n = 14)</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0.79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0.36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20.6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13.2</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46.9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20.3</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40.6 </a:t>
                      </a:r>
                      <a:r>
                        <a:rPr lang="en-US" sz="2400" b="0" u="sng" dirty="0">
                          <a:effectLst/>
                          <a:latin typeface="Times New Roman" pitchFamily="18" charset="0"/>
                          <a:cs typeface="Times New Roman" pitchFamily="18" charset="0"/>
                        </a:rPr>
                        <a:t>+</a:t>
                      </a:r>
                      <a:r>
                        <a:rPr lang="en-US" sz="2400" b="0" dirty="0">
                          <a:effectLst/>
                          <a:latin typeface="Times New Roman" pitchFamily="18" charset="0"/>
                          <a:cs typeface="Times New Roman" pitchFamily="18" charset="0"/>
                        </a:rPr>
                        <a:t> 27.4</a:t>
                      </a:r>
                      <a:endParaRPr lang="en-US" sz="24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40562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3609708" cy="3416320"/>
          </a:xfrm>
          <a:prstGeom prst="rect">
            <a:avLst/>
          </a:prstGeom>
        </p:spPr>
        <p:txBody>
          <a:bodyPr wrap="square">
            <a:spAutoFit/>
          </a:bodyPr>
          <a:lstStyle/>
          <a:p>
            <a:r>
              <a:rPr lang="it-IT" sz="3600" dirty="0" smtClean="0">
                <a:latin typeface="Times New Roman" pitchFamily="18" charset="0"/>
                <a:cs typeface="Times New Roman" pitchFamily="18" charset="0"/>
              </a:rPr>
              <a:t>The </a:t>
            </a:r>
            <a:r>
              <a:rPr lang="it-IT" sz="3600" dirty="0">
                <a:latin typeface="Times New Roman" pitchFamily="18" charset="0"/>
                <a:cs typeface="Times New Roman" pitchFamily="18" charset="0"/>
              </a:rPr>
              <a:t>black-lipped </a:t>
            </a:r>
            <a:r>
              <a:rPr lang="it-IT" sz="3600" dirty="0" smtClean="0">
                <a:latin typeface="Times New Roman" pitchFamily="18" charset="0"/>
                <a:cs typeface="Times New Roman" pitchFamily="18" charset="0"/>
              </a:rPr>
              <a:t>lizard, </a:t>
            </a:r>
            <a:r>
              <a:rPr lang="it-IT" sz="3600" dirty="0">
                <a:latin typeface="Times New Roman" pitchFamily="18" charset="0"/>
                <a:cs typeface="Times New Roman" pitchFamily="18" charset="0"/>
              </a:rPr>
              <a:t>its </a:t>
            </a:r>
            <a:r>
              <a:rPr lang="it-IT" sz="3600" dirty="0" smtClean="0">
                <a:latin typeface="Times New Roman" pitchFamily="18" charset="0"/>
                <a:cs typeface="Times New Roman" pitchFamily="18" charset="0"/>
              </a:rPr>
              <a:t>distribution and distribution of habitats on Sri Lanka</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 </a:t>
            </a:r>
            <a:endParaRPr lang="en-US" dirty="0">
              <a:latin typeface="Times New Roman" pitchFamily="18" charset="0"/>
              <a:cs typeface="Times New Roman" pitchFamily="18" charset="0"/>
            </a:endParaRPr>
          </a:p>
        </p:txBody>
      </p:sp>
      <p:pic>
        <p:nvPicPr>
          <p:cNvPr id="5" name="Picture 4" descr="figure19_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8769" y="46494"/>
            <a:ext cx="4981963" cy="6662182"/>
          </a:xfrm>
          <a:prstGeom prst="rect">
            <a:avLst/>
          </a:prstGeom>
          <a:noFill/>
          <a:ln>
            <a:noFill/>
          </a:ln>
        </p:spPr>
      </p:pic>
    </p:spTree>
    <p:extLst>
      <p:ext uri="{BB962C8B-B14F-4D97-AF65-F5344CB8AC3E}">
        <p14:creationId xmlns:p14="http://schemas.microsoft.com/office/powerpoint/2010/main" val="122414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2549" y="169094"/>
            <a:ext cx="4899898" cy="1754326"/>
          </a:xfrm>
          <a:prstGeom prst="rect">
            <a:avLst/>
          </a:prstGeom>
        </p:spPr>
        <p:txBody>
          <a:bodyPr wrap="square">
            <a:spAutoFit/>
          </a:bodyPr>
          <a:lstStyle/>
          <a:p>
            <a:r>
              <a:rPr lang="en-US" sz="3600" dirty="0" smtClean="0">
                <a:latin typeface="Times New Roman" pitchFamily="18" charset="0"/>
                <a:cs typeface="Times New Roman" pitchFamily="18" charset="0"/>
              </a:rPr>
              <a:t>Dominance hierarchies, behavior, and ovaries </a:t>
            </a:r>
            <a:r>
              <a:rPr lang="en-US" sz="3600" dirty="0">
                <a:latin typeface="Times New Roman" pitchFamily="18" charset="0"/>
                <a:cs typeface="Times New Roman" pitchFamily="18" charset="0"/>
              </a:rPr>
              <a:t>in social paper </a:t>
            </a:r>
            <a:r>
              <a:rPr lang="en-US" sz="3600" dirty="0" smtClean="0">
                <a:latin typeface="Times New Roman" pitchFamily="18" charset="0"/>
                <a:cs typeface="Times New Roman" pitchFamily="18" charset="0"/>
              </a:rPr>
              <a:t>wasps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19.15 </a:t>
            </a:r>
            <a:endParaRPr lang="en-US" dirty="0">
              <a:latin typeface="Times New Roman" pitchFamily="18" charset="0"/>
              <a:cs typeface="Times New Roman" pitchFamily="18" charset="0"/>
            </a:endParaRPr>
          </a:p>
        </p:txBody>
      </p:sp>
      <p:pic>
        <p:nvPicPr>
          <p:cNvPr id="5" name="Picture 4" descr="figure19_16"/>
          <p:cNvPicPr/>
          <p:nvPr/>
        </p:nvPicPr>
        <p:blipFill>
          <a:blip r:embed="rId3">
            <a:extLst>
              <a:ext uri="{28A0092B-C50C-407E-A947-70E740481C1C}">
                <a14:useLocalDpi xmlns:a14="http://schemas.microsoft.com/office/drawing/2010/main" val="0"/>
              </a:ext>
            </a:extLst>
          </a:blip>
          <a:srcRect/>
          <a:stretch>
            <a:fillRect/>
          </a:stretch>
        </p:blipFill>
        <p:spPr bwMode="auto">
          <a:xfrm>
            <a:off x="0" y="172099"/>
            <a:ext cx="3115310" cy="610298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461" y="1294938"/>
            <a:ext cx="7901024" cy="4997912"/>
          </a:xfrm>
          <a:prstGeom prst="rect">
            <a:avLst/>
          </a:prstGeom>
          <a:noFill/>
          <a:ln>
            <a:noFill/>
          </a:ln>
        </p:spPr>
      </p:pic>
      <p:sp>
        <p:nvSpPr>
          <p:cNvPr id="3" name="Rectangle 2"/>
          <p:cNvSpPr/>
          <p:nvPr/>
        </p:nvSpPr>
        <p:spPr>
          <a:xfrm>
            <a:off x="311361" y="94609"/>
            <a:ext cx="8398684"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Distribution </a:t>
            </a:r>
            <a:r>
              <a:rPr lang="en-US" sz="3600" dirty="0">
                <a:latin typeface="Times New Roman" pitchFamily="18" charset="0"/>
                <a:cs typeface="Times New Roman" pitchFamily="18" charset="0"/>
              </a:rPr>
              <a:t>and composition of </a:t>
            </a:r>
            <a:r>
              <a:rPr lang="en-US" sz="3600" i="1" dirty="0">
                <a:latin typeface="Times New Roman" pitchFamily="18" charset="0"/>
                <a:cs typeface="Times New Roman" pitchFamily="18" charset="0"/>
              </a:rPr>
              <a:t>Polistes fuscatus</a:t>
            </a:r>
            <a:r>
              <a:rPr lang="en-US" sz="3600" dirty="0">
                <a:latin typeface="Times New Roman" pitchFamily="18" charset="0"/>
                <a:cs typeface="Times New Roman" pitchFamily="18" charset="0"/>
              </a:rPr>
              <a:t> nests under </a:t>
            </a:r>
            <a:r>
              <a:rPr lang="en-US" sz="3600" dirty="0" smtClean="0">
                <a:latin typeface="Times New Roman" pitchFamily="18" charset="0"/>
                <a:cs typeface="Times New Roman" pitchFamily="18" charset="0"/>
              </a:rPr>
              <a:t>eaves </a:t>
            </a:r>
            <a:r>
              <a:rPr lang="en-US" sz="3600" dirty="0">
                <a:latin typeface="Times New Roman" pitchFamily="18" charset="0"/>
                <a:cs typeface="Times New Roman" pitchFamily="18" charset="0"/>
              </a:rPr>
              <a:t>of a </a:t>
            </a:r>
            <a:r>
              <a:rPr lang="en-US" sz="3600" dirty="0" smtClean="0">
                <a:latin typeface="Times New Roman" pitchFamily="18" charset="0"/>
                <a:cs typeface="Times New Roman" pitchFamily="18" charset="0"/>
              </a:rPr>
              <a:t>building</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19.16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18"/>
          <p:cNvPicPr/>
          <p:nvPr/>
        </p:nvPicPr>
        <p:blipFill rotWithShape="1">
          <a:blip r:embed="rId3">
            <a:extLst>
              <a:ext uri="{28A0092B-C50C-407E-A947-70E740481C1C}">
                <a14:useLocalDpi xmlns:a14="http://schemas.microsoft.com/office/drawing/2010/main" val="0"/>
              </a:ext>
            </a:extLst>
          </a:blip>
          <a:srcRect t="4467"/>
          <a:stretch/>
        </p:blipFill>
        <p:spPr bwMode="auto">
          <a:xfrm>
            <a:off x="1704821" y="1307336"/>
            <a:ext cx="6127398" cy="5302696"/>
          </a:xfrm>
          <a:prstGeom prst="rect">
            <a:avLst/>
          </a:prstGeom>
          <a:noFill/>
          <a:ln>
            <a:noFill/>
          </a:ln>
        </p:spPr>
      </p:pic>
      <p:sp>
        <p:nvSpPr>
          <p:cNvPr id="3" name="Rectangle 2"/>
          <p:cNvSpPr/>
          <p:nvPr/>
        </p:nvSpPr>
        <p:spPr>
          <a:xfrm>
            <a:off x="192137" y="107007"/>
            <a:ext cx="8579903" cy="1200329"/>
          </a:xfrm>
          <a:prstGeom prst="rect">
            <a:avLst/>
          </a:prstGeom>
        </p:spPr>
        <p:txBody>
          <a:bodyPr wrap="square">
            <a:spAutoFit/>
          </a:bodyPr>
          <a:lstStyle/>
          <a:p>
            <a:r>
              <a:rPr lang="en-US" sz="3600" dirty="0" smtClean="0">
                <a:latin typeface="Times New Roman" pitchFamily="18" charset="0"/>
                <a:cs typeface="Times New Roman" pitchFamily="18" charset="0"/>
              </a:rPr>
              <a:t>Seasonal </a:t>
            </a:r>
            <a:r>
              <a:rPr lang="en-US" sz="3600" dirty="0">
                <a:latin typeface="Times New Roman" pitchFamily="18" charset="0"/>
                <a:cs typeface="Times New Roman" pitchFamily="18" charset="0"/>
              </a:rPr>
              <a:t>changes in composition of Polistes fuscatus individuals emerging from </a:t>
            </a:r>
            <a:r>
              <a:rPr lang="en-US" sz="3600" dirty="0" smtClean="0">
                <a:latin typeface="Times New Roman" pitchFamily="18" charset="0"/>
                <a:cs typeface="Times New Roman" pitchFamily="18" charset="0"/>
              </a:rPr>
              <a:t>one nest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19.17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9"/>
            <a:ext cx="4307130" cy="2862322"/>
          </a:xfrm>
          <a:prstGeom prst="rect">
            <a:avLst/>
          </a:prstGeom>
        </p:spPr>
        <p:txBody>
          <a:bodyPr wrap="square">
            <a:spAutoFit/>
          </a:bodyPr>
          <a:lstStyle/>
          <a:p>
            <a:r>
              <a:rPr lang="en-US" sz="3600" dirty="0" smtClean="0">
                <a:latin typeface="Times New Roman" pitchFamily="18" charset="0"/>
                <a:cs typeface="Times New Roman" pitchFamily="18" charset="0"/>
              </a:rPr>
              <a:t>Relationship </a:t>
            </a:r>
            <a:r>
              <a:rPr lang="en-US" sz="3600" dirty="0">
                <a:latin typeface="Times New Roman" pitchFamily="18" charset="0"/>
                <a:cs typeface="Times New Roman" pitchFamily="18" charset="0"/>
              </a:rPr>
              <a:t>between colony size and number of foundresses for two species of paper </a:t>
            </a:r>
            <a:r>
              <a:rPr lang="en-US" sz="3600" dirty="0" smtClean="0">
                <a:latin typeface="Times New Roman" pitchFamily="18" charset="0"/>
                <a:cs typeface="Times New Roman" pitchFamily="18" charset="0"/>
              </a:rPr>
              <a:t>wasp</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19.18 </a:t>
            </a:r>
            <a:endParaRPr lang="en-US" dirty="0">
              <a:latin typeface="Times New Roman" pitchFamily="18" charset="0"/>
              <a:cs typeface="Times New Roman" pitchFamily="18" charset="0"/>
            </a:endParaRPr>
          </a:p>
        </p:txBody>
      </p:sp>
      <p:pic>
        <p:nvPicPr>
          <p:cNvPr id="5" name="Picture 4" descr="figure19_19"/>
          <p:cNvPicPr/>
          <p:nvPr/>
        </p:nvPicPr>
        <p:blipFill>
          <a:blip r:embed="rId3">
            <a:extLst>
              <a:ext uri="{28A0092B-C50C-407E-A947-70E740481C1C}">
                <a14:useLocalDpi xmlns:a14="http://schemas.microsoft.com/office/drawing/2010/main" val="0"/>
              </a:ext>
            </a:extLst>
          </a:blip>
          <a:srcRect/>
          <a:stretch>
            <a:fillRect/>
          </a:stretch>
        </p:blipFill>
        <p:spPr bwMode="auto">
          <a:xfrm>
            <a:off x="4494508" y="0"/>
            <a:ext cx="4649492" cy="6477516"/>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888" y="172098"/>
            <a:ext cx="3222250" cy="2308324"/>
          </a:xfrm>
          <a:prstGeom prst="rect">
            <a:avLst/>
          </a:prstGeom>
        </p:spPr>
        <p:txBody>
          <a:bodyPr wrap="square">
            <a:spAutoFit/>
          </a:bodyPr>
          <a:lstStyle/>
          <a:p>
            <a:r>
              <a:rPr lang="en-US" sz="3600" dirty="0" smtClean="0">
                <a:latin typeface="Times New Roman" pitchFamily="18" charset="0"/>
                <a:cs typeface="Times New Roman" pitchFamily="18" charset="0"/>
              </a:rPr>
              <a:t>Paper </a:t>
            </a:r>
            <a:r>
              <a:rPr lang="en-US" sz="3600" dirty="0">
                <a:latin typeface="Times New Roman" pitchFamily="18" charset="0"/>
                <a:cs typeface="Times New Roman" pitchFamily="18" charset="0"/>
              </a:rPr>
              <a:t>wasp </a:t>
            </a:r>
            <a:r>
              <a:rPr lang="en-US" sz="3600" dirty="0" smtClean="0">
                <a:latin typeface="Times New Roman" pitchFamily="18" charset="0"/>
                <a:cs typeface="Times New Roman" pitchFamily="18" charset="0"/>
              </a:rPr>
              <a:t>markings and recognition experiments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19.19 </a:t>
            </a:r>
            <a:endParaRPr lang="en-US" dirty="0">
              <a:latin typeface="Times New Roman" pitchFamily="18" charset="0"/>
              <a:cs typeface="Times New Roman" pitchFamily="18" charset="0"/>
            </a:endParaRPr>
          </a:p>
        </p:txBody>
      </p:sp>
      <p:pic>
        <p:nvPicPr>
          <p:cNvPr id="5" name="Picture 4" descr="figure19_20"/>
          <p:cNvPicPr/>
          <p:nvPr/>
        </p:nvPicPr>
        <p:blipFill>
          <a:blip r:embed="rId3">
            <a:extLst>
              <a:ext uri="{28A0092B-C50C-407E-A947-70E740481C1C}">
                <a14:useLocalDpi xmlns:a14="http://schemas.microsoft.com/office/drawing/2010/main" val="0"/>
              </a:ext>
            </a:extLst>
          </a:blip>
          <a:srcRect/>
          <a:stretch>
            <a:fillRect/>
          </a:stretch>
        </p:blipFill>
        <p:spPr bwMode="auto">
          <a:xfrm>
            <a:off x="2913681" y="0"/>
            <a:ext cx="6230319" cy="666218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94608"/>
            <a:ext cx="8615660"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Homing </a:t>
            </a:r>
            <a:r>
              <a:rPr lang="en-US" sz="3600" dirty="0">
                <a:latin typeface="Times New Roman" pitchFamily="18" charset="0"/>
                <a:cs typeface="Times New Roman" pitchFamily="18" charset="0"/>
              </a:rPr>
              <a:t>pigeons used in flocking behavior </a:t>
            </a:r>
            <a:r>
              <a:rPr lang="en-US" sz="3600" dirty="0" smtClean="0">
                <a:latin typeface="Times New Roman" pitchFamily="18" charset="0"/>
                <a:cs typeface="Times New Roman" pitchFamily="18" charset="0"/>
              </a:rPr>
              <a:t>study and flight </a:t>
            </a:r>
            <a:r>
              <a:rPr lang="en-US" sz="3600" dirty="0">
                <a:latin typeface="Times New Roman" pitchFamily="18" charset="0"/>
                <a:cs typeface="Times New Roman" pitchFamily="18" charset="0"/>
              </a:rPr>
              <a:t>path of </a:t>
            </a:r>
            <a:r>
              <a:rPr lang="en-US" sz="3600" dirty="0" smtClean="0">
                <a:latin typeface="Times New Roman" pitchFamily="18" charset="0"/>
                <a:cs typeface="Times New Roman" pitchFamily="18" charset="0"/>
              </a:rPr>
              <a:t>displaced pigeons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19.20 </a:t>
            </a:r>
            <a:endParaRPr lang="en-US" dirty="0">
              <a:latin typeface="Times New Roman" pitchFamily="18" charset="0"/>
              <a:cs typeface="Times New Roman" pitchFamily="18" charset="0"/>
            </a:endParaRPr>
          </a:p>
        </p:txBody>
      </p:sp>
      <p:pic>
        <p:nvPicPr>
          <p:cNvPr id="5" name="Picture 4" descr="figure19_21"/>
          <p:cNvPicPr/>
          <p:nvPr/>
        </p:nvPicPr>
        <p:blipFill>
          <a:blip r:embed="rId3">
            <a:extLst>
              <a:ext uri="{28A0092B-C50C-407E-A947-70E740481C1C}">
                <a14:useLocalDpi xmlns:a14="http://schemas.microsoft.com/office/drawing/2010/main" val="0"/>
              </a:ext>
            </a:extLst>
          </a:blip>
          <a:srcRect/>
          <a:stretch>
            <a:fillRect/>
          </a:stretch>
        </p:blipFill>
        <p:spPr bwMode="auto">
          <a:xfrm>
            <a:off x="1708609" y="1268016"/>
            <a:ext cx="5901055" cy="551815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9" y="172099"/>
            <a:ext cx="4183144" cy="2308324"/>
          </a:xfrm>
          <a:prstGeom prst="rect">
            <a:avLst/>
          </a:prstGeom>
        </p:spPr>
        <p:txBody>
          <a:bodyPr wrap="square">
            <a:spAutoFit/>
          </a:bodyPr>
          <a:lstStyle/>
          <a:p>
            <a:r>
              <a:rPr lang="en-US" sz="3600" dirty="0" smtClean="0">
                <a:latin typeface="Times New Roman" pitchFamily="18" charset="0"/>
                <a:cs typeface="Times New Roman" pitchFamily="18" charset="0"/>
              </a:rPr>
              <a:t>A </a:t>
            </a:r>
            <a:r>
              <a:rPr lang="en-US" sz="3600" dirty="0">
                <a:latin typeface="Times New Roman" pitchFamily="18" charset="0"/>
                <a:cs typeface="Times New Roman" pitchFamily="18" charset="0"/>
              </a:rPr>
              <a:t>free flight of a flock of </a:t>
            </a:r>
            <a:r>
              <a:rPr lang="en-US" sz="3600" dirty="0" smtClean="0">
                <a:latin typeface="Times New Roman" pitchFamily="18" charset="0"/>
                <a:cs typeface="Times New Roman" pitchFamily="18" charset="0"/>
              </a:rPr>
              <a:t>pigeons </a:t>
            </a:r>
            <a:r>
              <a:rPr lang="en-US" sz="3600" dirty="0">
                <a:latin typeface="Times New Roman" pitchFamily="18" charset="0"/>
                <a:cs typeface="Times New Roman" pitchFamily="18" charset="0"/>
              </a:rPr>
              <a:t>and the resulting leadership </a:t>
            </a:r>
            <a:r>
              <a:rPr lang="en-US" sz="3600" dirty="0" smtClean="0">
                <a:latin typeface="Times New Roman" pitchFamily="18" charset="0"/>
                <a:cs typeface="Times New Roman" pitchFamily="18" charset="0"/>
              </a:rPr>
              <a:t>network</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19.21 </a:t>
            </a:r>
            <a:endParaRPr lang="en-US" dirty="0">
              <a:latin typeface="Times New Roman" pitchFamily="18" charset="0"/>
              <a:cs typeface="Times New Roman" pitchFamily="18" charset="0"/>
            </a:endParaRPr>
          </a:p>
        </p:txBody>
      </p:sp>
      <p:pic>
        <p:nvPicPr>
          <p:cNvPr id="5" name="Picture 4" descr="figure19_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2481" y="0"/>
            <a:ext cx="4401519" cy="6785554"/>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15660"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Schematic </a:t>
            </a:r>
            <a:r>
              <a:rPr lang="en-US" sz="3600" dirty="0">
                <a:latin typeface="Times New Roman" pitchFamily="18" charset="0"/>
                <a:cs typeface="Times New Roman" pitchFamily="18" charset="0"/>
              </a:rPr>
              <a:t>illustration of experimental setup to study starling </a:t>
            </a:r>
            <a:r>
              <a:rPr lang="en-US" sz="3600" dirty="0" smtClean="0">
                <a:latin typeface="Times New Roman" pitchFamily="18" charset="0"/>
                <a:cs typeface="Times New Roman" pitchFamily="18" charset="0"/>
              </a:rPr>
              <a:t>flocks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19.22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066" y="1325933"/>
            <a:ext cx="8467992" cy="478040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857681" cy="2862322"/>
          </a:xfrm>
          <a:prstGeom prst="rect">
            <a:avLst/>
          </a:prstGeom>
        </p:spPr>
        <p:txBody>
          <a:bodyPr wrap="square">
            <a:spAutoFit/>
          </a:bodyPr>
          <a:lstStyle/>
          <a:p>
            <a:r>
              <a:rPr lang="en-US" sz="3600" dirty="0" smtClean="0">
                <a:latin typeface="Times New Roman" pitchFamily="18" charset="0"/>
                <a:cs typeface="Times New Roman" pitchFamily="18" charset="0"/>
              </a:rPr>
              <a:t>Members </a:t>
            </a:r>
            <a:r>
              <a:rPr lang="en-US" sz="3600" dirty="0">
                <a:latin typeface="Times New Roman" pitchFamily="18" charset="0"/>
                <a:cs typeface="Times New Roman" pitchFamily="18" charset="0"/>
              </a:rPr>
              <a:t>of a starling flock analyzed using 3D visualization </a:t>
            </a:r>
            <a:r>
              <a:rPr lang="en-US" sz="3600" dirty="0" smtClean="0">
                <a:latin typeface="Times New Roman" pitchFamily="18" charset="0"/>
                <a:cs typeface="Times New Roman" pitchFamily="18" charset="0"/>
              </a:rPr>
              <a:t>techniques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558440" cy="400110"/>
          </a:xfrm>
          <a:prstGeom prst="rect">
            <a:avLst/>
          </a:prstGeom>
          <a:noFill/>
          <a:ln w="9525">
            <a:noFill/>
            <a:miter lim="800000"/>
            <a:headEnd/>
            <a:tailEnd/>
          </a:ln>
        </p:spPr>
        <p:txBody>
          <a:bodyPr wrap="none">
            <a:spAutoFit/>
          </a:bodyPr>
          <a:lstStyle/>
          <a:p>
            <a:r>
              <a:rPr lang="en-US" sz="2000" dirty="0" smtClean="0">
                <a:latin typeface="Times New Roman" pitchFamily="18" charset="0"/>
                <a:cs typeface="Times New Roman" pitchFamily="18" charset="0"/>
              </a:rPr>
              <a:t>Figure 19.23 </a:t>
            </a:r>
            <a:endParaRPr lang="en-US" sz="2000" dirty="0">
              <a:latin typeface="Times New Roman" pitchFamily="18" charset="0"/>
              <a:cs typeface="Times New Roman"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56502" y="96036"/>
            <a:ext cx="4508460" cy="6596923"/>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3826683" cy="2862322"/>
          </a:xfrm>
          <a:prstGeom prst="rect">
            <a:avLst/>
          </a:prstGeom>
        </p:spPr>
        <p:txBody>
          <a:bodyPr wrap="square">
            <a:spAutoFit/>
          </a:bodyPr>
          <a:lstStyle/>
          <a:p>
            <a:r>
              <a:rPr lang="en-US" sz="3600" dirty="0" smtClean="0">
                <a:latin typeface="Times New Roman" pitchFamily="18" charset="0"/>
                <a:cs typeface="Times New Roman" pitchFamily="18" charset="0"/>
              </a:rPr>
              <a:t>Schematic </a:t>
            </a:r>
            <a:r>
              <a:rPr lang="en-US" sz="3600" dirty="0">
                <a:latin typeface="Times New Roman" pitchFamily="18" charset="0"/>
                <a:cs typeface="Times New Roman" pitchFamily="18" charset="0"/>
              </a:rPr>
              <a:t>representation of orientation of nearest neighbors in a starling </a:t>
            </a:r>
            <a:r>
              <a:rPr lang="en-US" sz="3600" dirty="0" smtClean="0">
                <a:latin typeface="Times New Roman" pitchFamily="18" charset="0"/>
                <a:cs typeface="Times New Roman" pitchFamily="18" charset="0"/>
              </a:rPr>
              <a:t>flock</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19.24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1785" y="89742"/>
            <a:ext cx="5159226" cy="657244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r>
              <a:rPr lang="en-US" sz="3200" dirty="0" smtClean="0">
                <a:latin typeface="Times New Roman" pitchFamily="18" charset="0"/>
                <a:cs typeface="Times New Roman" pitchFamily="18" charset="0"/>
              </a:rPr>
              <a:t>Sampling </a:t>
            </a:r>
            <a:r>
              <a:rPr lang="en-US" sz="3200" dirty="0">
                <a:latin typeface="Times New Roman" pitchFamily="18" charset="0"/>
                <a:cs typeface="Times New Roman" pitchFamily="18" charset="0"/>
              </a:rPr>
              <a:t>and marking of </a:t>
            </a:r>
            <a:r>
              <a:rPr lang="en-US" sz="3200" i="1" dirty="0" err="1">
                <a:latin typeface="Times New Roman" pitchFamily="18" charset="0"/>
                <a:cs typeface="Times New Roman" pitchFamily="18" charset="0"/>
              </a:rPr>
              <a:t>Calotes</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nigrilabris</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lizards in the Sri Lanka cloud </a:t>
            </a:r>
            <a:r>
              <a:rPr lang="en-US" sz="3200" dirty="0" smtClean="0">
                <a:latin typeface="Times New Roman" pitchFamily="18" charset="0"/>
                <a:cs typeface="Times New Roman" pitchFamily="18" charset="0"/>
              </a:rPr>
              <a:t>forest</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19.1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532127"/>
              </p:ext>
            </p:extLst>
          </p:nvPr>
        </p:nvGraphicFramePr>
        <p:xfrm>
          <a:off x="529374" y="2164080"/>
          <a:ext cx="8201855" cy="2268435"/>
        </p:xfrm>
        <a:graphic>
          <a:graphicData uri="http://schemas.openxmlformats.org/drawingml/2006/table">
            <a:tbl>
              <a:tblPr firstRow="1" bandRow="1" bandCol="1">
                <a:tableStyleId>{5C22544A-7EE6-4342-B048-85BDC9FD1C3A}</a:tableStyleId>
              </a:tblPr>
              <a:tblGrid>
                <a:gridCol w="1942122"/>
                <a:gridCol w="2086578"/>
                <a:gridCol w="1605059"/>
                <a:gridCol w="1284048"/>
                <a:gridCol w="1284048"/>
              </a:tblGrid>
              <a:tr h="1527105">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Sampling periods</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Average time between samplings</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of marked females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of marked males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of marked juveniles</a:t>
                      </a:r>
                      <a:endParaRPr lang="en-US" sz="1600" b="0">
                        <a:effectLst/>
                        <a:latin typeface="Times New Roman" pitchFamily="18" charset="0"/>
                        <a:ea typeface="Times New Roman"/>
                        <a:cs typeface="Times New Roman" pitchFamily="18" charset="0"/>
                      </a:endParaRPr>
                    </a:p>
                  </a:txBody>
                  <a:tcPr marL="68580" marR="68580" marT="0" marB="0" anchor="ctr"/>
                </a:tc>
              </a:tr>
              <a:tr h="741330">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28 days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154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142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75</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689156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9_26"/>
          <p:cNvPicPr/>
          <p:nvPr/>
        </p:nvPicPr>
        <p:blipFill>
          <a:blip r:embed="rId3">
            <a:extLst>
              <a:ext uri="{28A0092B-C50C-407E-A947-70E740481C1C}">
                <a14:useLocalDpi xmlns:a14="http://schemas.microsoft.com/office/drawing/2010/main" val="0"/>
              </a:ext>
            </a:extLst>
          </a:blip>
          <a:srcRect/>
          <a:stretch>
            <a:fillRect/>
          </a:stretch>
        </p:blipFill>
        <p:spPr bwMode="auto">
          <a:xfrm>
            <a:off x="1504847" y="1233071"/>
            <a:ext cx="6337300" cy="5475605"/>
          </a:xfrm>
          <a:prstGeom prst="rect">
            <a:avLst/>
          </a:prstGeom>
          <a:noFill/>
          <a:ln>
            <a:noFill/>
          </a:ln>
        </p:spPr>
      </p:pic>
      <p:sp>
        <p:nvSpPr>
          <p:cNvPr id="3" name="Rectangle 2"/>
          <p:cNvSpPr/>
          <p:nvPr/>
        </p:nvSpPr>
        <p:spPr>
          <a:xfrm>
            <a:off x="419852" y="172097"/>
            <a:ext cx="8305694"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Assessing </a:t>
            </a:r>
            <a:r>
              <a:rPr lang="en-US" sz="3600" dirty="0">
                <a:latin typeface="Times New Roman" pitchFamily="18" charset="0"/>
                <a:cs typeface="Times New Roman" pitchFamily="18" charset="0"/>
              </a:rPr>
              <a:t>the topology and distance hypotheses for starling </a:t>
            </a:r>
            <a:r>
              <a:rPr lang="en-US" sz="3600" dirty="0" smtClean="0">
                <a:latin typeface="Times New Roman" pitchFamily="18" charset="0"/>
                <a:cs typeface="Times New Roman" pitchFamily="18" charset="0"/>
              </a:rPr>
              <a:t>flocks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19.25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1310" y="125603"/>
            <a:ext cx="3632491" cy="2862322"/>
          </a:xfrm>
          <a:prstGeom prst="rect">
            <a:avLst/>
          </a:prstGeom>
        </p:spPr>
        <p:txBody>
          <a:bodyPr wrap="square">
            <a:spAutoFit/>
          </a:bodyPr>
          <a:lstStyle/>
          <a:p>
            <a:r>
              <a:rPr lang="en-US" sz="3600" dirty="0" smtClean="0">
                <a:latin typeface="Times New Roman" pitchFamily="18" charset="0"/>
                <a:cs typeface="Times New Roman" pitchFamily="18" charset="0"/>
              </a:rPr>
              <a:t>Simulations </a:t>
            </a:r>
            <a:r>
              <a:rPr lang="en-US" sz="3600" dirty="0">
                <a:latin typeface="Times New Roman" pitchFamily="18" charset="0"/>
                <a:cs typeface="Times New Roman" pitchFamily="18" charset="0"/>
              </a:rPr>
              <a:t>of two flock models being attacked by a hypothetical </a:t>
            </a:r>
            <a:r>
              <a:rPr lang="en-US" sz="3600" dirty="0" smtClean="0">
                <a:latin typeface="Times New Roman" pitchFamily="18" charset="0"/>
                <a:cs typeface="Times New Roman" pitchFamily="18" charset="0"/>
              </a:rPr>
              <a:t>predator</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19.26 </a:t>
            </a:r>
            <a:endParaRPr lang="en-US" dirty="0">
              <a:latin typeface="Times New Roman" pitchFamily="18" charset="0"/>
              <a:cs typeface="Times New Roman" pitchFamily="18" charset="0"/>
            </a:endParaRPr>
          </a:p>
        </p:txBody>
      </p:sp>
      <p:pic>
        <p:nvPicPr>
          <p:cNvPr id="6" name="Picture 5" descr="figure19_27"/>
          <p:cNvPicPr/>
          <p:nvPr/>
        </p:nvPicPr>
        <p:blipFill>
          <a:blip r:embed="rId3">
            <a:extLst>
              <a:ext uri="{28A0092B-C50C-407E-A947-70E740481C1C}">
                <a14:useLocalDpi xmlns:a14="http://schemas.microsoft.com/office/drawing/2010/main" val="0"/>
              </a:ext>
            </a:extLst>
          </a:blip>
          <a:srcRect/>
          <a:stretch>
            <a:fillRect/>
          </a:stretch>
        </p:blipFill>
        <p:spPr bwMode="auto">
          <a:xfrm>
            <a:off x="0" y="79107"/>
            <a:ext cx="5401310" cy="5986145"/>
          </a:xfrm>
          <a:prstGeom prst="rect">
            <a:avLst/>
          </a:prstGeom>
          <a:noFill/>
          <a:ln>
            <a:noFill/>
          </a:ln>
        </p:spPr>
      </p:pic>
    </p:spTree>
    <p:extLst>
      <p:ext uri="{BB962C8B-B14F-4D97-AF65-F5344CB8AC3E}">
        <p14:creationId xmlns:p14="http://schemas.microsoft.com/office/powerpoint/2010/main" val="350853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62155"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Population </a:t>
            </a:r>
            <a:r>
              <a:rPr lang="en-US" sz="3600" dirty="0">
                <a:latin typeface="Times New Roman" pitchFamily="18" charset="0"/>
                <a:cs typeface="Times New Roman" pitchFamily="18" charset="0"/>
              </a:rPr>
              <a:t>dynamics of </a:t>
            </a:r>
            <a:r>
              <a:rPr lang="en-US" sz="3600" dirty="0" smtClean="0">
                <a:latin typeface="Times New Roman" pitchFamily="18" charset="0"/>
                <a:cs typeface="Times New Roman" pitchFamily="18" charset="0"/>
              </a:rPr>
              <a:t>a population of black-lipped lizards in Sri Lanka</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19.2 </a:t>
            </a:r>
            <a:endParaRPr lang="en-US" dirty="0">
              <a:latin typeface="Times New Roman" pitchFamily="18" charset="0"/>
              <a:cs typeface="Times New Roman" pitchFamily="18" charset="0"/>
            </a:endParaRPr>
          </a:p>
        </p:txBody>
      </p:sp>
      <p:pic>
        <p:nvPicPr>
          <p:cNvPr id="5" name="Picture 4" descr="figure19_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65" y="1294937"/>
            <a:ext cx="8881145" cy="4920423"/>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Population </a:t>
            </a:r>
            <a:r>
              <a:rPr lang="en-US" sz="3200" dirty="0">
                <a:latin typeface="Times New Roman" pitchFamily="18" charset="0"/>
                <a:cs typeface="Times New Roman" pitchFamily="18" charset="0"/>
              </a:rPr>
              <a:t>demographics of </a:t>
            </a:r>
            <a:r>
              <a:rPr lang="en-US" sz="3200" i="1" dirty="0" err="1">
                <a:latin typeface="Times New Roman" pitchFamily="18" charset="0"/>
                <a:cs typeface="Times New Roman" pitchFamily="18" charset="0"/>
              </a:rPr>
              <a:t>Calotes</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nigrilabris</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lizards in the Sri Lanka cloud </a:t>
            </a:r>
            <a:r>
              <a:rPr lang="en-US" sz="3200" dirty="0" smtClean="0">
                <a:latin typeface="Times New Roman" pitchFamily="18" charset="0"/>
                <a:cs typeface="Times New Roman" pitchFamily="18" charset="0"/>
              </a:rPr>
              <a:t>forest</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19.2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1185046"/>
              </p:ext>
            </p:extLst>
          </p:nvPr>
        </p:nvGraphicFramePr>
        <p:xfrm>
          <a:off x="350518" y="1621093"/>
          <a:ext cx="8458201" cy="1897023"/>
        </p:xfrm>
        <a:graphic>
          <a:graphicData uri="http://schemas.openxmlformats.org/drawingml/2006/table">
            <a:tbl>
              <a:tblPr firstRow="1" bandRow="1" bandCol="1">
                <a:tableStyleId>{5C22544A-7EE6-4342-B048-85BDC9FD1C3A}</a:tableStyleId>
              </a:tblPr>
              <a:tblGrid>
                <a:gridCol w="1338797"/>
                <a:gridCol w="1255363"/>
                <a:gridCol w="1441342"/>
                <a:gridCol w="1332519"/>
                <a:gridCol w="1564300"/>
                <a:gridCol w="1525880"/>
              </a:tblGrid>
              <a:tr h="1422767">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Sampling periods</a:t>
                      </a:r>
                      <a:endParaRPr lang="en-US" sz="1600" b="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Density (#/ha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s.d.)</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Sampling periods</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males (</a:t>
                      </a:r>
                      <a:r>
                        <a:rPr lang="en-US" sz="2400" b="0" u="sng" dirty="0">
                          <a:effectLst/>
                          <a:latin typeface="Times New Roman" pitchFamily="18" charset="0"/>
                          <a:cs typeface="Times New Roman" pitchFamily="18" charset="0"/>
                        </a:rPr>
                        <a:t>+</a:t>
                      </a:r>
                      <a:r>
                        <a:rPr lang="en-US" sz="2400" b="0" dirty="0">
                          <a:effectLst/>
                          <a:latin typeface="Times New Roman" pitchFamily="18" charset="0"/>
                          <a:cs typeface="Times New Roman" pitchFamily="18" charset="0"/>
                        </a:rPr>
                        <a:t> </a:t>
                      </a:r>
                      <a:r>
                        <a:rPr lang="en-US" sz="2400" b="0" dirty="0" err="1">
                          <a:effectLst/>
                          <a:latin typeface="Times New Roman" pitchFamily="18" charset="0"/>
                          <a:cs typeface="Times New Roman" pitchFamily="18" charset="0"/>
                        </a:rPr>
                        <a:t>s.d.</a:t>
                      </a:r>
                      <a:r>
                        <a:rPr lang="en-US" sz="2400" b="0" dirty="0">
                          <a:effectLst/>
                          <a:latin typeface="Times New Roman" pitchFamily="18" charset="0"/>
                          <a:cs typeface="Times New Roman" pitchFamily="18" charset="0"/>
                        </a:rPr>
                        <a:t>)</a:t>
                      </a:r>
                      <a:endParaRPr lang="en-US" sz="1600" b="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females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s.d.)</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juveniles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s.d.)</a:t>
                      </a:r>
                      <a:endParaRPr lang="en-US" sz="1600" b="0">
                        <a:effectLst/>
                        <a:latin typeface="Times New Roman" pitchFamily="18" charset="0"/>
                        <a:ea typeface="Times New Roman"/>
                        <a:cs typeface="Times New Roman" pitchFamily="18" charset="0"/>
                      </a:endParaRPr>
                    </a:p>
                  </a:txBody>
                  <a:tcPr marL="68580" marR="68580" marT="0" marB="0"/>
                </a:tc>
              </a:tr>
              <a:tr h="47425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17</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220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32</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46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8</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6</a:t>
                      </a:r>
                      <a:endParaRPr lang="en-US" sz="1600" b="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14 </a:t>
                      </a:r>
                      <a:r>
                        <a:rPr lang="en-US" sz="2400" b="0" u="sng" dirty="0">
                          <a:effectLst/>
                          <a:latin typeface="Times New Roman" pitchFamily="18" charset="0"/>
                          <a:cs typeface="Times New Roman" pitchFamily="18" charset="0"/>
                        </a:rPr>
                        <a:t>+</a:t>
                      </a:r>
                      <a:r>
                        <a:rPr lang="en-US" sz="2400" b="0" dirty="0">
                          <a:effectLst/>
                          <a:latin typeface="Times New Roman" pitchFamily="18" charset="0"/>
                          <a:cs typeface="Times New Roman" pitchFamily="18" charset="0"/>
                        </a:rPr>
                        <a:t> 5</a:t>
                      </a:r>
                      <a:endParaRPr lang="en-US" sz="1600" b="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53811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778" y="1069382"/>
            <a:ext cx="1704813" cy="10228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458" y="2139536"/>
            <a:ext cx="398543" cy="41587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872" y="3734171"/>
            <a:ext cx="398543" cy="363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289259" y="1287853"/>
            <a:ext cx="7532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size of the population at each sampling is estimated by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6"/>
          <p:cNvSpPr>
            <a:spLocks noChangeArrowheads="1"/>
          </p:cNvSpPr>
          <p:nvPr/>
        </p:nvSpPr>
        <p:spPr bwMode="auto">
          <a:xfrm>
            <a:off x="1203960" y="2116779"/>
            <a:ext cx="7284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65138" marR="0" lvl="0" indent="-465138"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the estimated population size, </a:t>
            </a:r>
          </a:p>
          <a:p>
            <a:pPr marL="465138" marR="0" lvl="0" indent="-465138"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2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the number of lizards caught on the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sampling (here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can be 2-18 </a:t>
            </a:r>
            <a:r>
              <a:rPr lang="en-US" sz="2400" dirty="0" smtClean="0">
                <a:latin typeface="Times New Roman" pitchFamily="18" charset="0"/>
                <a:ea typeface="Times New Roman" pitchFamily="18" charset="0"/>
                <a:cs typeface="Times New Roman" pitchFamily="18" charset="0"/>
              </a:rPr>
              <a:t>– size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cannot be estimated for first or last sampling), and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7"/>
          <p:cNvSpPr>
            <a:spLocks noChangeArrowheads="1"/>
          </p:cNvSpPr>
          <p:nvPr/>
        </p:nvSpPr>
        <p:spPr bwMode="auto">
          <a:xfrm>
            <a:off x="1706109" y="3722484"/>
            <a:ext cx="70868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estimated proportion of the lizard population caught on day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9"/>
          <p:cNvSpPr/>
          <p:nvPr/>
        </p:nvSpPr>
        <p:spPr>
          <a:xfrm>
            <a:off x="382247" y="77582"/>
            <a:ext cx="8410716" cy="1077218"/>
          </a:xfrm>
          <a:prstGeom prst="rect">
            <a:avLst/>
          </a:prstGeom>
        </p:spPr>
        <p:txBody>
          <a:bodyPr wrap="square">
            <a:spAutoFit/>
          </a:bodyPr>
          <a:lstStyle/>
          <a:p>
            <a:r>
              <a:rPr lang="en-US" sz="3200" i="1" dirty="0" smtClean="0">
                <a:latin typeface="Times New Roman" pitchFamily="18" charset="0"/>
                <a:cs typeface="Times New Roman" pitchFamily="18" charset="0"/>
              </a:rPr>
              <a:t>Unofficial BME 19.1</a:t>
            </a:r>
            <a:r>
              <a:rPr lang="en-US" sz="3200" i="1"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using </a:t>
            </a:r>
            <a:r>
              <a:rPr lang="en-US" sz="3200" i="1" dirty="0">
                <a:latin typeface="Times New Roman" pitchFamily="18" charset="0"/>
                <a:cs typeface="Times New Roman" pitchFamily="18" charset="0"/>
              </a:rPr>
              <a:t>a mark-recapture model to estimate </a:t>
            </a:r>
            <a:r>
              <a:rPr lang="en-US" sz="3200" i="1" dirty="0" smtClean="0">
                <a:latin typeface="Times New Roman" pitchFamily="18" charset="0"/>
                <a:cs typeface="Times New Roman" pitchFamily="18" charset="0"/>
              </a:rPr>
              <a:t>population </a:t>
            </a:r>
            <a:r>
              <a:rPr lang="en-US" sz="3200" i="1" dirty="0">
                <a:latin typeface="Times New Roman" pitchFamily="18" charset="0"/>
                <a:cs typeface="Times New Roman" pitchFamily="18" charset="0"/>
              </a:rPr>
              <a:t>density </a:t>
            </a:r>
          </a:p>
        </p:txBody>
      </p:sp>
    </p:spTree>
    <p:extLst>
      <p:ext uri="{BB962C8B-B14F-4D97-AF65-F5344CB8AC3E}">
        <p14:creationId xmlns:p14="http://schemas.microsoft.com/office/powerpoint/2010/main" val="5822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2247" y="77582"/>
            <a:ext cx="8410716" cy="1077218"/>
          </a:xfrm>
          <a:prstGeom prst="rect">
            <a:avLst/>
          </a:prstGeom>
        </p:spPr>
        <p:txBody>
          <a:bodyPr wrap="square">
            <a:spAutoFit/>
          </a:bodyPr>
          <a:lstStyle/>
          <a:p>
            <a:r>
              <a:rPr lang="en-US" sz="3200" i="1" dirty="0" smtClean="0">
                <a:latin typeface="Times New Roman" pitchFamily="18" charset="0"/>
                <a:cs typeface="Times New Roman" pitchFamily="18" charset="0"/>
              </a:rPr>
              <a:t>Unofficial BME 19.1</a:t>
            </a:r>
            <a:r>
              <a:rPr lang="en-US" sz="3200" i="1"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using </a:t>
            </a:r>
            <a:r>
              <a:rPr lang="en-US" sz="3200" i="1" dirty="0">
                <a:latin typeface="Times New Roman" pitchFamily="18" charset="0"/>
                <a:cs typeface="Times New Roman" pitchFamily="18" charset="0"/>
              </a:rPr>
              <a:t>a mark-recapture model to estimate </a:t>
            </a:r>
            <a:r>
              <a:rPr lang="en-US" sz="3200" i="1" dirty="0" smtClean="0">
                <a:latin typeface="Times New Roman" pitchFamily="18" charset="0"/>
                <a:cs typeface="Times New Roman" pitchFamily="18" charset="0"/>
              </a:rPr>
              <a:t>population </a:t>
            </a:r>
            <a:r>
              <a:rPr lang="en-US" sz="3200" i="1" dirty="0">
                <a:latin typeface="Times New Roman" pitchFamily="18" charset="0"/>
                <a:cs typeface="Times New Roman" pitchFamily="18" charset="0"/>
              </a:rPr>
              <a:t>density </a:t>
            </a:r>
          </a:p>
        </p:txBody>
      </p:sp>
      <p:sp>
        <p:nvSpPr>
          <p:cNvPr id="9" name="Rectangle 3"/>
          <p:cNvSpPr>
            <a:spLocks noChangeArrowheads="1"/>
          </p:cNvSpPr>
          <p:nvPr/>
        </p:nvSpPr>
        <p:spPr bwMode="auto">
          <a:xfrm rot="10800000" flipV="1">
            <a:off x="537226" y="1761132"/>
            <a:ext cx="841071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Recognize 4 groups in any mark-recapture population:</a:t>
            </a:r>
          </a:p>
          <a:p>
            <a:pPr marL="90805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caught on sampling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caught at least once before and once after (W</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90805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not caught on sampling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caught at least once before and once after (X</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90805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caught on sampling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not caught before and/or after (Y</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p>
          <a:p>
            <a:pPr marL="90805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animals not caught on sampling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not caught before and/or after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a:t>
            </a:r>
            <a:r>
              <a:rPr kumimoji="0" lang="en-US" sz="20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R="0" lvl="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Model assumes (W</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X</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(Y</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a:t>
            </a:r>
            <a:r>
              <a:rPr kumimoji="0" lang="en-US" sz="2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defTabSz="914400"/>
            <a:r>
              <a:rPr lang="en-US" sz="2400" dirty="0" smtClean="0">
                <a:latin typeface="Times New Roman" pitchFamily="18" charset="0"/>
                <a:ea typeface="Times New Roman" pitchFamily="18" charset="0"/>
                <a:cs typeface="Times New Roman" pitchFamily="18" charset="0"/>
              </a:rPr>
              <a:t>Model assumes </a:t>
            </a:r>
            <a:r>
              <a:rPr lang="en-US" sz="2400" dirty="0">
                <a:latin typeface="Times New Roman" pitchFamily="18" charset="0"/>
                <a:ea typeface="Times New Roman" pitchFamily="18" charset="0"/>
                <a:cs typeface="Times New Roman" pitchFamily="18" charset="0"/>
              </a:rPr>
              <a:t>(W</a:t>
            </a:r>
            <a:r>
              <a:rPr lang="en-US" sz="2400" baseline="-30000" dirty="0">
                <a:latin typeface="Times New Roman" pitchFamily="18" charset="0"/>
                <a:ea typeface="Times New Roman" pitchFamily="18" charset="0"/>
                <a:cs typeface="Times New Roman" pitchFamily="18" charset="0"/>
              </a:rPr>
              <a:t>i </a:t>
            </a:r>
            <a:r>
              <a:rPr lang="en-US" sz="2400" dirty="0">
                <a:latin typeface="Times New Roman" pitchFamily="18" charset="0"/>
                <a:ea typeface="Times New Roman" pitchFamily="18" charset="0"/>
                <a:cs typeface="Times New Roman" pitchFamily="18" charset="0"/>
              </a:rPr>
              <a:t>/ X</a:t>
            </a:r>
            <a:r>
              <a:rPr lang="en-US" sz="2400" baseline="-30000" dirty="0">
                <a:latin typeface="Times New Roman" pitchFamily="18" charset="0"/>
                <a:ea typeface="Times New Roman" pitchFamily="18" charset="0"/>
                <a:cs typeface="Times New Roman" pitchFamily="18" charset="0"/>
              </a:rPr>
              <a:t>i</a:t>
            </a:r>
            <a:r>
              <a:rPr lang="en-US" sz="2400" dirty="0">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2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2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defTabSz="914400"/>
            <a:r>
              <a:rPr lang="en-US" sz="2400" dirty="0">
                <a:latin typeface="Times New Roman" pitchFamily="18" charset="0"/>
                <a:ea typeface="Times New Roman" pitchFamily="18" charset="0"/>
                <a:cs typeface="Times New Roman" pitchFamily="18" charset="0"/>
              </a:rPr>
              <a:t>(</a:t>
            </a:r>
            <a:r>
              <a:rPr lang="en-US" sz="2400" dirty="0" err="1">
                <a:latin typeface="Times New Roman" pitchFamily="18" charset="0"/>
                <a:ea typeface="Times New Roman" pitchFamily="18" charset="0"/>
                <a:cs typeface="Times New Roman" pitchFamily="18" charset="0"/>
              </a:rPr>
              <a:t>n</a:t>
            </a:r>
            <a:r>
              <a:rPr lang="en-US" sz="2400" baseline="-30000" dirty="0" err="1">
                <a:latin typeface="Times New Roman" pitchFamily="18" charset="0"/>
                <a:ea typeface="Times New Roman" pitchFamily="18" charset="0"/>
                <a:cs typeface="Times New Roman" pitchFamily="18" charset="0"/>
              </a:rPr>
              <a:t>i</a:t>
            </a:r>
            <a:r>
              <a:rPr lang="en-US" sz="2400" baseline="-300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 (N</a:t>
            </a:r>
            <a:r>
              <a:rPr lang="en-US" sz="2400" baseline="-30000" dirty="0">
                <a:latin typeface="Times New Roman" pitchFamily="18" charset="0"/>
                <a:ea typeface="Times New Roman" pitchFamily="18" charset="0"/>
                <a:cs typeface="Times New Roman" pitchFamily="18" charset="0"/>
              </a:rPr>
              <a:t>i</a:t>
            </a:r>
            <a:r>
              <a:rPr lang="en-US" sz="2400" dirty="0">
                <a:latin typeface="Times New Roman" pitchFamily="18" charset="0"/>
                <a:ea typeface="Times New Roman" pitchFamily="18" charset="0"/>
                <a:cs typeface="Times New Roman" pitchFamily="18" charset="0"/>
              </a:rPr>
              <a:t> - ­ </a:t>
            </a:r>
            <a:r>
              <a:rPr lang="en-US" sz="2400" dirty="0" err="1">
                <a:latin typeface="Times New Roman" pitchFamily="18" charset="0"/>
                <a:ea typeface="Times New Roman" pitchFamily="18" charset="0"/>
                <a:cs typeface="Times New Roman" pitchFamily="18" charset="0"/>
              </a:rPr>
              <a:t>n</a:t>
            </a:r>
            <a:r>
              <a:rPr lang="en-US" sz="2400" baseline="-30000" dirty="0" err="1">
                <a:latin typeface="Times New Roman" pitchFamily="18" charset="0"/>
                <a:ea typeface="Times New Roman" pitchFamily="18" charset="0"/>
                <a:cs typeface="Times New Roman" pitchFamily="18" charset="0"/>
              </a:rPr>
              <a:t>i</a:t>
            </a:r>
            <a:r>
              <a:rPr lang="en-US" sz="2400" dirty="0" smtClean="0">
                <a:latin typeface="Times New Roman" pitchFamily="18" charset="0"/>
                <a:ea typeface="Times New Roman" pitchFamily="18" charset="0"/>
                <a:cs typeface="Times New Roman" pitchFamily="18" charset="0"/>
              </a:rPr>
              <a:t>)) =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ratio of # caught and # not caught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2"/>
          <p:cNvSpPr>
            <a:spLocks noChangeArrowheads="1"/>
          </p:cNvSpPr>
          <p:nvPr/>
        </p:nvSpPr>
        <p:spPr bwMode="auto">
          <a:xfrm>
            <a:off x="506278" y="1279441"/>
            <a:ext cx="231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estimate      :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 r="26087" b="2518"/>
          <a:stretch/>
        </p:blipFill>
        <p:spPr bwMode="auto">
          <a:xfrm>
            <a:off x="2128433" y="1318087"/>
            <a:ext cx="351295" cy="42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2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2247" y="31088"/>
            <a:ext cx="8410716" cy="1077218"/>
          </a:xfrm>
          <a:prstGeom prst="rect">
            <a:avLst/>
          </a:prstGeom>
        </p:spPr>
        <p:txBody>
          <a:bodyPr wrap="square">
            <a:spAutoFit/>
          </a:bodyPr>
          <a:lstStyle/>
          <a:p>
            <a:r>
              <a:rPr lang="en-US" sz="3200" i="1" dirty="0" smtClean="0">
                <a:latin typeface="Times New Roman" pitchFamily="18" charset="0"/>
                <a:cs typeface="Times New Roman" pitchFamily="18" charset="0"/>
              </a:rPr>
              <a:t>Unofficial BME 19.1</a:t>
            </a:r>
            <a:r>
              <a:rPr lang="en-US" sz="3200" i="1"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using </a:t>
            </a:r>
            <a:r>
              <a:rPr lang="en-US" sz="3200" i="1" dirty="0">
                <a:latin typeface="Times New Roman" pitchFamily="18" charset="0"/>
                <a:cs typeface="Times New Roman" pitchFamily="18" charset="0"/>
              </a:rPr>
              <a:t>a mark-recapture model to estimate </a:t>
            </a:r>
            <a:r>
              <a:rPr lang="en-US" sz="3200" i="1" dirty="0" smtClean="0">
                <a:latin typeface="Times New Roman" pitchFamily="18" charset="0"/>
                <a:cs typeface="Times New Roman" pitchFamily="18" charset="0"/>
              </a:rPr>
              <a:t>population </a:t>
            </a:r>
            <a:r>
              <a:rPr lang="en-US" sz="3200" i="1" dirty="0">
                <a:latin typeface="Times New Roman" pitchFamily="18" charset="0"/>
                <a:cs typeface="Times New Roman" pitchFamily="18" charset="0"/>
              </a:rPr>
              <a:t>density </a:t>
            </a:r>
          </a:p>
        </p:txBody>
      </p:sp>
      <p:sp>
        <p:nvSpPr>
          <p:cNvPr id="2" name="Rectangle 1"/>
          <p:cNvSpPr/>
          <p:nvPr/>
        </p:nvSpPr>
        <p:spPr>
          <a:xfrm>
            <a:off x="446952" y="1342252"/>
            <a:ext cx="8281306" cy="4819781"/>
          </a:xfrm>
          <a:prstGeom prst="rect">
            <a:avLst/>
          </a:prstGeom>
        </p:spPr>
        <p:txBody>
          <a:bodyPr wrap="square">
            <a:spAutoFit/>
          </a:bodyPr>
          <a:lstStyle/>
          <a:p>
            <a:pPr marL="342900" indent="-342900" eaLnBrk="0" hangingPunct="0">
              <a:spcBef>
                <a:spcPct val="30000"/>
              </a:spcBef>
              <a:buFont typeface="Arial" pitchFamily="34" charset="0"/>
              <a:buChar char="•"/>
              <a:defRPr/>
            </a:pPr>
            <a:r>
              <a:rPr lang="en-US" sz="2400" dirty="0" smtClean="0">
                <a:latin typeface="Times New Roman" pitchFamily="18" charset="0"/>
                <a:ea typeface="ＭＳ Ｐゴシック" pitchFamily="-110" charset="-128"/>
                <a:cs typeface="Times New Roman" pitchFamily="18" charset="0"/>
              </a:rPr>
              <a:t>Rearrange                    to</a:t>
            </a:r>
          </a:p>
          <a:p>
            <a:pPr marL="342900" indent="-342900" eaLnBrk="0" hangingPunct="0">
              <a:spcBef>
                <a:spcPct val="30000"/>
              </a:spcBef>
              <a:buFont typeface="Arial" pitchFamily="34" charset="0"/>
              <a:buChar char="•"/>
              <a:defRPr/>
            </a:pPr>
            <a:r>
              <a:rPr lang="en-US" sz="2400" dirty="0" smtClean="0">
                <a:latin typeface="Times New Roman" pitchFamily="18" charset="0"/>
                <a:ea typeface="ＭＳ Ｐゴシック" pitchFamily="-110" charset="-128"/>
                <a:cs typeface="Times New Roman" pitchFamily="18" charset="0"/>
              </a:rPr>
              <a:t>If (</a:t>
            </a:r>
            <a:r>
              <a:rPr lang="en-US" sz="2400" dirty="0">
                <a:latin typeface="Times New Roman" pitchFamily="18" charset="0"/>
                <a:ea typeface="ＭＳ Ｐゴシック" pitchFamily="-110" charset="-128"/>
                <a:cs typeface="Times New Roman" pitchFamily="18" charset="0"/>
              </a:rPr>
              <a:t>W</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X</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baseline="-25000" dirty="0">
                <a:latin typeface="Times New Roman" pitchFamily="18" charset="0"/>
                <a:ea typeface="ＭＳ Ｐゴシック" pitchFamily="-110" charset="-128"/>
                <a:cs typeface="Times New Roman" pitchFamily="18" charset="0"/>
              </a:rPr>
              <a:t> </a:t>
            </a:r>
            <a:r>
              <a:rPr lang="en-US" sz="2400" dirty="0">
                <a:latin typeface="Times New Roman" pitchFamily="18" charset="0"/>
                <a:ea typeface="ＭＳ Ｐゴシック" pitchFamily="-110" charset="-128"/>
                <a:cs typeface="Times New Roman" pitchFamily="18" charset="0"/>
              </a:rPr>
              <a:t>/ (N</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a:t>
            </a:r>
            <a:r>
              <a:rPr lang="en-US" sz="2400" dirty="0" smtClean="0">
                <a:latin typeface="Times New Roman" pitchFamily="18" charset="0"/>
                <a:ea typeface="ＭＳ Ｐゴシック" pitchFamily="-110" charset="-128"/>
                <a:cs typeface="Times New Roman" pitchFamily="18" charset="0"/>
              </a:rPr>
              <a:t>then (</a:t>
            </a:r>
            <a:r>
              <a:rPr lang="en-US" sz="2400" dirty="0">
                <a:latin typeface="Times New Roman" pitchFamily="18" charset="0"/>
                <a:ea typeface="ＭＳ Ｐゴシック" pitchFamily="-110" charset="-128"/>
                <a:cs typeface="Times New Roman" pitchFamily="18" charset="0"/>
              </a:rPr>
              <a:t>X</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((N</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a:t>
            </a:r>
            <a:r>
              <a:rPr lang="en-US" sz="2400" dirty="0" smtClean="0">
                <a:latin typeface="Times New Roman" pitchFamily="18" charset="0"/>
                <a:ea typeface="ＭＳ Ｐゴシック" pitchFamily="-110" charset="-128"/>
                <a:cs typeface="Times New Roman" pitchFamily="18" charset="0"/>
              </a:rPr>
              <a:t>.  </a:t>
            </a:r>
          </a:p>
          <a:p>
            <a:pPr marL="342900" indent="-342900" eaLnBrk="0" hangingPunct="0">
              <a:spcBef>
                <a:spcPct val="30000"/>
              </a:spcBef>
              <a:buFont typeface="Arial" pitchFamily="34" charset="0"/>
              <a:buChar char="•"/>
              <a:defRPr/>
            </a:pPr>
            <a:r>
              <a:rPr lang="en-US" sz="2400" dirty="0" smtClean="0">
                <a:latin typeface="Times New Roman" pitchFamily="18" charset="0"/>
                <a:ea typeface="ＭＳ Ｐゴシック" pitchFamily="-110" charset="-128"/>
                <a:cs typeface="Times New Roman" pitchFamily="18" charset="0"/>
              </a:rPr>
              <a:t>Simplify </a:t>
            </a:r>
            <a:r>
              <a:rPr lang="en-US" sz="2400" dirty="0">
                <a:latin typeface="Times New Roman" pitchFamily="18" charset="0"/>
                <a:ea typeface="ＭＳ Ｐゴシック" pitchFamily="-110" charset="-128"/>
                <a:cs typeface="Times New Roman" pitchFamily="18" charset="0"/>
              </a:rPr>
              <a:t>(X</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((N</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smtClean="0">
                <a:latin typeface="Times New Roman" pitchFamily="18" charset="0"/>
                <a:ea typeface="ＭＳ Ｐゴシック" pitchFamily="-110" charset="-128"/>
                <a:cs typeface="Times New Roman" pitchFamily="18" charset="0"/>
              </a:rPr>
              <a:t>) to (</a:t>
            </a:r>
            <a:r>
              <a:rPr lang="en-US" sz="2400" dirty="0">
                <a:latin typeface="Times New Roman" pitchFamily="18" charset="0"/>
                <a:ea typeface="ＭＳ Ｐゴシック" pitchFamily="-110" charset="-128"/>
                <a:cs typeface="Times New Roman" pitchFamily="18" charset="0"/>
              </a:rPr>
              <a:t>X</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((N</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1</a:t>
            </a:r>
            <a:r>
              <a:rPr lang="en-US" sz="2400" dirty="0" smtClean="0">
                <a:latin typeface="Times New Roman" pitchFamily="18" charset="0"/>
                <a:ea typeface="ＭＳ Ｐゴシック" pitchFamily="-110" charset="-128"/>
                <a:cs typeface="Times New Roman" pitchFamily="18" charset="0"/>
              </a:rPr>
              <a:t>)</a:t>
            </a:r>
          </a:p>
          <a:p>
            <a:pPr marL="342900" indent="-342900" eaLnBrk="0" hangingPunct="0">
              <a:spcBef>
                <a:spcPct val="30000"/>
              </a:spcBef>
              <a:buFont typeface="Arial" pitchFamily="34" charset="0"/>
              <a:buChar char="•"/>
              <a:defRPr/>
            </a:pPr>
            <a:r>
              <a:rPr lang="en-US" sz="2400" dirty="0">
                <a:latin typeface="Times New Roman" pitchFamily="18" charset="0"/>
                <a:ea typeface="ＭＳ Ｐゴシック" pitchFamily="-110" charset="-128"/>
                <a:cs typeface="Times New Roman" pitchFamily="18" charset="0"/>
              </a:rPr>
              <a:t>(X</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((N</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1</a:t>
            </a:r>
            <a:r>
              <a:rPr lang="en-US" sz="2400" dirty="0" smtClean="0">
                <a:latin typeface="Times New Roman" pitchFamily="18" charset="0"/>
                <a:ea typeface="ＭＳ Ｐゴシック" pitchFamily="-110" charset="-128"/>
                <a:cs typeface="Times New Roman" pitchFamily="18" charset="0"/>
              </a:rPr>
              <a:t>) </a:t>
            </a:r>
            <a:r>
              <a:rPr lang="en-US" sz="2400" dirty="0" smtClean="0">
                <a:latin typeface="Times New Roman" pitchFamily="18" charset="0"/>
                <a:ea typeface="ＭＳ Ｐゴシック" pitchFamily="-110" charset="-128"/>
                <a:cs typeface="Times New Roman" pitchFamily="18" charset="0"/>
                <a:sym typeface="Wingdings" pitchFamily="2" charset="2"/>
              </a:rPr>
              <a:t> (</a:t>
            </a:r>
            <a:r>
              <a:rPr lang="en-US" sz="2400" dirty="0" smtClean="0">
                <a:latin typeface="Times New Roman" pitchFamily="18" charset="0"/>
                <a:ea typeface="ＭＳ Ｐゴシック" pitchFamily="-110" charset="-128"/>
                <a:cs typeface="Times New Roman" pitchFamily="18" charset="0"/>
              </a:rPr>
              <a:t>(</a:t>
            </a:r>
            <a:r>
              <a:rPr lang="en-US" sz="2400" dirty="0">
                <a:latin typeface="Times New Roman" pitchFamily="18" charset="0"/>
                <a:ea typeface="ＭＳ Ｐゴシック" pitchFamily="-110" charset="-128"/>
                <a:cs typeface="Times New Roman" pitchFamily="18" charset="0"/>
              </a:rPr>
              <a:t>X</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smtClean="0">
                <a:latin typeface="Times New Roman" pitchFamily="18" charset="0"/>
                <a:ea typeface="ＭＳ Ｐゴシック" pitchFamily="-110" charset="-128"/>
                <a:cs typeface="Times New Roman" pitchFamily="18" charset="0"/>
              </a:rPr>
              <a:t>­) </a:t>
            </a:r>
            <a:r>
              <a:rPr lang="en-US" sz="2400" dirty="0">
                <a:latin typeface="Times New Roman" pitchFamily="18" charset="0"/>
                <a:ea typeface="ＭＳ Ｐゴシック" pitchFamily="-110" charset="-128"/>
                <a:cs typeface="Times New Roman" pitchFamily="18" charset="0"/>
              </a:rPr>
              <a:t>= (N</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a:t>
            </a:r>
            <a:r>
              <a:rPr lang="en-US" sz="2400" dirty="0" err="1">
                <a:latin typeface="Times New Roman" pitchFamily="18" charset="0"/>
                <a:ea typeface="ＭＳ Ｐゴシック" pitchFamily="-110" charset="-128"/>
                <a:cs typeface="Times New Roman" pitchFamily="18" charset="0"/>
              </a:rPr>
              <a:t>n</a:t>
            </a:r>
            <a:r>
              <a:rPr lang="en-US" sz="2400" baseline="-25000" dirty="0" err="1">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a:t>
            </a:r>
            <a:endParaRPr lang="en-US" sz="2400" dirty="0" smtClean="0">
              <a:latin typeface="Times New Roman" pitchFamily="18" charset="0"/>
              <a:ea typeface="ＭＳ Ｐゴシック" pitchFamily="-110" charset="-128"/>
              <a:cs typeface="Times New Roman" pitchFamily="18" charset="0"/>
            </a:endParaRPr>
          </a:p>
          <a:p>
            <a:pPr marL="342900" indent="-342900" eaLnBrk="0" hangingPunct="0">
              <a:spcBef>
                <a:spcPct val="30000"/>
              </a:spcBef>
              <a:buFont typeface="Arial" pitchFamily="34" charset="0"/>
              <a:buChar char="•"/>
              <a:defRPr/>
            </a:pPr>
            <a:endParaRPr lang="en-US" sz="2400" dirty="0" smtClean="0">
              <a:latin typeface="Times New Roman" pitchFamily="18" charset="0"/>
              <a:ea typeface="ＭＳ Ｐゴシック" pitchFamily="-110" charset="-128"/>
              <a:cs typeface="Times New Roman" pitchFamily="18" charset="0"/>
            </a:endParaRPr>
          </a:p>
          <a:p>
            <a:pPr marL="342900" indent="-342900" eaLnBrk="0" hangingPunct="0">
              <a:spcBef>
                <a:spcPct val="30000"/>
              </a:spcBef>
              <a:buFont typeface="Arial" pitchFamily="34" charset="0"/>
              <a:buChar char="•"/>
              <a:defRPr/>
            </a:pPr>
            <a:r>
              <a:rPr lang="en-US" sz="2400" dirty="0" smtClean="0">
                <a:latin typeface="Times New Roman" pitchFamily="18" charset="0"/>
                <a:ea typeface="ＭＳ Ｐゴシック" pitchFamily="-110" charset="-128"/>
                <a:cs typeface="Times New Roman" pitchFamily="18" charset="0"/>
              </a:rPr>
              <a:t>Putting together with               , &amp;      = W</a:t>
            </a:r>
            <a:r>
              <a:rPr lang="en-US" sz="2400" baseline="-25000" dirty="0" smtClean="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 (X</a:t>
            </a:r>
            <a:r>
              <a:rPr lang="en-US" sz="2400" baseline="-25000" dirty="0">
                <a:latin typeface="Times New Roman" pitchFamily="18" charset="0"/>
                <a:ea typeface="ＭＳ Ｐゴシック" pitchFamily="-110" charset="-128"/>
                <a:cs typeface="Times New Roman" pitchFamily="18" charset="0"/>
              </a:rPr>
              <a:t>i </a:t>
            </a:r>
            <a:r>
              <a:rPr lang="en-US" sz="2400" dirty="0">
                <a:latin typeface="Times New Roman" pitchFamily="18" charset="0"/>
                <a:ea typeface="ＭＳ Ｐゴシック" pitchFamily="-110" charset="-128"/>
                <a:cs typeface="Times New Roman" pitchFamily="18" charset="0"/>
              </a:rPr>
              <a:t>+ W</a:t>
            </a:r>
            <a:r>
              <a:rPr lang="en-US" sz="2400" baseline="-25000" dirty="0">
                <a:latin typeface="Times New Roman" pitchFamily="18" charset="0"/>
                <a:ea typeface="ＭＳ Ｐゴシック" pitchFamily="-110" charset="-128"/>
                <a:cs typeface="Times New Roman" pitchFamily="18" charset="0"/>
              </a:rPr>
              <a:t>i</a:t>
            </a:r>
            <a:r>
              <a:rPr lang="en-US" sz="2400" dirty="0" smtClean="0">
                <a:latin typeface="Times New Roman" pitchFamily="18" charset="0"/>
                <a:ea typeface="ＭＳ Ｐゴシック" pitchFamily="-110" charset="-128"/>
                <a:cs typeface="Times New Roman" pitchFamily="18" charset="0"/>
              </a:rPr>
              <a:t>­)</a:t>
            </a:r>
          </a:p>
          <a:p>
            <a:pPr marL="342900" indent="-342900" eaLnBrk="0" hangingPunct="0">
              <a:spcBef>
                <a:spcPct val="30000"/>
              </a:spcBef>
              <a:buFont typeface="Arial" pitchFamily="34" charset="0"/>
              <a:buChar char="•"/>
              <a:defRPr/>
            </a:pPr>
            <a:r>
              <a:rPr lang="en-US" sz="2400" dirty="0" smtClean="0">
                <a:latin typeface="Times New Roman" pitchFamily="18" charset="0"/>
                <a:ea typeface="ＭＳ Ｐゴシック" pitchFamily="-110" charset="-128"/>
                <a:cs typeface="Times New Roman" pitchFamily="18" charset="0"/>
              </a:rPr>
              <a:t>The </a:t>
            </a:r>
            <a:r>
              <a:rPr lang="en-US" sz="2400" dirty="0">
                <a:latin typeface="Times New Roman" pitchFamily="18" charset="0"/>
                <a:ea typeface="ＭＳ Ｐゴシック" pitchFamily="-110" charset="-128"/>
                <a:cs typeface="Times New Roman" pitchFamily="18" charset="0"/>
              </a:rPr>
              <a:t>proportion of the </a:t>
            </a:r>
            <a:r>
              <a:rPr lang="en-US" sz="2400" dirty="0" smtClean="0">
                <a:latin typeface="Times New Roman" pitchFamily="18" charset="0"/>
                <a:ea typeface="ＭＳ Ｐゴシック" pitchFamily="-110" charset="-128"/>
                <a:cs typeface="Times New Roman" pitchFamily="18" charset="0"/>
              </a:rPr>
              <a:t>population </a:t>
            </a:r>
            <a:r>
              <a:rPr lang="en-US" sz="2400" dirty="0">
                <a:latin typeface="Times New Roman" pitchFamily="18" charset="0"/>
                <a:ea typeface="ＭＳ Ｐゴシック" pitchFamily="-110" charset="-128"/>
                <a:cs typeface="Times New Roman" pitchFamily="18" charset="0"/>
              </a:rPr>
              <a:t>caught on day </a:t>
            </a:r>
            <a:r>
              <a:rPr lang="en-US" sz="2400" i="1"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is estimated by knowing how many animals were caught on sampling </a:t>
            </a:r>
            <a:r>
              <a:rPr lang="en-US" sz="2400" i="1"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and caught at least once before and once after (W</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and how many animals were not caught on sampling </a:t>
            </a:r>
            <a:r>
              <a:rPr lang="en-US" sz="2400" i="1"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and caught at least once before and once after (X</a:t>
            </a:r>
            <a:r>
              <a:rPr lang="en-US" sz="2400" baseline="-25000" dirty="0">
                <a:latin typeface="Times New Roman" pitchFamily="18" charset="0"/>
                <a:ea typeface="ＭＳ Ｐゴシック" pitchFamily="-110" charset="-128"/>
                <a:cs typeface="Times New Roman" pitchFamily="18" charset="0"/>
              </a:rPr>
              <a:t>i</a:t>
            </a:r>
            <a:r>
              <a:rPr lang="en-US" sz="2400" dirty="0">
                <a:latin typeface="Times New Roman" pitchFamily="18" charset="0"/>
                <a:ea typeface="ＭＳ Ｐゴシック" pitchFamily="-110" charset="-128"/>
                <a:cs typeface="Times New Roman" pitchFamily="18" charset="0"/>
              </a:rPr>
              <a:t>).  </a:t>
            </a:r>
            <a:endParaRPr lang="en-US" sz="2400" dirty="0" smtClean="0">
              <a:latin typeface="Times New Roman" pitchFamily="18" charset="0"/>
              <a:ea typeface="ＭＳ Ｐゴシック" pitchFamily="-110" charset="-128"/>
              <a:cs typeface="Times New Roman" pitchFamily="18"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 r="26087" b="2518"/>
          <a:stretch/>
        </p:blipFill>
        <p:spPr bwMode="auto">
          <a:xfrm>
            <a:off x="5031783" y="3757051"/>
            <a:ext cx="351295" cy="423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120520" y="1113985"/>
            <a:ext cx="1086911" cy="800021"/>
          </a:xfrm>
          <a:prstGeom prst="rect">
            <a:avLst/>
          </a:prstGeom>
          <a:noFill/>
          <a:ln>
            <a:noFill/>
          </a:ln>
        </p:spPr>
      </p:pic>
      <p:pic>
        <p:nvPicPr>
          <p:cNvPr id="13"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13104" r="11442"/>
          <a:stretch/>
        </p:blipFill>
        <p:spPr bwMode="auto">
          <a:xfrm>
            <a:off x="2309248" y="1015317"/>
            <a:ext cx="1192345" cy="9481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3531690" y="3522057"/>
            <a:ext cx="1086911" cy="800021"/>
          </a:xfrm>
          <a:prstGeom prst="rect">
            <a:avLst/>
          </a:prstGeom>
          <a:noFill/>
          <a:ln>
            <a:noFill/>
          </a:ln>
        </p:spPr>
      </p:pic>
    </p:spTree>
    <p:extLst>
      <p:ext uri="{BB962C8B-B14F-4D97-AF65-F5344CB8AC3E}">
        <p14:creationId xmlns:p14="http://schemas.microsoft.com/office/powerpoint/2010/main" val="78234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26637</TotalTime>
  <Words>3801</Words>
  <Application>Microsoft Office PowerPoint</Application>
  <PresentationFormat>On-screen Show (4:3)</PresentationFormat>
  <Paragraphs>421</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Chris Paradise</cp:lastModifiedBy>
  <cp:revision>987</cp:revision>
  <dcterms:created xsi:type="dcterms:W3CDTF">2010-03-23T21:30:28Z</dcterms:created>
  <dcterms:modified xsi:type="dcterms:W3CDTF">2012-07-06T17:09:04Z</dcterms:modified>
</cp:coreProperties>
</file>