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90" r:id="rId2"/>
    <p:sldId id="256" r:id="rId3"/>
    <p:sldId id="442" r:id="rId4"/>
    <p:sldId id="258" r:id="rId5"/>
    <p:sldId id="425" r:id="rId6"/>
    <p:sldId id="428" r:id="rId7"/>
    <p:sldId id="432" r:id="rId8"/>
    <p:sldId id="261" r:id="rId9"/>
    <p:sldId id="262" r:id="rId10"/>
    <p:sldId id="443" r:id="rId11"/>
    <p:sldId id="444" r:id="rId12"/>
    <p:sldId id="445" r:id="rId13"/>
    <p:sldId id="446" r:id="rId14"/>
    <p:sldId id="447" r:id="rId15"/>
    <p:sldId id="448" r:id="rId16"/>
    <p:sldId id="449" r:id="rId17"/>
    <p:sldId id="450" r:id="rId18"/>
    <p:sldId id="451" r:id="rId19"/>
    <p:sldId id="452" r:id="rId20"/>
    <p:sldId id="453" r:id="rId21"/>
    <p:sldId id="454" r:id="rId22"/>
    <p:sldId id="455" r:id="rId23"/>
    <p:sldId id="456" r:id="rId24"/>
    <p:sldId id="457" r:id="rId25"/>
    <p:sldId id="458" r:id="rId26"/>
    <p:sldId id="459" r:id="rId27"/>
    <p:sldId id="460" r:id="rId28"/>
    <p:sldId id="461" r:id="rId29"/>
    <p:sldId id="462" r:id="rId30"/>
    <p:sldId id="463" r:id="rId31"/>
    <p:sldId id="464" r:id="rId32"/>
    <p:sldId id="465" r:id="rId33"/>
    <p:sldId id="466" r:id="rId34"/>
    <p:sldId id="467" r:id="rId35"/>
    <p:sldId id="468" r:id="rId36"/>
    <p:sldId id="469" r:id="rId37"/>
    <p:sldId id="470" r:id="rId38"/>
    <p:sldId id="471" r:id="rId39"/>
    <p:sldId id="472" r:id="rId4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DCF2"/>
    <a:srgbClr val="FFC8E2"/>
    <a:srgbClr val="FACBCE"/>
    <a:srgbClr val="C3C3C3"/>
    <a:srgbClr val="C7C7C7"/>
    <a:srgbClr val="AEAEAE"/>
    <a:srgbClr val="00FF00"/>
    <a:srgbClr val="F8FFF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8" d="100"/>
          <a:sy n="108" d="100"/>
        </p:scale>
        <p:origin x="-112" y="-16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2" charset="0"/>
                <a:ea typeface="ＭＳ Ｐゴシック" pitchFamily="32" charset="-128"/>
                <a:cs typeface="ＭＳ Ｐゴシック" pitchFamily="32"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5D87E1B1-34E4-A147-BBB3-83404A2EE656}" type="datetime1">
              <a:rPr lang="en-US"/>
              <a:pPr>
                <a:defRPr/>
              </a:pPr>
              <a:t>8/15/13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2" charset="0"/>
                <a:ea typeface="ＭＳ Ｐゴシック" pitchFamily="32" charset="-128"/>
                <a:cs typeface="ＭＳ Ｐゴシック" pitchFamily="32"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F8C95BF-B513-944B-8D50-E6121EC253C3}" type="slidenum">
              <a:rPr lang="en-US"/>
              <a:pPr>
                <a:defRPr/>
              </a:pPr>
              <a:t>‹#›</a:t>
            </a:fld>
            <a:endParaRPr lang="en-US"/>
          </a:p>
        </p:txBody>
      </p:sp>
    </p:spTree>
    <p:extLst>
      <p:ext uri="{BB962C8B-B14F-4D97-AF65-F5344CB8AC3E}">
        <p14:creationId xmlns:p14="http://schemas.microsoft.com/office/powerpoint/2010/main" val="96356499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ＭＳ Ｐゴシック" charset="0"/>
                <a:cs typeface="ＭＳ Ｐゴシック" charset="0"/>
              </a:rPr>
              <a:t>Opening Art: Six different breeds of dogs are caused by changes in genetic information within a single species. </a:t>
            </a:r>
          </a:p>
          <a:p>
            <a:pPr eaLnBrk="1" hangingPunct="1">
              <a:spcBef>
                <a:spcPct val="0"/>
              </a:spcBef>
            </a:pPr>
            <a:endParaRPr lang="en-US">
              <a:latin typeface="Calibri" charset="0"/>
              <a:ea typeface="ＭＳ Ｐゴシック" charset="0"/>
              <a:cs typeface="ＭＳ Ｐゴシック"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EBA464-4C6E-4940-A5C5-69A4A460BA21}" type="slidenum">
              <a:rPr lang="en-US" sz="1200"/>
              <a:pPr eaLnBrk="1" hangingPunct="1"/>
              <a:t>2</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a:latin typeface="Times New Roman" charset="0"/>
                <a:ea typeface="ＭＳ Ｐゴシック" charset="0"/>
                <a:cs typeface="ＭＳ Ｐゴシック" charset="0"/>
              </a:rPr>
              <a:t>Figure 1.6</a:t>
            </a:r>
            <a:r>
              <a:rPr lang="en-US">
                <a:latin typeface="Times New Roman" charset="0"/>
                <a:ea typeface="ＭＳ Ｐゴシック" charset="0"/>
                <a:cs typeface="ＭＳ Ｐゴシック" charset="0"/>
              </a:rPr>
              <a:t> </a:t>
            </a:r>
            <a:r>
              <a:rPr lang="en-US">
                <a:latin typeface="Calibri" charset="0"/>
                <a:ea typeface="ＭＳ Ｐゴシック" charset="0"/>
                <a:cs typeface="ＭＳ Ｐゴシック" charset="0"/>
              </a:rPr>
              <a:t>T2 Virus Anatomy. Electron micrograph of three T2 viruses (green) infecting a single </a:t>
            </a:r>
            <a:r>
              <a:rPr lang="en-US" i="1">
                <a:latin typeface="Calibri" charset="0"/>
                <a:ea typeface="ＭＳ Ｐゴシック" charset="0"/>
                <a:cs typeface="ＭＳ Ｐゴシック" charset="0"/>
              </a:rPr>
              <a:t>E. coli</a:t>
            </a:r>
            <a:r>
              <a:rPr lang="en-US">
                <a:latin typeface="Calibri" charset="0"/>
                <a:ea typeface="ＭＳ Ｐゴシック" charset="0"/>
                <a:cs typeface="ＭＳ Ｐゴシック" charset="0"/>
              </a:rPr>
              <a:t> bacterial cell (brown). The colors are artificial to highlight different parts, and the black or white contents of the phage head do not reflect any biological properties. DNA from the phage head is being injected into the host cell, much like the contents of a syringe are injected into your arm. </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52733D-B1CA-5B43-AFED-10F670E7BA7B}" type="slidenum">
              <a:rPr lang="en-US" sz="1200"/>
              <a:pPr eaLnBrk="1" hangingPunct="1"/>
              <a:t>11</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a:latin typeface="Calibri" charset="0"/>
                <a:ea typeface="ＭＳ Ｐゴシック" charset="0"/>
                <a:cs typeface="ＭＳ Ｐゴシック" charset="0"/>
              </a:rPr>
              <a:t>Figure 1.7</a:t>
            </a:r>
            <a:r>
              <a:rPr lang="en-US">
                <a:latin typeface="Calibri" charset="0"/>
                <a:ea typeface="ＭＳ Ｐゴシック" charset="0"/>
                <a:cs typeface="ＭＳ Ｐゴシック" charset="0"/>
              </a:rPr>
              <a:t>  Hershey-Chase experimental method. (a) Phage was grown in either radioactive amino acids to label all the proteins, or with radioactive nucleotides to label the DNA. </a:t>
            </a: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A84404F-58F5-A542-B9CC-017B011B73A9}" type="slidenum">
              <a:rPr lang="en-US" sz="1200"/>
              <a:pPr eaLnBrk="1" hangingPunct="1"/>
              <a:t>12</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a:latin typeface="Calibri" charset="0"/>
                <a:ea typeface="ＭＳ Ｐゴシック" charset="0"/>
                <a:cs typeface="ＭＳ Ｐゴシック" charset="0"/>
              </a:rPr>
              <a:t>Figure 1.7</a:t>
            </a:r>
            <a:r>
              <a:rPr lang="en-US">
                <a:latin typeface="Calibri" charset="0"/>
                <a:ea typeface="ＭＳ Ｐゴシック" charset="0"/>
                <a:cs typeface="ＭＳ Ｐゴシック" charset="0"/>
              </a:rPr>
              <a:t>  Hershey-Chase experimental method. (c) In the normal phage infection cycle, the virus injects its DNA into much a larger </a:t>
            </a:r>
            <a:r>
              <a:rPr lang="en-US" i="1">
                <a:latin typeface="Calibri" charset="0"/>
                <a:ea typeface="ＭＳ Ｐゴシック" charset="0"/>
                <a:cs typeface="ＭＳ Ｐゴシック" charset="0"/>
              </a:rPr>
              <a:t>E. coli</a:t>
            </a:r>
            <a:r>
              <a:rPr lang="en-US">
                <a:latin typeface="Calibri" charset="0"/>
                <a:ea typeface="ＭＳ Ｐゴシック" charset="0"/>
                <a:cs typeface="ＭＳ Ｐゴシック" charset="0"/>
              </a:rPr>
              <a:t> cell. (d) A blender was used to create shear forces to pull the phage head away from the bacterium after it infected its host. </a:t>
            </a:r>
          </a:p>
          <a:p>
            <a:pPr eaLnBrk="1" hangingPunct="1">
              <a:spcBef>
                <a:spcPct val="0"/>
              </a:spcBef>
            </a:pPr>
            <a:endParaRPr lang="en-US">
              <a:latin typeface="Calibri" charset="0"/>
              <a:ea typeface="ＭＳ Ｐゴシック" charset="0"/>
              <a:cs typeface="ＭＳ Ｐゴシック"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738438C-CE91-8D49-8C7B-61BB7031B942}" type="slidenum">
              <a:rPr lang="en-US" sz="1200"/>
              <a:pPr eaLnBrk="1" hangingPunct="1"/>
              <a:t>13</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a:latin typeface="Calibri" charset="0"/>
                <a:ea typeface="ＭＳ Ｐゴシック" charset="0"/>
                <a:cs typeface="ＭＳ Ｐゴシック" charset="0"/>
              </a:rPr>
              <a:t>Figure 1.8</a:t>
            </a:r>
            <a:r>
              <a:rPr lang="en-US">
                <a:latin typeface="Calibri" charset="0"/>
                <a:ea typeface="ＭＳ Ｐゴシック" charset="0"/>
                <a:cs typeface="ＭＳ Ｐゴシック" charset="0"/>
              </a:rPr>
              <a:t> Location of radioactive DNA (</a:t>
            </a:r>
            <a:r>
              <a:rPr lang="en-US" baseline="30000">
                <a:latin typeface="Calibri" charset="0"/>
                <a:ea typeface="ＭＳ Ｐゴシック" charset="0"/>
                <a:cs typeface="ＭＳ Ｐゴシック" charset="0"/>
              </a:rPr>
              <a:t>32</a:t>
            </a:r>
            <a:r>
              <a:rPr lang="en-US">
                <a:latin typeface="Calibri" charset="0"/>
                <a:ea typeface="ＭＳ Ｐゴシック" charset="0"/>
                <a:cs typeface="ＭＳ Ｐゴシック" charset="0"/>
              </a:rPr>
              <a:t>P) or protein (</a:t>
            </a:r>
            <a:r>
              <a:rPr lang="en-US" baseline="30000">
                <a:latin typeface="Calibri" charset="0"/>
                <a:ea typeface="ＭＳ Ｐゴシック" charset="0"/>
                <a:cs typeface="ＭＳ Ｐゴシック" charset="0"/>
              </a:rPr>
              <a:t>35</a:t>
            </a:r>
            <a:r>
              <a:rPr lang="en-US">
                <a:latin typeface="Calibri" charset="0"/>
                <a:ea typeface="ＭＳ Ｐゴシック" charset="0"/>
                <a:cs typeface="ＭＳ Ｐゴシック" charset="0"/>
              </a:rPr>
              <a:t>S). After 5 minutes of bacteria exposure to the virus, Hershey and Chase quantified the effects of blending duration (X-axis) on the percent of total radioactive material (Y-axis) released from the bacteria. </a:t>
            </a: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26A5B0C-1518-454B-A07E-B7E7706E54DE}" type="slidenum">
              <a:rPr lang="en-US" sz="1200"/>
              <a:pPr eaLnBrk="1" hangingPunct="1"/>
              <a:t>14</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a:latin typeface="Calibri" charset="0"/>
                <a:ea typeface="ＭＳ Ｐゴシック" charset="0"/>
                <a:cs typeface="ＭＳ Ｐゴシック" charset="0"/>
              </a:rPr>
              <a:t>Figure 1.8</a:t>
            </a:r>
            <a:r>
              <a:rPr lang="en-US">
                <a:latin typeface="Calibri" charset="0"/>
                <a:ea typeface="ＭＳ Ｐゴシック" charset="0"/>
                <a:cs typeface="ＭＳ Ｐゴシック" charset="0"/>
              </a:rPr>
              <a:t> Location of radioactive DNA (</a:t>
            </a:r>
            <a:r>
              <a:rPr lang="en-US" baseline="30000">
                <a:latin typeface="Calibri" charset="0"/>
                <a:ea typeface="ＭＳ Ｐゴシック" charset="0"/>
                <a:cs typeface="ＭＳ Ｐゴシック" charset="0"/>
              </a:rPr>
              <a:t>32</a:t>
            </a:r>
            <a:r>
              <a:rPr lang="en-US">
                <a:latin typeface="Calibri" charset="0"/>
                <a:ea typeface="ＭＳ Ｐゴシック" charset="0"/>
                <a:cs typeface="ＭＳ Ｐゴシック" charset="0"/>
              </a:rPr>
              <a:t>P) or protein (</a:t>
            </a:r>
            <a:r>
              <a:rPr lang="en-US" baseline="30000">
                <a:latin typeface="Calibri" charset="0"/>
                <a:ea typeface="ＭＳ Ｐゴシック" charset="0"/>
                <a:cs typeface="ＭＳ Ｐゴシック" charset="0"/>
              </a:rPr>
              <a:t>35</a:t>
            </a:r>
            <a:r>
              <a:rPr lang="en-US">
                <a:latin typeface="Calibri" charset="0"/>
                <a:ea typeface="ＭＳ Ｐゴシック" charset="0"/>
                <a:cs typeface="ＭＳ Ｐゴシック" charset="0"/>
              </a:rPr>
              <a:t>S). After 5 minutes of bacteria exposure to the virus, Hershey and Chase quantified the effects of blending duration (X-axis) on the percent of total radioactive material (Y-axis) released from the bacteria. </a:t>
            </a: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38F596-2A83-B941-A813-66DD5317F87B}" type="slidenum">
              <a:rPr lang="en-US" sz="1200"/>
              <a:pPr eaLnBrk="1" hangingPunct="1"/>
              <a:t>15</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ea typeface="ＭＳ Ｐゴシック" charset="0"/>
                <a:cs typeface="ＭＳ Ｐゴシック" charset="0"/>
              </a:rPr>
              <a:t>ELSI Figure 1.1 </a:t>
            </a:r>
            <a:r>
              <a:rPr lang="en-US">
                <a:latin typeface="Calibri" charset="0"/>
                <a:ea typeface="ＭＳ Ｐゴシック" charset="0"/>
                <a:cs typeface="ＭＳ Ｐゴシック" charset="0"/>
              </a:rPr>
              <a:t>Project Innocence web site showing some of the men who had been wrongly convicted and sentenced to death but have been found innocent with DNA evidence. </a:t>
            </a: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CFC4AF-9692-8E41-B351-C9A466B995AD}" type="slidenum">
              <a:rPr lang="en-US" sz="1200"/>
              <a:pPr eaLnBrk="1" hangingPunct="1"/>
              <a:t>16</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ea typeface="ＭＳ Ｐゴシック" charset="0"/>
                <a:cs typeface="ＭＳ Ｐゴシック" charset="0"/>
              </a:rPr>
              <a:t>ELSI Figure 1.2</a:t>
            </a:r>
            <a:r>
              <a:rPr lang="en-US">
                <a:latin typeface="Calibri" charset="0"/>
                <a:ea typeface="ＭＳ Ｐゴシック" charset="0"/>
                <a:cs typeface="ＭＳ Ｐゴシック" charset="0"/>
              </a:rPr>
              <a:t> 1906 cartoon describing classes of people based on ethnic groupings. Note the connection between where they worked and their maximum metal capacity. From Cold Spring Harbor Laboratory eugenics website.  </a:t>
            </a: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88E18F1-D9F5-5540-9937-630C1C9CEDE5}" type="slidenum">
              <a:rPr lang="en-US" sz="1200"/>
              <a:pPr eaLnBrk="1" hangingPunct="1"/>
              <a:t>17</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a:latin typeface="Calibri" charset="0"/>
                <a:ea typeface="ＭＳ Ｐゴシック" charset="0"/>
                <a:cs typeface="ＭＳ Ｐゴシック" charset="0"/>
              </a:rPr>
              <a:t>Figure 1.9</a:t>
            </a:r>
            <a:r>
              <a:rPr lang="en-US">
                <a:latin typeface="Calibri" charset="0"/>
                <a:ea typeface="ＭＳ Ｐゴシック" charset="0"/>
                <a:cs typeface="ＭＳ Ｐゴシック" charset="0"/>
              </a:rPr>
              <a:t> Nucleotide structures. Atoms are located at the bent corners and covalent bonds between them are colored rods of the same color as the atoms. Carbon is gray, oxygen is red, phosphorous is orange, nitrogen is blue, and hydrogen is white. (a) ATP (adenine triphosphate) looking at the face of the pentagonal ribose in the middle, three phosphates angling to the left, and the base (adenine) seen from a side view. (b) dATP (deoxyribose adenine triphosphate) lacking one oxygen. (c) Different view of dATP with the adenine base displayed fully on the right side. (d) Line diagram of dATP. </a:t>
            </a: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ED10A0-EB37-C040-9B7D-F19CEC7DFCC4}" type="slidenum">
              <a:rPr lang="en-US" sz="1200"/>
              <a:pPr eaLnBrk="1" hangingPunct="1"/>
              <a:t>19</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a:latin typeface="Calibri" charset="0"/>
                <a:ea typeface="ＭＳ Ｐゴシック" charset="0"/>
                <a:cs typeface="ＭＳ Ｐゴシック" charset="0"/>
              </a:rPr>
              <a:t>Figure 1.10</a:t>
            </a:r>
            <a:r>
              <a:rPr lang="en-US">
                <a:latin typeface="Calibri" charset="0"/>
                <a:ea typeface="ＭＳ Ｐゴシック" charset="0"/>
                <a:cs typeface="ＭＳ Ｐゴシック" charset="0"/>
              </a:rPr>
              <a:t> Structure of DNA. (a) The only figure in the Watson and Crick paper published April 25, 1953, shows the double helix and anti-parallel strands (arrows pointing in opposite directions) and the bases as solid bars connecting the ribbon representation of the sugars and phosphates. (b) In their May 30, 1953 paper, they diagrammed a little more clearly how the three parts of the nucleotides would be organized.  </a:t>
            </a:r>
          </a:p>
          <a:p>
            <a:pPr eaLnBrk="1" hangingPunct="1">
              <a:spcBef>
                <a:spcPct val="0"/>
              </a:spcBef>
            </a:pPr>
            <a:endParaRPr lang="en-US">
              <a:latin typeface="Calibri" charset="0"/>
              <a:ea typeface="ＭＳ Ｐゴシック" charset="0"/>
              <a:cs typeface="ＭＳ Ｐゴシック"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02B47FD-434F-0046-AD20-7A5FBB4A58D1}" type="slidenum">
              <a:rPr lang="en-US" sz="1200"/>
              <a:pPr eaLnBrk="1" hangingPunct="1"/>
              <a:t>20</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a:latin typeface="Calibri" charset="0"/>
                <a:ea typeface="ＭＳ Ｐゴシック" charset="0"/>
                <a:cs typeface="ＭＳ Ｐゴシック" charset="0"/>
              </a:rPr>
              <a:t>Figure 1.10</a:t>
            </a:r>
            <a:r>
              <a:rPr lang="en-US">
                <a:latin typeface="Calibri" charset="0"/>
                <a:ea typeface="ＭＳ Ｐゴシック" charset="0"/>
                <a:cs typeface="ＭＳ Ｐゴシック" charset="0"/>
              </a:rPr>
              <a:t> Two vertical handrails and five horizontal rungs or steps in the twisted ladder of DNA. The two red parts highlight the same structures, as do the blue and green. </a:t>
            </a: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B4DB4CC-153C-D44E-B865-7C3042491E00}" type="slidenum">
              <a:rPr lang="en-US" sz="1200"/>
              <a:pPr eaLnBrk="1" hangingPunct="1"/>
              <a:t>21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ea typeface="ＭＳ Ｐゴシック" charset="0"/>
                <a:cs typeface="ＭＳ Ｐゴシック" charset="0"/>
              </a:rPr>
              <a:t>Figure 1.1 </a:t>
            </a:r>
            <a:r>
              <a:rPr lang="en-US">
                <a:latin typeface="Calibri" charset="0"/>
                <a:ea typeface="ＭＳ Ｐゴシック" charset="0"/>
                <a:cs typeface="ＭＳ Ｐゴシック" charset="0"/>
              </a:rPr>
              <a:t>Non-human biological information transfer. (a) Flowers communicate to bees about their pollen content which allows the bee to complete the plant’s reproduction. (b) Some bacteria glow in response to information describing the density of cells from the same species. (c) Beaver warns others of approaching predator by (d) slapping the water with its tail. </a:t>
            </a: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CAA952E-DEF3-F145-B10B-D8E7937B6A38}" type="slidenum">
              <a:rPr lang="en-US" sz="1200"/>
              <a:pPr eaLnBrk="1" hangingPunct="1"/>
              <a:t>3</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a:latin typeface="Calibri" charset="0"/>
                <a:ea typeface="ＭＳ Ｐゴシック" charset="0"/>
                <a:cs typeface="ＭＳ Ｐゴシック" charset="0"/>
              </a:rPr>
              <a:t>Figure 1.11</a:t>
            </a:r>
            <a:r>
              <a:rPr lang="en-US">
                <a:latin typeface="Calibri" charset="0"/>
                <a:ea typeface="ＭＳ Ｐゴシック" charset="0"/>
                <a:cs typeface="ＭＳ Ｐゴシック" charset="0"/>
              </a:rPr>
              <a:t> Three types of chemical bonds. Hydrogen bonds are the weakest and form between two partially charged, δ, atoms, frequently nitrogen or oxygen with hydrogen. Ionic bonds are intermediate in strength and form between two fully charged atoms of opposite polarity, frequently between an acid and a base. Covalent bonds are the strongest, frequently come in single or double bonds, and are formed by sharing electrons. </a:t>
            </a: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EC83F3-A744-0540-A21A-EC6FC281F5E1}" type="slidenum">
              <a:rPr lang="en-US" sz="1200"/>
              <a:pPr eaLnBrk="1" hangingPunct="1"/>
              <a:t>22</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a:latin typeface="Calibri" charset="0"/>
                <a:ea typeface="ＭＳ Ｐゴシック" charset="0"/>
                <a:cs typeface="ＭＳ Ｐゴシック" charset="0"/>
              </a:rPr>
              <a:t>Figure 1.12</a:t>
            </a:r>
            <a:r>
              <a:rPr lang="en-US">
                <a:latin typeface="Calibri" charset="0"/>
                <a:ea typeface="ＭＳ Ｐゴシック" charset="0"/>
                <a:cs typeface="ＭＳ Ｐゴシック" charset="0"/>
              </a:rPr>
              <a:t> Two X-ray film images of DNA published on the same day. Which data are better? How can you tell? </a:t>
            </a: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77469A4-0AC8-F34A-A2DA-ADC3FCD7EFC0}" type="slidenum">
              <a:rPr lang="en-US" sz="1200"/>
              <a:pPr eaLnBrk="1" hangingPunct="1"/>
              <a:t>23</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ea typeface="ＭＳ Ｐゴシック" charset="0"/>
                <a:cs typeface="ＭＳ Ｐゴシック" charset="0"/>
              </a:rPr>
              <a:t>Figure 1.13</a:t>
            </a:r>
            <a:r>
              <a:rPr lang="en-US">
                <a:latin typeface="Calibri" charset="0"/>
                <a:ea typeface="ＭＳ Ｐゴシック" charset="0"/>
                <a:cs typeface="ＭＳ Ｐゴシック" charset="0"/>
              </a:rPr>
              <a:t> Base pairs published by Watson and Crick in their May 30, 1953 paper. The hydrogen bonds (H-bonds) form between the diminutive hydrogens (H) with slight positive charges, and either of two slightly negative atoms - oxygen or nitrogen. Scale bar is 5 Angstroms. </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D16E383-6AC7-1A47-B1F0-BAF00313D510}" type="slidenum">
              <a:rPr lang="en-US" sz="1200"/>
              <a:pPr eaLnBrk="1" hangingPunct="1"/>
              <a:t>24</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a:latin typeface="Calibri" charset="0"/>
                <a:ea typeface="ＭＳ Ｐゴシック" charset="0"/>
                <a:cs typeface="ＭＳ Ｐゴシック" charset="0"/>
              </a:rPr>
              <a:t>Figure 1.14</a:t>
            </a:r>
            <a:r>
              <a:rPr lang="en-US">
                <a:latin typeface="Calibri" charset="0"/>
                <a:ea typeface="ＭＳ Ｐゴシック" charset="0"/>
                <a:cs typeface="ＭＳ Ｐゴシック" charset="0"/>
              </a:rPr>
              <a:t> Three possible models for DNA replication with one double-stranded piece of DNA in the center. </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896D5EE-5391-2141-91FC-D0D36C3F0689}" type="slidenum">
              <a:rPr lang="en-US" sz="1200"/>
              <a:pPr eaLnBrk="1" hangingPunct="1"/>
              <a:t>25</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a:latin typeface="Calibri" charset="0"/>
                <a:ea typeface="ＭＳ Ｐゴシック" charset="0"/>
                <a:cs typeface="ＭＳ Ｐゴシック" charset="0"/>
              </a:rPr>
              <a:t>Figure 1.15</a:t>
            </a:r>
            <a:r>
              <a:rPr lang="en-US">
                <a:latin typeface="Calibri" charset="0"/>
                <a:ea typeface="ＭＳ Ｐゴシック" charset="0"/>
                <a:cs typeface="ＭＳ Ｐゴシック" charset="0"/>
              </a:rPr>
              <a:t> Centrifugation of DNA in CsCl gradient forms a single band. (a) Fourteen different samples were centrifuged for different times and then photographed to determine how much of the DNA was collected into the single band. </a:t>
            </a: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119568A-5D1E-9D47-B38A-033311B457EC}" type="slidenum">
              <a:rPr lang="en-US" sz="1200"/>
              <a:pPr eaLnBrk="1" hangingPunct="1"/>
              <a:t>26</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a:latin typeface="Calibri" charset="0"/>
                <a:ea typeface="ＭＳ Ｐゴシック" charset="0"/>
                <a:cs typeface="ＭＳ Ｐゴシック" charset="0"/>
              </a:rPr>
              <a:t>Figure 1.15</a:t>
            </a:r>
            <a:r>
              <a:rPr lang="en-US">
                <a:latin typeface="Calibri" charset="0"/>
                <a:ea typeface="ＭＳ Ｐゴシック" charset="0"/>
                <a:cs typeface="ＭＳ Ｐゴシック" charset="0"/>
              </a:rPr>
              <a:t> Centrifugation of DNA in CsCl gradient forms a single band. (b) A mixture of light (</a:t>
            </a:r>
            <a:r>
              <a:rPr lang="en-US" baseline="30000">
                <a:latin typeface="Calibri" charset="0"/>
                <a:ea typeface="ＭＳ Ｐゴシック" charset="0"/>
                <a:cs typeface="ＭＳ Ｐゴシック" charset="0"/>
              </a:rPr>
              <a:t>14</a:t>
            </a:r>
            <a:r>
              <a:rPr lang="en-US">
                <a:latin typeface="Calibri" charset="0"/>
                <a:ea typeface="ＭＳ Ｐゴシック" charset="0"/>
                <a:cs typeface="ＭＳ Ｐゴシック" charset="0"/>
              </a:rPr>
              <a:t>N) and heavy (</a:t>
            </a:r>
            <a:r>
              <a:rPr lang="en-US" baseline="30000">
                <a:latin typeface="Calibri" charset="0"/>
                <a:ea typeface="ＭＳ Ｐゴシック" charset="0"/>
                <a:cs typeface="ＭＳ Ｐゴシック" charset="0"/>
              </a:rPr>
              <a:t>15</a:t>
            </a:r>
            <a:r>
              <a:rPr lang="en-US">
                <a:latin typeface="Calibri" charset="0"/>
                <a:ea typeface="ＭＳ Ｐゴシック" charset="0"/>
                <a:cs typeface="ＭＳ Ｐゴシック" charset="0"/>
              </a:rPr>
              <a:t>N) DNA was centrifuged and photographed. (c) Graphical presentation of the data from panel (b). </a:t>
            </a: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B41C3E4-A76F-EC42-A1C4-436849889FDF}" type="slidenum">
              <a:rPr lang="en-US" sz="1200"/>
              <a:pPr eaLnBrk="1" hangingPunct="1"/>
              <a:t>27</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a:latin typeface="Calibri" charset="0"/>
                <a:ea typeface="ＭＳ Ｐゴシック" charset="0"/>
                <a:cs typeface="ＭＳ Ｐゴシック" charset="0"/>
              </a:rPr>
              <a:t>Figure 1.16</a:t>
            </a:r>
            <a:r>
              <a:rPr lang="en-US">
                <a:latin typeface="Calibri" charset="0"/>
                <a:ea typeface="ＭＳ Ｐゴシック" charset="0"/>
                <a:cs typeface="ＭＳ Ｐゴシック" charset="0"/>
              </a:rPr>
              <a:t> Experimental protocol for Meselson and Stahl. Two flasks, labeled Exp. #1 and Exp. #2, of genetically identical cells were grown in </a:t>
            </a:r>
            <a:r>
              <a:rPr lang="en-US" baseline="30000">
                <a:latin typeface="Calibri" charset="0"/>
                <a:ea typeface="ＭＳ Ｐゴシック" charset="0"/>
                <a:cs typeface="ＭＳ Ｐゴシック" charset="0"/>
              </a:rPr>
              <a:t>15</a:t>
            </a:r>
            <a:r>
              <a:rPr lang="en-US">
                <a:latin typeface="Calibri" charset="0"/>
                <a:ea typeface="ＭＳ Ｐゴシック" charset="0"/>
                <a:cs typeface="ＭＳ Ｐゴシック" charset="0"/>
              </a:rPr>
              <a:t>N media and sampled at the indicated times to track their growth over 15 hours. At time zero, the cells were transferred to fresh media containing </a:t>
            </a:r>
            <a:r>
              <a:rPr lang="en-US" baseline="30000">
                <a:latin typeface="Calibri" charset="0"/>
                <a:ea typeface="ＭＳ Ｐゴシック" charset="0"/>
                <a:cs typeface="ＭＳ Ｐゴシック" charset="0"/>
              </a:rPr>
              <a:t>14</a:t>
            </a:r>
            <a:r>
              <a:rPr lang="en-US">
                <a:latin typeface="Calibri" charset="0"/>
                <a:ea typeface="ＭＳ Ｐゴシック" charset="0"/>
                <a:cs typeface="ＭＳ Ｐゴシック" charset="0"/>
              </a:rPr>
              <a:t>N. Sampling continued as indicated in the graph. </a:t>
            </a: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D68D09-70E7-944D-B02E-DA3D0873C543}" type="slidenum">
              <a:rPr lang="en-US" sz="1200"/>
              <a:pPr eaLnBrk="1" hangingPunct="1"/>
              <a:t>28</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a:latin typeface="Calibri" charset="0"/>
                <a:ea typeface="ＭＳ Ｐゴシック" charset="0"/>
                <a:cs typeface="ＭＳ Ｐゴシック" charset="0"/>
              </a:rPr>
              <a:t>Figure 1.17</a:t>
            </a:r>
            <a:r>
              <a:rPr lang="en-US">
                <a:latin typeface="Calibri" charset="0"/>
                <a:ea typeface="ＭＳ Ｐゴシック" charset="0"/>
                <a:cs typeface="ＭＳ Ｐゴシック" charset="0"/>
              </a:rPr>
              <a:t> Combined results from the two experiments. (a) DNA isolated after cells were shifted from heavy to light media. (b) Traces of the bands</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 intensity as a measure of DNA quantity are shown, along with the generation number of the cells. Mixtures of DNA (0 and 1.9; 0 and 4.1) help distinguish relative densities of critical bands. Red lines 1 and 2 can be used with a ruler so you can distinguish slight shifts in band positions.  </a:t>
            </a: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E22AE93-00DD-E448-B684-21957D498C54}" type="slidenum">
              <a:rPr lang="en-US" sz="1200"/>
              <a:pPr eaLnBrk="1" hangingPunct="1"/>
              <a:t>29</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a:latin typeface="Calibri" charset="0"/>
                <a:ea typeface="ＭＳ Ｐゴシック" charset="0"/>
                <a:cs typeface="ＭＳ Ｐゴシック" charset="0"/>
              </a:rPr>
              <a:t>Figure  1.18</a:t>
            </a:r>
            <a:r>
              <a:rPr lang="en-US">
                <a:latin typeface="Calibri" charset="0"/>
                <a:ea typeface="ＭＳ Ｐゴシック" charset="0"/>
                <a:cs typeface="ＭＳ Ｐゴシック" charset="0"/>
              </a:rPr>
              <a:t> Methylated DNA bases. (a) Adenine and (b) cytosine and their methlyated variations (c-d). Methylcytosine is abbreviated m</a:t>
            </a:r>
            <a:r>
              <a:rPr lang="en-US" baseline="30000">
                <a:latin typeface="Calibri" charset="0"/>
                <a:ea typeface="ＭＳ Ｐゴシック" charset="0"/>
                <a:cs typeface="ＭＳ Ｐゴシック" charset="0"/>
              </a:rPr>
              <a:t>5</a:t>
            </a:r>
            <a:r>
              <a:rPr lang="en-US">
                <a:latin typeface="Calibri" charset="0"/>
                <a:ea typeface="ＭＳ Ｐゴシック" charset="0"/>
                <a:cs typeface="ＭＳ Ｐゴシック" charset="0"/>
              </a:rPr>
              <a:t>C because the methyl group is attached to carbon number 5 if you start counting at the bottom of the ring and move counter-clockwise around the ring. </a:t>
            </a: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DF349E7-CFA4-5C4B-BCE1-980278FB045F}" type="slidenum">
              <a:rPr lang="en-US" sz="1200"/>
              <a:pPr eaLnBrk="1" hangingPunct="1"/>
              <a:t>31</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a:latin typeface="Calibri" charset="0"/>
                <a:ea typeface="ＭＳ Ｐゴシック" charset="0"/>
                <a:cs typeface="ＭＳ Ｐゴシック" charset="0"/>
              </a:rPr>
              <a:t>Figure  1.19</a:t>
            </a:r>
            <a:r>
              <a:rPr lang="en-US">
                <a:latin typeface="Calibri" charset="0"/>
                <a:ea typeface="ＭＳ Ｐゴシック" charset="0"/>
                <a:cs typeface="ＭＳ Ｐゴシック" charset="0"/>
              </a:rPr>
              <a:t> Thin layer chromatography method. (a) Complex mixture of a sample is spotted on the line and then the entire sheet is dipped in solvent A. (b) Sample components migrate at different rates depending on their chemical structures. (c) The sheet is then rotated and dipped into a second solvent where (d) the components again migrate according to their chemical properties. TL marks the top left corner in panel (a) to help with orientation in panels c-d. </a:t>
            </a: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A77D337-9BC8-C44B-8F22-0DC7DDD1C1FA}" type="slidenum">
              <a:rPr lang="en-US" sz="1200"/>
              <a:pPr eaLnBrk="1" hangingPunct="1"/>
              <a:t>32</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a:latin typeface="Calibri" charset="0"/>
                <a:ea typeface="ＭＳ Ｐゴシック" charset="0"/>
                <a:cs typeface="ＭＳ Ｐゴシック" charset="0"/>
              </a:rPr>
              <a:t>Figure 1.2</a:t>
            </a:r>
            <a:r>
              <a:rPr lang="en-US">
                <a:latin typeface="Calibri" charset="0"/>
                <a:ea typeface="ＭＳ Ｐゴシック" charset="0"/>
                <a:cs typeface="ＭＳ Ｐゴシック" charset="0"/>
              </a:rPr>
              <a:t> Modern photographs of pneumococcus strains. (a) R and (b) S strains grown on blood agar plates. These two strains exhibit different growth behaviors. Griffith observed them convert from one form to the other through an unknown mechanism. </a:t>
            </a: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F692A5F-FE0E-6F48-B2FD-86928693C636}" type="slidenum">
              <a:rPr lang="en-US" sz="1200"/>
              <a:pPr eaLnBrk="1" hangingPunct="1"/>
              <a:t>4</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a:latin typeface="Calibri" charset="0"/>
                <a:ea typeface="ＭＳ Ｐゴシック" charset="0"/>
                <a:cs typeface="ＭＳ Ｐゴシック" charset="0"/>
              </a:rPr>
              <a:t>Figure  1.20</a:t>
            </a:r>
            <a:r>
              <a:rPr lang="en-US">
                <a:latin typeface="Calibri" charset="0"/>
                <a:ea typeface="ＭＳ Ｐゴシック" charset="0"/>
                <a:cs typeface="ＭＳ Ｐゴシック" charset="0"/>
              </a:rPr>
              <a:t> Thin layer chromatograph showing the five bases of DNA. Radioactive phosphorus (p) labels in a) active nuclei from chicken red blood cells and in (b) previously purified DNA from the same cell type. The degree of darkness indicates how much of each base was present. Dotted circle shows you where to look. </a:t>
            </a: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2DE5F24-EB9A-DA4D-A0E1-BB3DAB9AA855}" type="slidenum">
              <a:rPr lang="en-US" sz="1200"/>
              <a:pPr eaLnBrk="1" hangingPunct="1"/>
              <a:t>33</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a:latin typeface="Calibri" charset="0"/>
                <a:ea typeface="ＭＳ Ｐゴシック" charset="0"/>
                <a:cs typeface="ＭＳ Ｐゴシック" charset="0"/>
              </a:rPr>
              <a:t>Figure 1.21</a:t>
            </a:r>
            <a:r>
              <a:rPr lang="en-US">
                <a:latin typeface="Calibri" charset="0"/>
                <a:ea typeface="ＭＳ Ｐゴシック" charset="0"/>
                <a:cs typeface="ＭＳ Ｐゴシック" charset="0"/>
              </a:rPr>
              <a:t> Monkey response to 5araC injections. Fetal hemoglobin levels after monkeys were injected with 5azaC at the following doses: A) 6 mg/ kg / day on days 15 – 19; B) 6 mg/ kg / day on days 22 – 26; C) 8 mg/ kg / day on days 49 – 53; D) 8 mg/ kg / day on days 56 – 60. </a:t>
            </a: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63EF8EF-B0F4-9842-8105-FE6D71DBB5ED}" type="slidenum">
              <a:rPr lang="en-US" sz="1200"/>
              <a:pPr eaLnBrk="1" hangingPunct="1"/>
              <a:t>34</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2F4BD73-7639-2A47-A7C4-6B3A42F1442D}" type="slidenum">
              <a:rPr lang="en-US" sz="1200"/>
              <a:pPr eaLnBrk="1" hangingPunct="1"/>
              <a:t>35</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Times New Roman" charset="0"/>
                <a:ea typeface="ＭＳ Ｐゴシック" charset="0"/>
                <a:cs typeface="Times New Roman" charset="0"/>
              </a:rPr>
              <a:t>Table 1.4</a:t>
            </a:r>
            <a:r>
              <a:rPr lang="en-US">
                <a:latin typeface="Times New Roman" charset="0"/>
                <a:ea typeface="ＭＳ Ｐゴシック" charset="0"/>
                <a:cs typeface="Times New Roman" charset="0"/>
              </a:rPr>
              <a:t> </a:t>
            </a:r>
            <a:r>
              <a:rPr lang="en-US">
                <a:latin typeface="Calibri" charset="0"/>
                <a:ea typeface="ＭＳ Ｐゴシック" charset="0"/>
                <a:cs typeface="ＭＳ Ｐゴシック" charset="0"/>
              </a:rPr>
              <a:t>Does DNA polymerase change over time in its ability to polymerize DNA? </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9558D6B-2869-9D45-A2DF-BABD7D5F8233}" type="slidenum">
              <a:rPr lang="en-US" sz="1200"/>
              <a:pPr eaLnBrk="1" hangingPunct="1"/>
              <a:t>36</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Times New Roman" charset="0"/>
                <a:ea typeface="ＭＳ Ｐゴシック" charset="0"/>
                <a:cs typeface="Times New Roman" charset="0"/>
              </a:rPr>
              <a:t>Table 1.4</a:t>
            </a:r>
            <a:r>
              <a:rPr lang="en-US">
                <a:latin typeface="Times New Roman" charset="0"/>
                <a:ea typeface="ＭＳ Ｐゴシック" charset="0"/>
                <a:cs typeface="Times New Roman" charset="0"/>
              </a:rPr>
              <a:t> </a:t>
            </a:r>
            <a:r>
              <a:rPr lang="en-US">
                <a:latin typeface="Calibri" charset="0"/>
                <a:ea typeface="ＭＳ Ｐゴシック" charset="0"/>
                <a:cs typeface="ＭＳ Ｐゴシック" charset="0"/>
              </a:rPr>
              <a:t>Does DNA polymerase change over time in its ability to polymerize DNA? </a:t>
            </a: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38BF33F-1EA9-8E40-B38D-943EA42FF2A8}" type="slidenum">
              <a:rPr lang="en-US" sz="1200"/>
              <a:pPr eaLnBrk="1" hangingPunct="1"/>
              <a:t>37</a:t>
            </a:fld>
            <a:endParaRPr 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Times New Roman" charset="0"/>
                <a:ea typeface="ＭＳ Ｐゴシック" charset="0"/>
                <a:cs typeface="Times New Roman" charset="0"/>
              </a:rPr>
              <a:t>Table 1.5 </a:t>
            </a:r>
            <a:r>
              <a:rPr lang="en-US">
                <a:latin typeface="Calibri" charset="0"/>
                <a:ea typeface="ＭＳ Ｐゴシック" charset="0"/>
                <a:cs typeface="ＭＳ Ｐゴシック" charset="0"/>
              </a:rPr>
              <a:t>Is there a difference in DNA polymerase isolated from young vs. old  cells? </a:t>
            </a: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4CFDCE5-AFBC-9245-87E5-27AE849679A9}" type="slidenum">
              <a:rPr lang="en-US" sz="1200"/>
              <a:pPr eaLnBrk="1" hangingPunct="1"/>
              <a:t>38</a:t>
            </a:fld>
            <a:endParaRPr 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ea typeface="ＭＳ Ｐゴシック" charset="0"/>
                <a:cs typeface="ＭＳ Ｐゴシック" charset="0"/>
              </a:rPr>
              <a:t>Table 1.6 </a:t>
            </a:r>
            <a:r>
              <a:rPr lang="en-US">
                <a:latin typeface="Calibri" charset="0"/>
                <a:ea typeface="ＭＳ Ｐゴシック" charset="0"/>
                <a:cs typeface="ＭＳ Ｐゴシック" charset="0"/>
              </a:rPr>
              <a:t>Comparison of DNA pol I and pol II. </a:t>
            </a:r>
          </a:p>
          <a:p>
            <a:endParaRPr lang="en-US">
              <a:latin typeface="Calibri" charset="0"/>
              <a:ea typeface="ＭＳ Ｐゴシック" charset="0"/>
              <a:cs typeface="ＭＳ Ｐゴシック"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599CAA9-D662-D944-A490-F1D4A7D0D2BF}" type="slidenum">
              <a:rPr lang="en-US" sz="1200"/>
              <a:pPr eaLnBrk="1" hangingPunct="1"/>
              <a:t>39</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a:latin typeface="Calibri" charset="0"/>
                <a:ea typeface="ＭＳ Ｐゴシック" charset="0"/>
                <a:cs typeface="ＭＳ Ｐゴシック" charset="0"/>
              </a:rPr>
              <a:t>Figure 1.3</a:t>
            </a:r>
            <a:r>
              <a:rPr lang="en-US">
                <a:latin typeface="Calibri" charset="0"/>
                <a:ea typeface="ＭＳ Ｐゴシック" charset="0"/>
                <a:cs typeface="ＭＳ Ｐゴシック" charset="0"/>
              </a:rPr>
              <a:t> Griffith</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s experimental design and results. S cells are small white circles, R cells are large gray circles. Cells killed with steam heat are indicated with red </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No</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 symbol, upside down mice are those that died from pneumonia, and the large black arrows indicate the progression through each part of the experiment.  </a:t>
            </a:r>
          </a:p>
          <a:p>
            <a:pPr eaLnBrk="1" hangingPunct="1">
              <a:spcBef>
                <a:spcPct val="0"/>
              </a:spcBef>
            </a:pPr>
            <a:endParaRPr lang="en-US">
              <a:latin typeface="Calibri" charset="0"/>
              <a:ea typeface="ＭＳ Ｐゴシック" charset="0"/>
              <a:cs typeface="ＭＳ Ｐゴシック"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0FFFC85-53D1-D54E-B575-17AC0BE55F99}" type="slidenum">
              <a:rPr lang="en-US" sz="1200"/>
              <a:pPr eaLnBrk="1" hangingPunct="1"/>
              <a:t>5</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a:latin typeface="Calibri" charset="0"/>
                <a:ea typeface="ＭＳ Ｐゴシック" charset="0"/>
                <a:cs typeface="ＭＳ Ｐゴシック" charset="0"/>
              </a:rPr>
              <a:t>Figure  1.4</a:t>
            </a:r>
            <a:r>
              <a:rPr lang="en-US">
                <a:latin typeface="Calibri" charset="0"/>
                <a:ea typeface="ＭＳ Ｐゴシック" charset="0"/>
                <a:cs typeface="ＭＳ Ｐゴシック" charset="0"/>
              </a:rPr>
              <a:t> The heritable material produces S cells from R cells. (a) Modern photograph of transforming factor precipitation using ethanol. Note the long white strands floating in the tube. (b) Original photograph from 1944 Avery </a:t>
            </a:r>
            <a:r>
              <a:rPr lang="en-US" i="1">
                <a:latin typeface="Calibri" charset="0"/>
                <a:ea typeface="ＭＳ Ｐゴシック" charset="0"/>
                <a:cs typeface="ＭＳ Ｐゴシック" charset="0"/>
              </a:rPr>
              <a:t>et al.</a:t>
            </a:r>
            <a:r>
              <a:rPr lang="en-US">
                <a:latin typeface="Calibri" charset="0"/>
                <a:ea typeface="ＭＳ Ｐゴシック" charset="0"/>
                <a:cs typeface="ＭＳ Ｐゴシック" charset="0"/>
              </a:rPr>
              <a:t> paper showing the transformed S cells (bottom) derived from the original R cells (top). </a:t>
            </a:r>
          </a:p>
          <a:p>
            <a:pPr eaLnBrk="1" hangingPunct="1">
              <a:spcBef>
                <a:spcPct val="0"/>
              </a:spcBef>
            </a:pPr>
            <a:endParaRPr lang="en-US">
              <a:latin typeface="Calibri" charset="0"/>
              <a:ea typeface="ＭＳ Ｐゴシック" charset="0"/>
              <a:cs typeface="ＭＳ Ｐゴシック"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1922694-A249-6E4B-93F3-AC69E614545D}" type="slidenum">
              <a:rPr lang="en-US" sz="1200"/>
              <a:pPr eaLnBrk="1" hangingPunct="1"/>
              <a:t>6</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ea typeface="ＭＳ Ｐゴシック" charset="0"/>
                <a:cs typeface="ＭＳ Ｐゴシック" charset="0"/>
              </a:rPr>
              <a:t>Table 1.1</a:t>
            </a:r>
            <a:r>
              <a:rPr lang="en-US">
                <a:latin typeface="Calibri" charset="0"/>
                <a:ea typeface="ＭＳ Ｐゴシック" charset="0"/>
                <a:cs typeface="ＭＳ Ｐゴシック" charset="0"/>
              </a:rPr>
              <a:t> Avery compared the chemical composition of purified </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transforming factor</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 with purified DNA. Where they actually the same, or different? </a:t>
            </a:r>
          </a:p>
          <a:p>
            <a:endParaRPr lang="en-US">
              <a:latin typeface="Calibri" charset="0"/>
              <a:ea typeface="ＭＳ Ｐゴシック" charset="0"/>
              <a:cs typeface="ＭＳ Ｐゴシック"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1686061-F347-BC4E-9C1E-80FAFD6C1FB1}" type="slidenum">
              <a:rPr lang="en-US" sz="1200"/>
              <a:pPr eaLnBrk="1" hangingPunct="1"/>
              <a:t>7</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a:latin typeface="Calibri" charset="0"/>
                <a:ea typeface="ＭＳ Ｐゴシック" charset="0"/>
                <a:cs typeface="ＭＳ Ｐゴシック" charset="0"/>
              </a:rPr>
              <a:t>Figure 1.5 </a:t>
            </a:r>
            <a:r>
              <a:rPr lang="en-US">
                <a:latin typeface="Calibri" charset="0"/>
                <a:ea typeface="ＭＳ Ｐゴシック" charset="0"/>
                <a:cs typeface="ＭＳ Ｐゴシック" charset="0"/>
              </a:rPr>
              <a:t>Chemical composition of amino acids and nucleotides. (a) Five amino acids linked together. </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58A016E-5539-7D4B-ADCE-B9F232EE91DE}" type="slidenum">
              <a:rPr lang="en-US" sz="1200"/>
              <a:pPr eaLnBrk="1" hangingPunct="1"/>
              <a:t>8</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a:latin typeface="Calibri" charset="0"/>
                <a:ea typeface="ＭＳ Ｐゴシック" charset="0"/>
                <a:cs typeface="ＭＳ Ｐゴシック" charset="0"/>
              </a:rPr>
              <a:t>Figure 1.5 </a:t>
            </a:r>
            <a:r>
              <a:rPr lang="en-US">
                <a:latin typeface="Calibri" charset="0"/>
                <a:ea typeface="ＭＳ Ｐゴシック" charset="0"/>
                <a:cs typeface="ＭＳ Ｐゴシック" charset="0"/>
              </a:rPr>
              <a:t>Chemical composition of amino acids and nucleotides. (b) Four DNA nucleotides linked together.  </a:t>
            </a: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8076141-6861-424D-A8FE-C5562F7A7230}" type="slidenum">
              <a:rPr lang="en-US" sz="1200"/>
              <a:pPr eaLnBrk="1" hangingPunct="1"/>
              <a:t>9</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Talking Point: What is the heritable material? Is it DNA or could protein be the heritable material. </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0A07440-9D4B-2647-B0FA-87A3F471E813}" type="slidenum">
              <a:rPr lang="en-US" sz="1200"/>
              <a:pPr eaLnBrk="1" hangingPunct="1"/>
              <a:t>10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3C6FD3E-0FFD-1645-B167-ADF99DFF93F1}" type="datetime1">
              <a:rPr lang="en-US"/>
              <a:pPr>
                <a:defRPr/>
              </a:pPr>
              <a:t>8/15/13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FF49A6-2697-F140-9353-D4B927D96958}" type="slidenum">
              <a:rPr lang="en-US"/>
              <a:pPr>
                <a:defRPr/>
              </a:pPr>
              <a:t>‹#›</a:t>
            </a:fld>
            <a:endParaRPr lang="en-US"/>
          </a:p>
        </p:txBody>
      </p:sp>
    </p:spTree>
    <p:extLst>
      <p:ext uri="{BB962C8B-B14F-4D97-AF65-F5344CB8AC3E}">
        <p14:creationId xmlns:p14="http://schemas.microsoft.com/office/powerpoint/2010/main" val="187991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FB278F-2565-CD40-9C45-A90B95688545}" type="datetime1">
              <a:rPr lang="en-US"/>
              <a:pPr>
                <a:defRPr/>
              </a:pPr>
              <a:t>8/15/13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3201C5-0CD0-9244-B0D0-E58D82BF961B}" type="slidenum">
              <a:rPr lang="en-US"/>
              <a:pPr>
                <a:defRPr/>
              </a:pPr>
              <a:t>‹#›</a:t>
            </a:fld>
            <a:endParaRPr lang="en-US"/>
          </a:p>
        </p:txBody>
      </p:sp>
    </p:spTree>
    <p:extLst>
      <p:ext uri="{BB962C8B-B14F-4D97-AF65-F5344CB8AC3E}">
        <p14:creationId xmlns:p14="http://schemas.microsoft.com/office/powerpoint/2010/main" val="3392751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993716-DCA5-0340-911E-B979AB1B9484}" type="datetime1">
              <a:rPr lang="en-US"/>
              <a:pPr>
                <a:defRPr/>
              </a:pPr>
              <a:t>8/15/13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78F184-2EAF-E24B-A7A6-A5B80235E398}" type="slidenum">
              <a:rPr lang="en-US"/>
              <a:pPr>
                <a:defRPr/>
              </a:pPr>
              <a:t>‹#›</a:t>
            </a:fld>
            <a:endParaRPr lang="en-US"/>
          </a:p>
        </p:txBody>
      </p:sp>
    </p:spTree>
    <p:extLst>
      <p:ext uri="{BB962C8B-B14F-4D97-AF65-F5344CB8AC3E}">
        <p14:creationId xmlns:p14="http://schemas.microsoft.com/office/powerpoint/2010/main" val="1375663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59C6EF-8DFB-DD48-A594-2602E1774791}" type="datetime1">
              <a:rPr lang="en-US"/>
              <a:pPr>
                <a:defRPr/>
              </a:pPr>
              <a:t>8/15/13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7425A9-5E96-A146-87BF-AA8D6639EB6B}" type="slidenum">
              <a:rPr lang="en-US"/>
              <a:pPr>
                <a:defRPr/>
              </a:pPr>
              <a:t>‹#›</a:t>
            </a:fld>
            <a:endParaRPr lang="en-US"/>
          </a:p>
        </p:txBody>
      </p:sp>
    </p:spTree>
    <p:extLst>
      <p:ext uri="{BB962C8B-B14F-4D97-AF65-F5344CB8AC3E}">
        <p14:creationId xmlns:p14="http://schemas.microsoft.com/office/powerpoint/2010/main" val="331329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E708ECD-F541-AA4B-8F07-6DE674E54080}" type="datetime1">
              <a:rPr lang="en-US"/>
              <a:pPr>
                <a:defRPr/>
              </a:pPr>
              <a:t>8/15/13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EEDA68-11FD-B143-8423-F9973674D309}" type="slidenum">
              <a:rPr lang="en-US"/>
              <a:pPr>
                <a:defRPr/>
              </a:pPr>
              <a:t>‹#›</a:t>
            </a:fld>
            <a:endParaRPr lang="en-US"/>
          </a:p>
        </p:txBody>
      </p:sp>
    </p:spTree>
    <p:extLst>
      <p:ext uri="{BB962C8B-B14F-4D97-AF65-F5344CB8AC3E}">
        <p14:creationId xmlns:p14="http://schemas.microsoft.com/office/powerpoint/2010/main" val="1137029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2EAC2E6-C344-6C40-BD08-A83BE4673385}" type="datetime1">
              <a:rPr lang="en-US"/>
              <a:pPr>
                <a:defRPr/>
              </a:pPr>
              <a:t>8/15/13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A0F5E70-9719-9643-AF01-1699BD39DC16}" type="slidenum">
              <a:rPr lang="en-US"/>
              <a:pPr>
                <a:defRPr/>
              </a:pPr>
              <a:t>‹#›</a:t>
            </a:fld>
            <a:endParaRPr lang="en-US"/>
          </a:p>
        </p:txBody>
      </p:sp>
    </p:spTree>
    <p:extLst>
      <p:ext uri="{BB962C8B-B14F-4D97-AF65-F5344CB8AC3E}">
        <p14:creationId xmlns:p14="http://schemas.microsoft.com/office/powerpoint/2010/main" val="3336502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959871D-6E7A-B64B-8F65-8955620810BA}" type="datetime1">
              <a:rPr lang="en-US"/>
              <a:pPr>
                <a:defRPr/>
              </a:pPr>
              <a:t>8/15/13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E6A095A-DBDF-174E-A964-4013B21F4EFB}" type="slidenum">
              <a:rPr lang="en-US"/>
              <a:pPr>
                <a:defRPr/>
              </a:pPr>
              <a:t>‹#›</a:t>
            </a:fld>
            <a:endParaRPr lang="en-US"/>
          </a:p>
        </p:txBody>
      </p:sp>
    </p:spTree>
    <p:extLst>
      <p:ext uri="{BB962C8B-B14F-4D97-AF65-F5344CB8AC3E}">
        <p14:creationId xmlns:p14="http://schemas.microsoft.com/office/powerpoint/2010/main" val="4241090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9085634-79EB-3743-A75E-B305ACA76491}" type="datetime1">
              <a:rPr lang="en-US"/>
              <a:pPr>
                <a:defRPr/>
              </a:pPr>
              <a:t>8/15/13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D69E40B-8D63-E94C-9215-61291758A933}" type="slidenum">
              <a:rPr lang="en-US"/>
              <a:pPr>
                <a:defRPr/>
              </a:pPr>
              <a:t>‹#›</a:t>
            </a:fld>
            <a:endParaRPr lang="en-US"/>
          </a:p>
        </p:txBody>
      </p:sp>
    </p:spTree>
    <p:extLst>
      <p:ext uri="{BB962C8B-B14F-4D97-AF65-F5344CB8AC3E}">
        <p14:creationId xmlns:p14="http://schemas.microsoft.com/office/powerpoint/2010/main" val="3757351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197F3DE-8283-6248-AABE-D24DF9CBEBF2}" type="datetime1">
              <a:rPr lang="en-US"/>
              <a:pPr>
                <a:defRPr/>
              </a:pPr>
              <a:t>8/15/13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8248518-CAA7-DF4F-8BD6-0DED8C04FE3B}" type="slidenum">
              <a:rPr lang="en-US"/>
              <a:pPr>
                <a:defRPr/>
              </a:pPr>
              <a:t>‹#›</a:t>
            </a:fld>
            <a:endParaRPr lang="en-US"/>
          </a:p>
        </p:txBody>
      </p:sp>
    </p:spTree>
    <p:extLst>
      <p:ext uri="{BB962C8B-B14F-4D97-AF65-F5344CB8AC3E}">
        <p14:creationId xmlns:p14="http://schemas.microsoft.com/office/powerpoint/2010/main" val="3765215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CBA3A0-6F6E-AB4A-A108-75EED8E2F5EC}" type="datetime1">
              <a:rPr lang="en-US"/>
              <a:pPr>
                <a:defRPr/>
              </a:pPr>
              <a:t>8/15/13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6EC5CE-2F1C-7B40-9AD6-79B57160E895}" type="slidenum">
              <a:rPr lang="en-US"/>
              <a:pPr>
                <a:defRPr/>
              </a:pPr>
              <a:t>‹#›</a:t>
            </a:fld>
            <a:endParaRPr lang="en-US"/>
          </a:p>
        </p:txBody>
      </p:sp>
    </p:spTree>
    <p:extLst>
      <p:ext uri="{BB962C8B-B14F-4D97-AF65-F5344CB8AC3E}">
        <p14:creationId xmlns:p14="http://schemas.microsoft.com/office/powerpoint/2010/main" val="1710812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CF5634E-1583-4B45-8A1F-DCED2DE998B7}" type="datetime1">
              <a:rPr lang="en-US"/>
              <a:pPr>
                <a:defRPr/>
              </a:pPr>
              <a:t>8/15/13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362FAA-BD46-394C-A949-C15217E4C12F}" type="slidenum">
              <a:rPr lang="en-US"/>
              <a:pPr>
                <a:defRPr/>
              </a:pPr>
              <a:t>‹#›</a:t>
            </a:fld>
            <a:endParaRPr lang="en-US"/>
          </a:p>
        </p:txBody>
      </p:sp>
    </p:spTree>
    <p:extLst>
      <p:ext uri="{BB962C8B-B14F-4D97-AF65-F5344CB8AC3E}">
        <p14:creationId xmlns:p14="http://schemas.microsoft.com/office/powerpoint/2010/main" val="6213326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E35D088C-3124-C34A-AAB0-B26498A8AB46}" type="datetime1">
              <a:rPr lang="en-US"/>
              <a:pPr>
                <a:defRPr/>
              </a:pPr>
              <a:t>8/15/13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DCE93702-E7A7-FF44-B8BA-139A827A847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2" charset="-128"/>
          <a:cs typeface="ＭＳ Ｐゴシック" pitchFamily="32" charset="-128"/>
        </a:defRPr>
      </a:lvl1pPr>
      <a:lvl2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2pPr>
      <a:lvl3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3pPr>
      <a:lvl4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4pPr>
      <a:lvl5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5pPr>
      <a:lvl6pPr marL="4572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6pPr>
      <a:lvl7pPr marL="9144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7pPr>
      <a:lvl8pPr marL="13716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8pPr>
      <a:lvl9pPr marL="18288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2" charset="-128"/>
          <a:cs typeface="ＭＳ Ｐゴシック" pitchFamily="32"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2"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2"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2"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3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3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1"/>
          <p:cNvSpPr txBox="1">
            <a:spLocks noChangeArrowheads="1"/>
          </p:cNvSpPr>
          <p:nvPr/>
        </p:nvSpPr>
        <p:spPr bwMode="auto">
          <a:xfrm>
            <a:off x="0" y="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i="1">
                <a:latin typeface="Times New Roman" charset="0"/>
              </a:rPr>
              <a:t>Integrating Concepts in Biology</a:t>
            </a:r>
          </a:p>
        </p:txBody>
      </p:sp>
      <p:sp>
        <p:nvSpPr>
          <p:cNvPr id="14338" name="TextBox 2"/>
          <p:cNvSpPr txBox="1">
            <a:spLocks noChangeArrowheads="1"/>
          </p:cNvSpPr>
          <p:nvPr/>
        </p:nvSpPr>
        <p:spPr bwMode="auto">
          <a:xfrm>
            <a:off x="0" y="1246188"/>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latin typeface="Times New Roman" charset="0"/>
                <a:cs typeface="Times New Roman" charset="0"/>
              </a:rPr>
              <a:t>PowerPoint Slides for Chapter 1:</a:t>
            </a:r>
          </a:p>
          <a:p>
            <a:pPr algn="ctr" eaLnBrk="1" hangingPunct="1"/>
            <a:r>
              <a:rPr lang="en-US" sz="3600">
                <a:latin typeface="Times New Roman" charset="0"/>
                <a:cs typeface="Times New Roman" charset="0"/>
              </a:rPr>
              <a:t>Information at the Molecular Level</a:t>
            </a:r>
          </a:p>
        </p:txBody>
      </p:sp>
      <p:sp>
        <p:nvSpPr>
          <p:cNvPr id="14339" name="TextBox 2"/>
          <p:cNvSpPr txBox="1">
            <a:spLocks noChangeArrowheads="1"/>
          </p:cNvSpPr>
          <p:nvPr/>
        </p:nvSpPr>
        <p:spPr bwMode="auto">
          <a:xfrm>
            <a:off x="0" y="5103813"/>
            <a:ext cx="9144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latin typeface="Times New Roman" charset="0"/>
                <a:cs typeface="Times New Roman" charset="0"/>
              </a:rPr>
              <a:t>by</a:t>
            </a:r>
          </a:p>
          <a:p>
            <a:pPr algn="ctr" eaLnBrk="1" hangingPunct="1"/>
            <a:r>
              <a:rPr lang="en-US" sz="3600">
                <a:latin typeface="Times New Roman" charset="0"/>
                <a:cs typeface="Times New Roman" charset="0"/>
              </a:rPr>
              <a:t>A. Malcolm Campbell, Laurie J. Heyer, and Chris Paradise</a:t>
            </a:r>
          </a:p>
        </p:txBody>
      </p:sp>
      <p:sp>
        <p:nvSpPr>
          <p:cNvPr id="14340" name="TextBox 2"/>
          <p:cNvSpPr txBox="1">
            <a:spLocks noChangeArrowheads="1"/>
          </p:cNvSpPr>
          <p:nvPr/>
        </p:nvSpPr>
        <p:spPr bwMode="auto">
          <a:xfrm>
            <a:off x="0" y="2932113"/>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600">
                <a:latin typeface="Times New Roman" charset="0"/>
                <a:cs typeface="Times New Roman" charset="0"/>
              </a:rPr>
              <a:t>1.1 What is biological information?</a:t>
            </a:r>
          </a:p>
          <a:p>
            <a:pPr algn="ctr"/>
            <a:r>
              <a:rPr lang="en-US" sz="3600">
                <a:latin typeface="Times New Roman" charset="0"/>
                <a:cs typeface="Times New Roman" charset="0"/>
              </a:rPr>
              <a:t>1.2 What is the heritable material?</a:t>
            </a:r>
          </a:p>
        </p:txBody>
      </p:sp>
      <p:sp>
        <p:nvSpPr>
          <p:cNvPr id="14341" name="Title 6"/>
          <p:cNvSpPr>
            <a:spLocks noGrp="1"/>
          </p:cNvSpPr>
          <p:nvPr>
            <p:ph type="title"/>
          </p:nvPr>
        </p:nvSpPr>
        <p:spPr>
          <a:xfrm>
            <a:off x="0" y="6302375"/>
            <a:ext cx="2343150" cy="555625"/>
          </a:xfrm>
        </p:spPr>
        <p:txBody>
          <a:bodyPr/>
          <a:lstStyle/>
          <a:p>
            <a:pPr algn="l"/>
            <a:r>
              <a:rPr lang="en-US" sz="2400">
                <a:latin typeface="Times New Roman" charset="0"/>
                <a:ea typeface="ＭＳ Ｐゴシック" charset="0"/>
                <a:cs typeface="Times New Roman" charset="0"/>
              </a:rPr>
              <a:t>Title Page</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2"/>
          <p:cNvSpPr txBox="1">
            <a:spLocks noChangeArrowheads="1"/>
          </p:cNvSpPr>
          <p:nvPr/>
        </p:nvSpPr>
        <p:spPr bwMode="auto">
          <a:xfrm>
            <a:off x="0" y="1685925"/>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latin typeface="Times New Roman" charset="0"/>
                <a:cs typeface="Times New Roman" charset="0"/>
              </a:rPr>
              <a:t>PowerPoint Slides for Chapter 1:</a:t>
            </a:r>
          </a:p>
          <a:p>
            <a:pPr algn="ctr" eaLnBrk="1" hangingPunct="1"/>
            <a:r>
              <a:rPr lang="en-US" sz="3600">
                <a:latin typeface="Times New Roman" charset="0"/>
                <a:cs typeface="Times New Roman" charset="0"/>
              </a:rPr>
              <a:t>Information at the Molecular Level</a:t>
            </a:r>
          </a:p>
        </p:txBody>
      </p:sp>
      <p:sp>
        <p:nvSpPr>
          <p:cNvPr id="14338" name="TextBox 2"/>
          <p:cNvSpPr txBox="1">
            <a:spLocks noChangeArrowheads="1"/>
          </p:cNvSpPr>
          <p:nvPr/>
        </p:nvSpPr>
        <p:spPr bwMode="auto">
          <a:xfrm>
            <a:off x="0" y="5103813"/>
            <a:ext cx="9144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latin typeface="Times New Roman" charset="0"/>
                <a:cs typeface="Times New Roman" charset="0"/>
              </a:rPr>
              <a:t>by</a:t>
            </a:r>
          </a:p>
          <a:p>
            <a:pPr algn="ctr" eaLnBrk="1" hangingPunct="1"/>
            <a:r>
              <a:rPr lang="en-US" sz="3600">
                <a:latin typeface="Times New Roman" charset="0"/>
                <a:cs typeface="Times New Roman" charset="0"/>
              </a:rPr>
              <a:t>A. Malcolm Campbell, Laurie J. Heyer, and Chris Paradise</a:t>
            </a:r>
          </a:p>
        </p:txBody>
      </p:sp>
      <p:sp>
        <p:nvSpPr>
          <p:cNvPr id="14339" name="TextBox 2"/>
          <p:cNvSpPr txBox="1">
            <a:spLocks noChangeArrowheads="1"/>
          </p:cNvSpPr>
          <p:nvPr/>
        </p:nvSpPr>
        <p:spPr bwMode="auto">
          <a:xfrm>
            <a:off x="0" y="353218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a:latin typeface="Times New Roman" charset="0"/>
                <a:cs typeface="Times New Roman" charset="0"/>
              </a:rPr>
              <a:t>1.3 Can you prove protein is NOT the heritable material? </a:t>
            </a:r>
          </a:p>
        </p:txBody>
      </p:sp>
      <p:sp>
        <p:nvSpPr>
          <p:cNvPr id="14340" name="Title 5"/>
          <p:cNvSpPr>
            <a:spLocks noGrp="1"/>
          </p:cNvSpPr>
          <p:nvPr>
            <p:ph type="title" idx="4294967295"/>
          </p:nvPr>
        </p:nvSpPr>
        <p:spPr>
          <a:xfrm>
            <a:off x="0" y="6302375"/>
            <a:ext cx="1550988" cy="555625"/>
          </a:xfrm>
        </p:spPr>
        <p:txBody>
          <a:bodyPr/>
          <a:lstStyle/>
          <a:p>
            <a:pPr algn="l"/>
            <a:r>
              <a:rPr lang="en-US" sz="2400">
                <a:latin typeface="Times New Roman" charset="0"/>
                <a:ea typeface="ＭＳ Ｐゴシック" charset="0"/>
                <a:cs typeface="Times New Roman" charset="0"/>
              </a:rPr>
              <a:t>Title Page</a:t>
            </a:r>
          </a:p>
        </p:txBody>
      </p:sp>
      <p:sp>
        <p:nvSpPr>
          <p:cNvPr id="14341" name="TextBox 1"/>
          <p:cNvSpPr txBox="1">
            <a:spLocks noChangeArrowheads="1"/>
          </p:cNvSpPr>
          <p:nvPr/>
        </p:nvSpPr>
        <p:spPr bwMode="auto">
          <a:xfrm>
            <a:off x="0" y="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i="1">
                <a:latin typeface="Times New Roman" charset="0"/>
              </a:rPr>
              <a:t>Integrating Concepts in Biology</a:t>
            </a:r>
          </a:p>
        </p:txBody>
      </p:sp>
    </p:spTree>
    <p:extLst>
      <p:ext uri="{BB962C8B-B14F-4D97-AF65-F5344CB8AC3E}">
        <p14:creationId xmlns:p14="http://schemas.microsoft.com/office/powerpoint/2010/main" val="38379664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
          <p:cNvSpPr txBox="1">
            <a:spLocks noChangeArrowheads="1"/>
          </p:cNvSpPr>
          <p:nvPr/>
        </p:nvSpPr>
        <p:spPr bwMode="auto">
          <a:xfrm>
            <a:off x="0" y="14288"/>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Hershey &amp; Chase Experiment</a:t>
            </a:r>
          </a:p>
        </p:txBody>
      </p:sp>
      <p:sp>
        <p:nvSpPr>
          <p:cNvPr id="16386" name="Title 3"/>
          <p:cNvSpPr>
            <a:spLocks noGrp="1"/>
          </p:cNvSpPr>
          <p:nvPr>
            <p:ph type="title" idx="4294967295"/>
          </p:nvPr>
        </p:nvSpPr>
        <p:spPr>
          <a:xfrm>
            <a:off x="0" y="6270625"/>
            <a:ext cx="1401763" cy="587375"/>
          </a:xfrm>
        </p:spPr>
        <p:txBody>
          <a:bodyPr/>
          <a:lstStyle/>
          <a:p>
            <a:pPr algn="l"/>
            <a:r>
              <a:rPr lang="en-US" sz="2400">
                <a:latin typeface="Times New Roman" charset="0"/>
                <a:ea typeface="ＭＳ Ｐゴシック" charset="0"/>
                <a:cs typeface="Times New Roman" charset="0"/>
              </a:rPr>
              <a:t>Fig. 1.6</a:t>
            </a:r>
          </a:p>
        </p:txBody>
      </p:sp>
      <p:pic>
        <p:nvPicPr>
          <p:cNvPr id="16387" name="Picture 4" descr="Macintosh HD:Users:macampbell:Desktop:Screen Shot 2013-05-24 at 9.26.09 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788" y="962025"/>
            <a:ext cx="7773987"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30590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Picture 1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8225" y="677863"/>
            <a:ext cx="6642100" cy="596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extBox 3"/>
          <p:cNvSpPr txBox="1">
            <a:spLocks noChangeArrowheads="1"/>
          </p:cNvSpPr>
          <p:nvPr/>
        </p:nvSpPr>
        <p:spPr bwMode="auto">
          <a:xfrm>
            <a:off x="0" y="14288"/>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Hershey &amp; Chase Experiment</a:t>
            </a:r>
          </a:p>
        </p:txBody>
      </p:sp>
      <p:sp>
        <p:nvSpPr>
          <p:cNvPr id="18435" name="Title 3"/>
          <p:cNvSpPr>
            <a:spLocks noGrp="1"/>
          </p:cNvSpPr>
          <p:nvPr>
            <p:ph type="title" idx="4294967295"/>
          </p:nvPr>
        </p:nvSpPr>
        <p:spPr>
          <a:xfrm>
            <a:off x="0" y="6286500"/>
            <a:ext cx="1793875" cy="571500"/>
          </a:xfrm>
        </p:spPr>
        <p:txBody>
          <a:bodyPr/>
          <a:lstStyle/>
          <a:p>
            <a:pPr algn="l"/>
            <a:r>
              <a:rPr lang="en-US" sz="2400">
                <a:latin typeface="Times New Roman" charset="0"/>
                <a:ea typeface="ＭＳ Ｐゴシック" charset="0"/>
                <a:cs typeface="Times New Roman" charset="0"/>
              </a:rPr>
              <a:t>Fig. 1.7a</a:t>
            </a:r>
          </a:p>
        </p:txBody>
      </p:sp>
    </p:spTree>
    <p:extLst>
      <p:ext uri="{BB962C8B-B14F-4D97-AF65-F5344CB8AC3E}">
        <p14:creationId xmlns:p14="http://schemas.microsoft.com/office/powerpoint/2010/main" val="3767035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Picture 1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463" y="1208088"/>
            <a:ext cx="7551737"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Picture 3" descr="Picture 1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038600"/>
            <a:ext cx="7608888"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4"/>
          <p:cNvSpPr txBox="1">
            <a:spLocks noChangeArrowheads="1"/>
          </p:cNvSpPr>
          <p:nvPr/>
        </p:nvSpPr>
        <p:spPr bwMode="auto">
          <a:xfrm>
            <a:off x="0" y="14288"/>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Hershey &amp; Chase Experiment</a:t>
            </a:r>
          </a:p>
        </p:txBody>
      </p:sp>
      <p:sp>
        <p:nvSpPr>
          <p:cNvPr id="20484" name="Title 4"/>
          <p:cNvSpPr>
            <a:spLocks noGrp="1"/>
          </p:cNvSpPr>
          <p:nvPr>
            <p:ph type="title" idx="4294967295"/>
          </p:nvPr>
        </p:nvSpPr>
        <p:spPr>
          <a:xfrm>
            <a:off x="0" y="6286500"/>
            <a:ext cx="1471613" cy="571500"/>
          </a:xfrm>
        </p:spPr>
        <p:txBody>
          <a:bodyPr/>
          <a:lstStyle/>
          <a:p>
            <a:pPr algn="l"/>
            <a:r>
              <a:rPr lang="en-US" sz="2400">
                <a:latin typeface="Times New Roman" charset="0"/>
                <a:ea typeface="ＭＳ Ｐゴシック" charset="0"/>
                <a:cs typeface="Times New Roman" charset="0"/>
              </a:rPr>
              <a:t>Fig. 1.7b </a:t>
            </a:r>
          </a:p>
        </p:txBody>
      </p:sp>
    </p:spTree>
    <p:extLst>
      <p:ext uri="{BB962C8B-B14F-4D97-AF65-F5344CB8AC3E}">
        <p14:creationId xmlns:p14="http://schemas.microsoft.com/office/powerpoint/2010/main" val="33218103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4"/>
          <p:cNvSpPr txBox="1">
            <a:spLocks noChangeArrowheads="1"/>
          </p:cNvSpPr>
          <p:nvPr/>
        </p:nvSpPr>
        <p:spPr bwMode="auto">
          <a:xfrm>
            <a:off x="0" y="14288"/>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Hershey &amp; Chase Results</a:t>
            </a:r>
          </a:p>
        </p:txBody>
      </p:sp>
      <p:sp>
        <p:nvSpPr>
          <p:cNvPr id="7" name="Rectangle 6"/>
          <p:cNvSpPr/>
          <p:nvPr/>
        </p:nvSpPr>
        <p:spPr>
          <a:xfrm>
            <a:off x="180975" y="792163"/>
            <a:ext cx="8048625" cy="2968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531" name="Title 7"/>
          <p:cNvSpPr>
            <a:spLocks noGrp="1"/>
          </p:cNvSpPr>
          <p:nvPr>
            <p:ph type="title" idx="4294967295"/>
          </p:nvPr>
        </p:nvSpPr>
        <p:spPr>
          <a:xfrm>
            <a:off x="0" y="6340475"/>
            <a:ext cx="1616075" cy="517525"/>
          </a:xfrm>
        </p:spPr>
        <p:txBody>
          <a:bodyPr/>
          <a:lstStyle/>
          <a:p>
            <a:pPr algn="l"/>
            <a:r>
              <a:rPr lang="en-US" sz="2400">
                <a:latin typeface="Times New Roman" charset="0"/>
                <a:ea typeface="ＭＳ Ｐゴシック" charset="0"/>
                <a:cs typeface="Times New Roman" charset="0"/>
              </a:rPr>
              <a:t>Fig. 1.8</a:t>
            </a:r>
          </a:p>
        </p:txBody>
      </p:sp>
      <p:pic>
        <p:nvPicPr>
          <p:cNvPr id="22532" name="Picture 7" descr="Macintosh HD:Users:macampbell:Desktop:Screen Shot 2013-05-24 at 9.44.40 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588" y="996950"/>
            <a:ext cx="7466012" cy="543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909796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4"/>
          <p:cNvSpPr txBox="1">
            <a:spLocks noChangeArrowheads="1"/>
          </p:cNvSpPr>
          <p:nvPr/>
        </p:nvSpPr>
        <p:spPr bwMode="auto">
          <a:xfrm>
            <a:off x="0" y="14288"/>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Hershey &amp; Chase Results</a:t>
            </a:r>
          </a:p>
        </p:txBody>
      </p:sp>
      <p:sp>
        <p:nvSpPr>
          <p:cNvPr id="7" name="Rectangle 6"/>
          <p:cNvSpPr/>
          <p:nvPr/>
        </p:nvSpPr>
        <p:spPr>
          <a:xfrm>
            <a:off x="180975" y="792163"/>
            <a:ext cx="8048625" cy="2968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579" name="Title 7"/>
          <p:cNvSpPr>
            <a:spLocks noGrp="1"/>
          </p:cNvSpPr>
          <p:nvPr>
            <p:ph type="title" idx="4294967295"/>
          </p:nvPr>
        </p:nvSpPr>
        <p:spPr>
          <a:xfrm>
            <a:off x="0" y="6340475"/>
            <a:ext cx="1616075" cy="517525"/>
          </a:xfrm>
        </p:spPr>
        <p:txBody>
          <a:bodyPr/>
          <a:lstStyle/>
          <a:p>
            <a:pPr algn="l"/>
            <a:r>
              <a:rPr lang="en-US" sz="2400">
                <a:latin typeface="Times New Roman" charset="0"/>
                <a:ea typeface="ＭＳ Ｐゴシック" charset="0"/>
                <a:cs typeface="Times New Roman" charset="0"/>
              </a:rPr>
              <a:t>Table 1.2</a:t>
            </a:r>
          </a:p>
        </p:txBody>
      </p:sp>
      <p:pic>
        <p:nvPicPr>
          <p:cNvPr id="24580" name="Picture 2" descr="Screen Shot 2013-08-04 at 10.11.07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975" y="2794000"/>
            <a:ext cx="8847138"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3"/>
          <p:cNvSpPr>
            <a:spLocks noChangeArrowheads="1"/>
          </p:cNvSpPr>
          <p:nvPr/>
        </p:nvSpPr>
        <p:spPr bwMode="auto">
          <a:xfrm>
            <a:off x="180975" y="2441575"/>
            <a:ext cx="896302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latin typeface="Times New Roman" charset="0"/>
                <a:cs typeface="Times New Roman" charset="0"/>
              </a:rPr>
              <a:t>Table 1.2.</a:t>
            </a:r>
            <a:r>
              <a:rPr lang="en-US" sz="2000">
                <a:latin typeface="Times New Roman" charset="0"/>
                <a:cs typeface="Times New Roman" charset="0"/>
              </a:rPr>
              <a:t> Location of phage protein and DNA after infection of </a:t>
            </a:r>
            <a:r>
              <a:rPr lang="en-US" sz="2000" i="1">
                <a:latin typeface="Times New Roman" charset="0"/>
                <a:cs typeface="Times New Roman" charset="0"/>
              </a:rPr>
              <a:t>E. coli. </a:t>
            </a:r>
            <a:endParaRPr lang="en-US" sz="2000">
              <a:latin typeface="Times New Roman" charset="0"/>
              <a:cs typeface="Times New Roman" charset="0"/>
            </a:endParaRPr>
          </a:p>
        </p:txBody>
      </p:sp>
    </p:spTree>
    <p:extLst>
      <p:ext uri="{BB962C8B-B14F-4D97-AF65-F5344CB8AC3E}">
        <p14:creationId xmlns:p14="http://schemas.microsoft.com/office/powerpoint/2010/main" val="13184030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1"/>
          <p:cNvSpPr txBox="1">
            <a:spLocks noChangeArrowheads="1"/>
          </p:cNvSpPr>
          <p:nvPr/>
        </p:nvSpPr>
        <p:spPr bwMode="auto">
          <a:xfrm>
            <a:off x="0" y="-635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Innocence Project</a:t>
            </a:r>
          </a:p>
        </p:txBody>
      </p:sp>
      <p:sp>
        <p:nvSpPr>
          <p:cNvPr id="26626" name="Title 3"/>
          <p:cNvSpPr>
            <a:spLocks noGrp="1"/>
          </p:cNvSpPr>
          <p:nvPr>
            <p:ph type="title" idx="4294967295"/>
          </p:nvPr>
        </p:nvSpPr>
        <p:spPr>
          <a:xfrm>
            <a:off x="0" y="6308725"/>
            <a:ext cx="2159000" cy="549275"/>
          </a:xfrm>
        </p:spPr>
        <p:txBody>
          <a:bodyPr/>
          <a:lstStyle/>
          <a:p>
            <a:pPr algn="l"/>
            <a:r>
              <a:rPr lang="en-US" sz="2400">
                <a:latin typeface="Times New Roman" charset="0"/>
                <a:ea typeface="ＭＳ Ｐゴシック" charset="0"/>
                <a:cs typeface="Times New Roman" charset="0"/>
              </a:rPr>
              <a:t>ELSI Fig. 1.1</a:t>
            </a:r>
          </a:p>
        </p:txBody>
      </p:sp>
      <p:pic>
        <p:nvPicPr>
          <p:cNvPr id="26627" name="Picture 4" descr="4-13-2011 9-36-04 AM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75" y="949325"/>
            <a:ext cx="8129588"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580854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1"/>
          <p:cNvSpPr txBox="1">
            <a:spLocks noChangeArrowheads="1"/>
          </p:cNvSpPr>
          <p:nvPr/>
        </p:nvSpPr>
        <p:spPr bwMode="auto">
          <a:xfrm>
            <a:off x="0" y="-635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1906 Understanding of Genetics</a:t>
            </a:r>
          </a:p>
        </p:txBody>
      </p:sp>
      <p:sp>
        <p:nvSpPr>
          <p:cNvPr id="28674" name="Title 3"/>
          <p:cNvSpPr>
            <a:spLocks noGrp="1"/>
          </p:cNvSpPr>
          <p:nvPr>
            <p:ph type="title" idx="4294967295"/>
          </p:nvPr>
        </p:nvSpPr>
        <p:spPr>
          <a:xfrm>
            <a:off x="0" y="6308725"/>
            <a:ext cx="1963738" cy="549275"/>
          </a:xfrm>
        </p:spPr>
        <p:txBody>
          <a:bodyPr/>
          <a:lstStyle/>
          <a:p>
            <a:pPr algn="l"/>
            <a:r>
              <a:rPr lang="en-US" sz="2400">
                <a:latin typeface="Times New Roman" charset="0"/>
                <a:ea typeface="ＭＳ Ｐゴシック" charset="0"/>
                <a:cs typeface="Times New Roman" charset="0"/>
              </a:rPr>
              <a:t>ELSI Fig. 1.2</a:t>
            </a:r>
          </a:p>
        </p:txBody>
      </p:sp>
      <p:pic>
        <p:nvPicPr>
          <p:cNvPr id="28675" name="Picture 4" descr="FigELSI 1"/>
          <p:cNvPicPr>
            <a:picLocks noChangeAspect="1" noChangeArrowheads="1"/>
          </p:cNvPicPr>
          <p:nvPr/>
        </p:nvPicPr>
        <p:blipFill>
          <a:blip r:embed="rId3">
            <a:extLst>
              <a:ext uri="{28A0092B-C50C-407E-A947-70E740481C1C}">
                <a14:useLocalDpi xmlns:a14="http://schemas.microsoft.com/office/drawing/2010/main" val="0"/>
              </a:ext>
            </a:extLst>
          </a:blip>
          <a:srcRect l="4510" t="32735" r="5315" b="13765"/>
          <a:stretch>
            <a:fillRect/>
          </a:stretch>
        </p:blipFill>
        <p:spPr bwMode="auto">
          <a:xfrm>
            <a:off x="1235075" y="1085850"/>
            <a:ext cx="6313488"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086182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2"/>
          <p:cNvSpPr txBox="1">
            <a:spLocks noChangeArrowheads="1"/>
          </p:cNvSpPr>
          <p:nvPr/>
        </p:nvSpPr>
        <p:spPr bwMode="auto">
          <a:xfrm>
            <a:off x="0" y="1685925"/>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dirty="0">
                <a:latin typeface="Times New Roman" charset="0"/>
                <a:cs typeface="Times New Roman" charset="0"/>
              </a:rPr>
              <a:t>PowerPoint Slides for Chapter 1:</a:t>
            </a:r>
          </a:p>
          <a:p>
            <a:pPr algn="ctr" eaLnBrk="1" hangingPunct="1"/>
            <a:r>
              <a:rPr lang="en-US" sz="3600" dirty="0">
                <a:latin typeface="Times New Roman" charset="0"/>
                <a:cs typeface="Times New Roman" charset="0"/>
              </a:rPr>
              <a:t>Information at the Molecular Level</a:t>
            </a:r>
          </a:p>
        </p:txBody>
      </p:sp>
      <p:sp>
        <p:nvSpPr>
          <p:cNvPr id="14338" name="TextBox 2"/>
          <p:cNvSpPr txBox="1">
            <a:spLocks noChangeArrowheads="1"/>
          </p:cNvSpPr>
          <p:nvPr/>
        </p:nvSpPr>
        <p:spPr bwMode="auto">
          <a:xfrm>
            <a:off x="0" y="5103813"/>
            <a:ext cx="9144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latin typeface="Times New Roman" charset="0"/>
                <a:cs typeface="Times New Roman" charset="0"/>
              </a:rPr>
              <a:t>by</a:t>
            </a:r>
          </a:p>
          <a:p>
            <a:pPr algn="ctr" eaLnBrk="1" hangingPunct="1"/>
            <a:r>
              <a:rPr lang="en-US" sz="3600">
                <a:latin typeface="Times New Roman" charset="0"/>
                <a:cs typeface="Times New Roman" charset="0"/>
              </a:rPr>
              <a:t>A. Malcolm Campbell, Laurie J. Heyer, and Chris Paradise</a:t>
            </a:r>
          </a:p>
        </p:txBody>
      </p:sp>
      <p:sp>
        <p:nvSpPr>
          <p:cNvPr id="14339" name="TextBox 2"/>
          <p:cNvSpPr txBox="1">
            <a:spLocks noChangeArrowheads="1"/>
          </p:cNvSpPr>
          <p:nvPr/>
        </p:nvSpPr>
        <p:spPr bwMode="auto">
          <a:xfrm>
            <a:off x="0" y="353218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600">
                <a:latin typeface="Times New Roman" charset="0"/>
                <a:cs typeface="Times New Roman" charset="0"/>
              </a:rPr>
              <a:t>1.4 How does DNA’s shape affect its function? </a:t>
            </a:r>
          </a:p>
        </p:txBody>
      </p:sp>
      <p:sp>
        <p:nvSpPr>
          <p:cNvPr id="14340" name="Title 5"/>
          <p:cNvSpPr>
            <a:spLocks noGrp="1"/>
          </p:cNvSpPr>
          <p:nvPr>
            <p:ph type="title" idx="4294967295"/>
          </p:nvPr>
        </p:nvSpPr>
        <p:spPr>
          <a:xfrm>
            <a:off x="0" y="6302375"/>
            <a:ext cx="1690688" cy="555625"/>
          </a:xfrm>
        </p:spPr>
        <p:txBody>
          <a:bodyPr/>
          <a:lstStyle/>
          <a:p>
            <a:pPr algn="l"/>
            <a:r>
              <a:rPr lang="en-US" sz="2400">
                <a:latin typeface="Times New Roman" charset="0"/>
                <a:ea typeface="ＭＳ Ｐゴシック" charset="0"/>
                <a:cs typeface="Times New Roman" charset="0"/>
              </a:rPr>
              <a:t>Title Slide</a:t>
            </a:r>
          </a:p>
        </p:txBody>
      </p:sp>
      <p:sp>
        <p:nvSpPr>
          <p:cNvPr id="14341" name="TextBox 1"/>
          <p:cNvSpPr txBox="1">
            <a:spLocks noChangeArrowheads="1"/>
          </p:cNvSpPr>
          <p:nvPr/>
        </p:nvSpPr>
        <p:spPr bwMode="auto">
          <a:xfrm>
            <a:off x="0" y="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i="1" dirty="0">
                <a:latin typeface="Times New Roman" charset="0"/>
              </a:rPr>
              <a:t>Integrating Concepts in Biology</a:t>
            </a:r>
          </a:p>
        </p:txBody>
      </p:sp>
    </p:spTree>
    <p:extLst>
      <p:ext uri="{BB962C8B-B14F-4D97-AF65-F5344CB8AC3E}">
        <p14:creationId xmlns:p14="http://schemas.microsoft.com/office/powerpoint/2010/main" val="23784548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1"/>
          <p:cNvSpPr txBox="1">
            <a:spLocks noChangeArrowheads="1"/>
          </p:cNvSpPr>
          <p:nvPr/>
        </p:nvSpPr>
        <p:spPr bwMode="auto">
          <a:xfrm>
            <a:off x="0" y="-635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RNA and DNA Structures</a:t>
            </a:r>
          </a:p>
        </p:txBody>
      </p:sp>
      <p:pic>
        <p:nvPicPr>
          <p:cNvPr id="15362" name="Picture 2" descr="Picture 1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2475" y="1327150"/>
            <a:ext cx="7288213"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Picture 2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709988"/>
            <a:ext cx="74676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itle 4"/>
          <p:cNvSpPr>
            <a:spLocks noGrp="1"/>
          </p:cNvSpPr>
          <p:nvPr>
            <p:ph type="title" idx="4294967295"/>
          </p:nvPr>
        </p:nvSpPr>
        <p:spPr>
          <a:xfrm>
            <a:off x="0" y="6308725"/>
            <a:ext cx="1681163" cy="549275"/>
          </a:xfrm>
        </p:spPr>
        <p:txBody>
          <a:bodyPr/>
          <a:lstStyle/>
          <a:p>
            <a:pPr algn="l"/>
            <a:r>
              <a:rPr lang="en-US" sz="2400">
                <a:latin typeface="Times New Roman" charset="0"/>
                <a:ea typeface="ＭＳ Ｐゴシック" charset="0"/>
                <a:cs typeface="Times New Roman" charset="0"/>
              </a:rPr>
              <a:t>Fig. 1.9</a:t>
            </a:r>
          </a:p>
        </p:txBody>
      </p:sp>
    </p:spTree>
    <p:extLst>
      <p:ext uri="{BB962C8B-B14F-4D97-AF65-F5344CB8AC3E}">
        <p14:creationId xmlns:p14="http://schemas.microsoft.com/office/powerpoint/2010/main" val="335790980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3"/>
          <p:cNvSpPr txBox="1">
            <a:spLocks noChangeArrowheads="1"/>
          </p:cNvSpPr>
          <p:nvPr/>
        </p:nvSpPr>
        <p:spPr bwMode="auto">
          <a:xfrm>
            <a:off x="0" y="79375"/>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Six Breeds of One Species</a:t>
            </a:r>
          </a:p>
        </p:txBody>
      </p:sp>
      <p:sp>
        <p:nvSpPr>
          <p:cNvPr id="15362" name="Title 7"/>
          <p:cNvSpPr>
            <a:spLocks noGrp="1"/>
          </p:cNvSpPr>
          <p:nvPr>
            <p:ph type="title"/>
          </p:nvPr>
        </p:nvSpPr>
        <p:spPr>
          <a:xfrm>
            <a:off x="0" y="6394450"/>
            <a:ext cx="2473325" cy="463550"/>
          </a:xfrm>
        </p:spPr>
        <p:txBody>
          <a:bodyPr/>
          <a:lstStyle/>
          <a:p>
            <a:pPr algn="l"/>
            <a:r>
              <a:rPr lang="en-US" sz="2400">
                <a:latin typeface="Times New Roman" charset="0"/>
                <a:ea typeface="ＭＳ Ｐゴシック" charset="0"/>
                <a:cs typeface="Times New Roman" charset="0"/>
              </a:rPr>
              <a:t>Opening Figure</a:t>
            </a:r>
          </a:p>
        </p:txBody>
      </p:sp>
      <p:sp>
        <p:nvSpPr>
          <p:cNvPr id="15363" name="TextBox 4"/>
          <p:cNvSpPr txBox="1">
            <a:spLocks noChangeArrowheads="1"/>
          </p:cNvSpPr>
          <p:nvPr/>
        </p:nvSpPr>
        <p:spPr bwMode="auto">
          <a:xfrm>
            <a:off x="0" y="5157788"/>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latin typeface="Times New Roman" charset="0"/>
                <a:cs typeface="Times New Roman" charset="0"/>
              </a:rPr>
              <a:t>Slight differences in genetic information</a:t>
            </a:r>
            <a:br>
              <a:rPr lang="en-US" sz="3600">
                <a:latin typeface="Times New Roman" charset="0"/>
                <a:cs typeface="Times New Roman" charset="0"/>
              </a:rPr>
            </a:br>
            <a:r>
              <a:rPr lang="en-US" sz="3600">
                <a:latin typeface="Times New Roman" charset="0"/>
                <a:cs typeface="Times New Roman" charset="0"/>
              </a:rPr>
              <a:t>leads to different phenotypes.</a:t>
            </a:r>
          </a:p>
        </p:txBody>
      </p:sp>
      <p:pic>
        <p:nvPicPr>
          <p:cNvPr id="15364" name="Picture 1" descr="Screen Shot 2013-08-04 at 9.56.56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3325" y="989013"/>
            <a:ext cx="4259263"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1"/>
          <p:cNvSpPr txBox="1">
            <a:spLocks noChangeArrowheads="1"/>
          </p:cNvSpPr>
          <p:nvPr/>
        </p:nvSpPr>
        <p:spPr bwMode="auto">
          <a:xfrm>
            <a:off x="0" y="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Watson and Crick DNA Model</a:t>
            </a:r>
          </a:p>
        </p:txBody>
      </p:sp>
      <p:pic>
        <p:nvPicPr>
          <p:cNvPr id="17410" name="Picture 2" descr="Picture 2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6263" y="1000125"/>
            <a:ext cx="1916112"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Picture 2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81300" y="1371600"/>
            <a:ext cx="5846763"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itle 4"/>
          <p:cNvSpPr>
            <a:spLocks noGrp="1"/>
          </p:cNvSpPr>
          <p:nvPr>
            <p:ph type="title" idx="4294967295"/>
          </p:nvPr>
        </p:nvSpPr>
        <p:spPr>
          <a:xfrm>
            <a:off x="0" y="6302375"/>
            <a:ext cx="1504950" cy="555625"/>
          </a:xfrm>
        </p:spPr>
        <p:txBody>
          <a:bodyPr/>
          <a:lstStyle/>
          <a:p>
            <a:pPr algn="l"/>
            <a:r>
              <a:rPr lang="en-US" sz="2400">
                <a:latin typeface="Times New Roman" charset="0"/>
                <a:ea typeface="ＭＳ Ｐゴシック" charset="0"/>
                <a:cs typeface="Times New Roman" charset="0"/>
              </a:rPr>
              <a:t>Fig. 1.10</a:t>
            </a:r>
          </a:p>
        </p:txBody>
      </p:sp>
    </p:spTree>
    <p:extLst>
      <p:ext uri="{BB962C8B-B14F-4D97-AF65-F5344CB8AC3E}">
        <p14:creationId xmlns:p14="http://schemas.microsoft.com/office/powerpoint/2010/main" val="239424087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p:cNvSpPr txBox="1">
            <a:spLocks noChangeArrowheads="1"/>
          </p:cNvSpPr>
          <p:nvPr/>
        </p:nvSpPr>
        <p:spPr bwMode="auto">
          <a:xfrm>
            <a:off x="0" y="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Watson and Crick DNA Model</a:t>
            </a:r>
          </a:p>
        </p:txBody>
      </p:sp>
      <p:pic>
        <p:nvPicPr>
          <p:cNvPr id="19458" name="Picture 3" descr="Picture 2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81300" y="1371600"/>
            <a:ext cx="5846763"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836863" y="1371600"/>
            <a:ext cx="1714500" cy="4348163"/>
          </a:xfrm>
          <a:prstGeom prst="rect">
            <a:avLst/>
          </a:prstGeom>
          <a:solidFill>
            <a:srgbClr val="FF0000">
              <a:alpha val="28000"/>
            </a:srgbClr>
          </a:solidFill>
          <a:ln w="381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p:nvSpPr>
        <p:spPr>
          <a:xfrm>
            <a:off x="6911975" y="1371600"/>
            <a:ext cx="1716088" cy="4348163"/>
          </a:xfrm>
          <a:prstGeom prst="rect">
            <a:avLst/>
          </a:prstGeom>
          <a:solidFill>
            <a:srgbClr val="0000FF">
              <a:alpha val="34000"/>
            </a:srgbClr>
          </a:solidFill>
          <a:ln w="381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4551363" y="1674813"/>
            <a:ext cx="2382837" cy="358775"/>
          </a:xfrm>
          <a:prstGeom prst="rect">
            <a:avLst/>
          </a:prstGeom>
          <a:solidFill>
            <a:srgbClr val="00FF00">
              <a:alpha val="22000"/>
            </a:srgbClr>
          </a:solidFill>
          <a:ln w="381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4549775" y="2362200"/>
            <a:ext cx="2382838" cy="360363"/>
          </a:xfrm>
          <a:prstGeom prst="rect">
            <a:avLst/>
          </a:prstGeom>
          <a:solidFill>
            <a:srgbClr val="00FF00">
              <a:alpha val="22000"/>
            </a:srgbClr>
          </a:solidFill>
          <a:ln w="381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p:cNvSpPr/>
          <p:nvPr/>
        </p:nvSpPr>
        <p:spPr>
          <a:xfrm>
            <a:off x="4548188" y="3095625"/>
            <a:ext cx="2381250" cy="358775"/>
          </a:xfrm>
          <a:prstGeom prst="rect">
            <a:avLst/>
          </a:prstGeom>
          <a:solidFill>
            <a:srgbClr val="00FF00">
              <a:alpha val="22000"/>
            </a:srgbClr>
          </a:solidFill>
          <a:ln w="381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4545013" y="3794125"/>
            <a:ext cx="2382837" cy="358775"/>
          </a:xfrm>
          <a:prstGeom prst="rect">
            <a:avLst/>
          </a:prstGeom>
          <a:solidFill>
            <a:srgbClr val="00FF00">
              <a:alpha val="22000"/>
            </a:srgbClr>
          </a:solidFill>
          <a:ln w="381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4543425" y="4492625"/>
            <a:ext cx="2382838" cy="360363"/>
          </a:xfrm>
          <a:prstGeom prst="rect">
            <a:avLst/>
          </a:prstGeom>
          <a:solidFill>
            <a:srgbClr val="00FF00">
              <a:alpha val="22000"/>
            </a:srgbClr>
          </a:solidFill>
          <a:ln w="381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9466" name="Group 48"/>
          <p:cNvGrpSpPr>
            <a:grpSpLocks/>
          </p:cNvGrpSpPr>
          <p:nvPr/>
        </p:nvGrpSpPr>
        <p:grpSpPr bwMode="auto">
          <a:xfrm>
            <a:off x="939800" y="1168400"/>
            <a:ext cx="1422400" cy="4699000"/>
            <a:chOff x="939800" y="1168400"/>
            <a:chExt cx="1422400" cy="4699000"/>
          </a:xfrm>
        </p:grpSpPr>
        <p:sp>
          <p:nvSpPr>
            <p:cNvPr id="45" name="Rectangle 44"/>
            <p:cNvSpPr/>
            <p:nvPr/>
          </p:nvSpPr>
          <p:spPr>
            <a:xfrm flipV="1">
              <a:off x="1000125" y="5673725"/>
              <a:ext cx="938213" cy="46038"/>
            </a:xfrm>
            <a:prstGeom prst="rect">
              <a:avLst/>
            </a:prstGeom>
            <a:solidFill>
              <a:srgbClr val="00FF00"/>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9" name="Straight Connector 18"/>
            <p:cNvCxnSpPr/>
            <p:nvPr/>
          </p:nvCxnSpPr>
          <p:spPr>
            <a:xfrm rot="5400000">
              <a:off x="-655637" y="3525838"/>
              <a:ext cx="4622800" cy="25400"/>
            </a:xfrm>
            <a:prstGeom prst="line">
              <a:avLst/>
            </a:prstGeom>
            <a:ln w="444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1735138" y="1524000"/>
              <a:ext cx="504825" cy="46038"/>
            </a:xfrm>
            <a:prstGeom prst="rect">
              <a:avLst/>
            </a:prstGeom>
            <a:solidFill>
              <a:srgbClr val="00FF00"/>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Rectangle 32"/>
            <p:cNvSpPr/>
            <p:nvPr/>
          </p:nvSpPr>
          <p:spPr>
            <a:xfrm>
              <a:off x="1319213" y="1778000"/>
              <a:ext cx="1014412" cy="46038"/>
            </a:xfrm>
            <a:prstGeom prst="rect">
              <a:avLst/>
            </a:prstGeom>
            <a:solidFill>
              <a:srgbClr val="00FF00"/>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Rectangle 33"/>
            <p:cNvSpPr/>
            <p:nvPr/>
          </p:nvSpPr>
          <p:spPr>
            <a:xfrm>
              <a:off x="1033463" y="2047875"/>
              <a:ext cx="952500" cy="46038"/>
            </a:xfrm>
            <a:prstGeom prst="rect">
              <a:avLst/>
            </a:prstGeom>
            <a:solidFill>
              <a:srgbClr val="00FF00"/>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Rectangle 34"/>
            <p:cNvSpPr/>
            <p:nvPr/>
          </p:nvSpPr>
          <p:spPr>
            <a:xfrm>
              <a:off x="1030288" y="2316163"/>
              <a:ext cx="511175" cy="46037"/>
            </a:xfrm>
            <a:prstGeom prst="rect">
              <a:avLst/>
            </a:prstGeom>
            <a:solidFill>
              <a:srgbClr val="00FF00"/>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 name="Rectangle 35"/>
            <p:cNvSpPr/>
            <p:nvPr/>
          </p:nvSpPr>
          <p:spPr>
            <a:xfrm>
              <a:off x="1079500" y="2819400"/>
              <a:ext cx="414338" cy="46038"/>
            </a:xfrm>
            <a:prstGeom prst="rect">
              <a:avLst/>
            </a:prstGeom>
            <a:solidFill>
              <a:srgbClr val="00FF00"/>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 name="Rectangle 36"/>
            <p:cNvSpPr/>
            <p:nvPr/>
          </p:nvSpPr>
          <p:spPr>
            <a:xfrm flipV="1">
              <a:off x="1000125" y="3063875"/>
              <a:ext cx="938213" cy="46038"/>
            </a:xfrm>
            <a:prstGeom prst="rect">
              <a:avLst/>
            </a:prstGeom>
            <a:solidFill>
              <a:srgbClr val="00FF00"/>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 name="Rectangle 37"/>
            <p:cNvSpPr/>
            <p:nvPr/>
          </p:nvSpPr>
          <p:spPr>
            <a:xfrm flipV="1">
              <a:off x="1296988" y="3332163"/>
              <a:ext cx="939800" cy="46037"/>
            </a:xfrm>
            <a:prstGeom prst="rect">
              <a:avLst/>
            </a:prstGeom>
            <a:solidFill>
              <a:srgbClr val="00FF00"/>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9" name="Rectangle 38"/>
            <p:cNvSpPr/>
            <p:nvPr/>
          </p:nvSpPr>
          <p:spPr>
            <a:xfrm>
              <a:off x="1668463" y="3606800"/>
              <a:ext cx="609600" cy="46038"/>
            </a:xfrm>
            <a:prstGeom prst="rect">
              <a:avLst/>
            </a:prstGeom>
            <a:solidFill>
              <a:srgbClr val="00FF00"/>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 name="Rectangle 39"/>
            <p:cNvSpPr/>
            <p:nvPr/>
          </p:nvSpPr>
          <p:spPr>
            <a:xfrm>
              <a:off x="1809750" y="4117975"/>
              <a:ext cx="415925" cy="44450"/>
            </a:xfrm>
            <a:prstGeom prst="rect">
              <a:avLst/>
            </a:prstGeom>
            <a:solidFill>
              <a:srgbClr val="00FF00"/>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1" name="Rectangle 40"/>
            <p:cNvSpPr/>
            <p:nvPr/>
          </p:nvSpPr>
          <p:spPr>
            <a:xfrm flipV="1">
              <a:off x="1347788" y="4383088"/>
              <a:ext cx="938212" cy="44450"/>
            </a:xfrm>
            <a:prstGeom prst="rect">
              <a:avLst/>
            </a:prstGeom>
            <a:solidFill>
              <a:srgbClr val="00FF00"/>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 name="Rectangle 41"/>
            <p:cNvSpPr/>
            <p:nvPr/>
          </p:nvSpPr>
          <p:spPr>
            <a:xfrm flipV="1">
              <a:off x="1030288" y="4648200"/>
              <a:ext cx="974725" cy="46038"/>
            </a:xfrm>
            <a:prstGeom prst="rect">
              <a:avLst/>
            </a:prstGeom>
            <a:solidFill>
              <a:srgbClr val="00FF00"/>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 name="Rectangle 42"/>
            <p:cNvSpPr/>
            <p:nvPr/>
          </p:nvSpPr>
          <p:spPr>
            <a:xfrm>
              <a:off x="990600" y="4884738"/>
              <a:ext cx="685800" cy="46037"/>
            </a:xfrm>
            <a:prstGeom prst="rect">
              <a:avLst/>
            </a:prstGeom>
            <a:solidFill>
              <a:srgbClr val="00FF00"/>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 name="Rectangle 43"/>
            <p:cNvSpPr/>
            <p:nvPr/>
          </p:nvSpPr>
          <p:spPr>
            <a:xfrm>
              <a:off x="1066800" y="5419725"/>
              <a:ext cx="414338" cy="46038"/>
            </a:xfrm>
            <a:prstGeom prst="rect">
              <a:avLst/>
            </a:prstGeom>
            <a:solidFill>
              <a:srgbClr val="00FF00"/>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Freeform 12"/>
            <p:cNvSpPr/>
            <p:nvPr/>
          </p:nvSpPr>
          <p:spPr>
            <a:xfrm>
              <a:off x="1258888" y="2605088"/>
              <a:ext cx="1074737" cy="879475"/>
            </a:xfrm>
            <a:custGeom>
              <a:avLst/>
              <a:gdLst>
                <a:gd name="connsiteX0" fmla="*/ 1063792 w 1074647"/>
                <a:gd name="connsiteY0" fmla="*/ 879301 h 879301"/>
                <a:gd name="connsiteX1" fmla="*/ 1009517 w 1074647"/>
                <a:gd name="connsiteY1" fmla="*/ 792456 h 879301"/>
                <a:gd name="connsiteX2" fmla="*/ 922677 w 1074647"/>
                <a:gd name="connsiteY2" fmla="*/ 694756 h 879301"/>
                <a:gd name="connsiteX3" fmla="*/ 683866 w 1074647"/>
                <a:gd name="connsiteY3" fmla="*/ 521067 h 879301"/>
                <a:gd name="connsiteX4" fmla="*/ 249665 w 1074647"/>
                <a:gd name="connsiteY4" fmla="*/ 260534 h 879301"/>
                <a:gd name="connsiteX5" fmla="*/ 0 w 1074647"/>
                <a:gd name="connsiteY5" fmla="*/ 97700 h 879301"/>
                <a:gd name="connsiteX6" fmla="*/ 130260 w 1074647"/>
                <a:gd name="connsiteY6" fmla="*/ 0 h 879301"/>
                <a:gd name="connsiteX7" fmla="*/ 748996 w 1074647"/>
                <a:gd name="connsiteY7" fmla="*/ 401656 h 879301"/>
                <a:gd name="connsiteX8" fmla="*/ 879257 w 1074647"/>
                <a:gd name="connsiteY8" fmla="*/ 466789 h 879301"/>
                <a:gd name="connsiteX9" fmla="*/ 966097 w 1074647"/>
                <a:gd name="connsiteY9" fmla="*/ 553634 h 879301"/>
                <a:gd name="connsiteX10" fmla="*/ 1052937 w 1074647"/>
                <a:gd name="connsiteY10" fmla="*/ 673045 h 879301"/>
                <a:gd name="connsiteX11" fmla="*/ 1074647 w 1074647"/>
                <a:gd name="connsiteY11" fmla="*/ 770745 h 879301"/>
                <a:gd name="connsiteX12" fmla="*/ 1063792 w 1074647"/>
                <a:gd name="connsiteY12" fmla="*/ 879301 h 87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4647" h="879301">
                  <a:moveTo>
                    <a:pt x="1063792" y="879301"/>
                  </a:moveTo>
                  <a:lnTo>
                    <a:pt x="1009517" y="792456"/>
                  </a:lnTo>
                  <a:lnTo>
                    <a:pt x="922677" y="694756"/>
                  </a:lnTo>
                  <a:lnTo>
                    <a:pt x="683866" y="521067"/>
                  </a:lnTo>
                  <a:lnTo>
                    <a:pt x="249665" y="260534"/>
                  </a:lnTo>
                  <a:lnTo>
                    <a:pt x="0" y="97700"/>
                  </a:lnTo>
                  <a:lnTo>
                    <a:pt x="130260" y="0"/>
                  </a:lnTo>
                  <a:lnTo>
                    <a:pt x="748996" y="401656"/>
                  </a:lnTo>
                  <a:lnTo>
                    <a:pt x="879257" y="466789"/>
                  </a:lnTo>
                  <a:lnTo>
                    <a:pt x="966097" y="553634"/>
                  </a:lnTo>
                  <a:lnTo>
                    <a:pt x="1052937" y="673045"/>
                  </a:lnTo>
                  <a:lnTo>
                    <a:pt x="1074647" y="770745"/>
                  </a:lnTo>
                  <a:lnTo>
                    <a:pt x="1063792" y="879301"/>
                  </a:lnTo>
                  <a:close/>
                </a:path>
              </a:pathLst>
            </a:cu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Freeform 13"/>
            <p:cNvSpPr/>
            <p:nvPr/>
          </p:nvSpPr>
          <p:spPr>
            <a:xfrm>
              <a:off x="965200" y="2235200"/>
              <a:ext cx="261938" cy="355600"/>
            </a:xfrm>
            <a:custGeom>
              <a:avLst/>
              <a:gdLst>
                <a:gd name="connsiteX0" fmla="*/ 33867 w 262467"/>
                <a:gd name="connsiteY0" fmla="*/ 0 h 355600"/>
                <a:gd name="connsiteX1" fmla="*/ 101600 w 262467"/>
                <a:gd name="connsiteY1" fmla="*/ 135467 h 355600"/>
                <a:gd name="connsiteX2" fmla="*/ 262467 w 262467"/>
                <a:gd name="connsiteY2" fmla="*/ 254000 h 355600"/>
                <a:gd name="connsiteX3" fmla="*/ 262467 w 262467"/>
                <a:gd name="connsiteY3" fmla="*/ 254000 h 355600"/>
                <a:gd name="connsiteX4" fmla="*/ 262467 w 262467"/>
                <a:gd name="connsiteY4" fmla="*/ 254000 h 355600"/>
                <a:gd name="connsiteX5" fmla="*/ 262467 w 262467"/>
                <a:gd name="connsiteY5" fmla="*/ 254000 h 355600"/>
                <a:gd name="connsiteX6" fmla="*/ 152400 w 262467"/>
                <a:gd name="connsiteY6" fmla="*/ 355600 h 355600"/>
                <a:gd name="connsiteX7" fmla="*/ 93133 w 262467"/>
                <a:gd name="connsiteY7" fmla="*/ 270933 h 355600"/>
                <a:gd name="connsiteX8" fmla="*/ 42333 w 262467"/>
                <a:gd name="connsiteY8" fmla="*/ 211667 h 355600"/>
                <a:gd name="connsiteX9" fmla="*/ 25400 w 262467"/>
                <a:gd name="connsiteY9" fmla="*/ 152400 h 355600"/>
                <a:gd name="connsiteX10" fmla="*/ 0 w 262467"/>
                <a:gd name="connsiteY10" fmla="*/ 67733 h 355600"/>
                <a:gd name="connsiteX11" fmla="*/ 33867 w 262467"/>
                <a:gd name="connsiteY11" fmla="*/ 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2467" h="355600">
                  <a:moveTo>
                    <a:pt x="33867" y="0"/>
                  </a:moveTo>
                  <a:lnTo>
                    <a:pt x="101600" y="135467"/>
                  </a:lnTo>
                  <a:lnTo>
                    <a:pt x="262467" y="254000"/>
                  </a:lnTo>
                  <a:lnTo>
                    <a:pt x="262467" y="254000"/>
                  </a:lnTo>
                  <a:lnTo>
                    <a:pt x="262467" y="254000"/>
                  </a:lnTo>
                  <a:lnTo>
                    <a:pt x="262467" y="254000"/>
                  </a:lnTo>
                  <a:lnTo>
                    <a:pt x="152400" y="355600"/>
                  </a:lnTo>
                  <a:lnTo>
                    <a:pt x="93133" y="270933"/>
                  </a:lnTo>
                  <a:lnTo>
                    <a:pt x="42333" y="211667"/>
                  </a:lnTo>
                  <a:lnTo>
                    <a:pt x="25400" y="152400"/>
                  </a:lnTo>
                  <a:lnTo>
                    <a:pt x="0" y="67733"/>
                  </a:lnTo>
                  <a:lnTo>
                    <a:pt x="33867" y="0"/>
                  </a:lnTo>
                  <a:close/>
                </a:path>
              </a:pathLst>
            </a:cu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Freeform 14"/>
            <p:cNvSpPr/>
            <p:nvPr/>
          </p:nvSpPr>
          <p:spPr>
            <a:xfrm>
              <a:off x="957263" y="3479800"/>
              <a:ext cx="1379537" cy="1397000"/>
            </a:xfrm>
            <a:custGeom>
              <a:avLst/>
              <a:gdLst>
                <a:gd name="connsiteX0" fmla="*/ 1363134 w 1380067"/>
                <a:gd name="connsiteY0" fmla="*/ 0 h 1397000"/>
                <a:gd name="connsiteX1" fmla="*/ 1295400 w 1380067"/>
                <a:gd name="connsiteY1" fmla="*/ 110067 h 1397000"/>
                <a:gd name="connsiteX2" fmla="*/ 1219200 w 1380067"/>
                <a:gd name="connsiteY2" fmla="*/ 194733 h 1397000"/>
                <a:gd name="connsiteX3" fmla="*/ 1117600 w 1380067"/>
                <a:gd name="connsiteY3" fmla="*/ 313267 h 1397000"/>
                <a:gd name="connsiteX4" fmla="*/ 1016000 w 1380067"/>
                <a:gd name="connsiteY4" fmla="*/ 372533 h 1397000"/>
                <a:gd name="connsiteX5" fmla="*/ 880534 w 1380067"/>
                <a:gd name="connsiteY5" fmla="*/ 465667 h 1397000"/>
                <a:gd name="connsiteX6" fmla="*/ 719667 w 1380067"/>
                <a:gd name="connsiteY6" fmla="*/ 558800 h 1397000"/>
                <a:gd name="connsiteX7" fmla="*/ 558800 w 1380067"/>
                <a:gd name="connsiteY7" fmla="*/ 643467 h 1397000"/>
                <a:gd name="connsiteX8" fmla="*/ 381000 w 1380067"/>
                <a:gd name="connsiteY8" fmla="*/ 745067 h 1397000"/>
                <a:gd name="connsiteX9" fmla="*/ 228600 w 1380067"/>
                <a:gd name="connsiteY9" fmla="*/ 897467 h 1397000"/>
                <a:gd name="connsiteX10" fmla="*/ 67734 w 1380067"/>
                <a:gd name="connsiteY10" fmla="*/ 1041400 h 1397000"/>
                <a:gd name="connsiteX11" fmla="*/ 0 w 1380067"/>
                <a:gd name="connsiteY11" fmla="*/ 1143000 h 1397000"/>
                <a:gd name="connsiteX12" fmla="*/ 0 w 1380067"/>
                <a:gd name="connsiteY12" fmla="*/ 1193800 h 1397000"/>
                <a:gd name="connsiteX13" fmla="*/ 0 w 1380067"/>
                <a:gd name="connsiteY13" fmla="*/ 1278467 h 1397000"/>
                <a:gd name="connsiteX14" fmla="*/ 0 w 1380067"/>
                <a:gd name="connsiteY14" fmla="*/ 1397000 h 1397000"/>
                <a:gd name="connsiteX15" fmla="*/ 25400 w 1380067"/>
                <a:gd name="connsiteY15" fmla="*/ 1303867 h 1397000"/>
                <a:gd name="connsiteX16" fmla="*/ 84667 w 1380067"/>
                <a:gd name="connsiteY16" fmla="*/ 1210733 h 1397000"/>
                <a:gd name="connsiteX17" fmla="*/ 169334 w 1380067"/>
                <a:gd name="connsiteY17" fmla="*/ 1117600 h 1397000"/>
                <a:gd name="connsiteX18" fmla="*/ 304800 w 1380067"/>
                <a:gd name="connsiteY18" fmla="*/ 990600 h 1397000"/>
                <a:gd name="connsiteX19" fmla="*/ 474134 w 1380067"/>
                <a:gd name="connsiteY19" fmla="*/ 880533 h 1397000"/>
                <a:gd name="connsiteX20" fmla="*/ 702734 w 1380067"/>
                <a:gd name="connsiteY20" fmla="*/ 753533 h 1397000"/>
                <a:gd name="connsiteX21" fmla="*/ 922867 w 1380067"/>
                <a:gd name="connsiteY21" fmla="*/ 635000 h 1397000"/>
                <a:gd name="connsiteX22" fmla="*/ 1168400 w 1380067"/>
                <a:gd name="connsiteY22" fmla="*/ 457200 h 1397000"/>
                <a:gd name="connsiteX23" fmla="*/ 1286934 w 1380067"/>
                <a:gd name="connsiteY23" fmla="*/ 313267 h 1397000"/>
                <a:gd name="connsiteX24" fmla="*/ 1354667 w 1380067"/>
                <a:gd name="connsiteY24" fmla="*/ 220133 h 1397000"/>
                <a:gd name="connsiteX25" fmla="*/ 1380067 w 1380067"/>
                <a:gd name="connsiteY25" fmla="*/ 110067 h 1397000"/>
                <a:gd name="connsiteX26" fmla="*/ 1363134 w 1380067"/>
                <a:gd name="connsiteY26" fmla="*/ 0 h 139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80067" h="1397000">
                  <a:moveTo>
                    <a:pt x="1363134" y="0"/>
                  </a:moveTo>
                  <a:lnTo>
                    <a:pt x="1295400" y="110067"/>
                  </a:lnTo>
                  <a:lnTo>
                    <a:pt x="1219200" y="194733"/>
                  </a:lnTo>
                  <a:lnTo>
                    <a:pt x="1117600" y="313267"/>
                  </a:lnTo>
                  <a:lnTo>
                    <a:pt x="1016000" y="372533"/>
                  </a:lnTo>
                  <a:lnTo>
                    <a:pt x="880534" y="465667"/>
                  </a:lnTo>
                  <a:lnTo>
                    <a:pt x="719667" y="558800"/>
                  </a:lnTo>
                  <a:lnTo>
                    <a:pt x="558800" y="643467"/>
                  </a:lnTo>
                  <a:lnTo>
                    <a:pt x="381000" y="745067"/>
                  </a:lnTo>
                  <a:lnTo>
                    <a:pt x="228600" y="897467"/>
                  </a:lnTo>
                  <a:lnTo>
                    <a:pt x="67734" y="1041400"/>
                  </a:lnTo>
                  <a:lnTo>
                    <a:pt x="0" y="1143000"/>
                  </a:lnTo>
                  <a:lnTo>
                    <a:pt x="0" y="1193800"/>
                  </a:lnTo>
                  <a:lnTo>
                    <a:pt x="0" y="1278467"/>
                  </a:lnTo>
                  <a:lnTo>
                    <a:pt x="0" y="1397000"/>
                  </a:lnTo>
                  <a:lnTo>
                    <a:pt x="25400" y="1303867"/>
                  </a:lnTo>
                  <a:lnTo>
                    <a:pt x="84667" y="1210733"/>
                  </a:lnTo>
                  <a:lnTo>
                    <a:pt x="169334" y="1117600"/>
                  </a:lnTo>
                  <a:lnTo>
                    <a:pt x="304800" y="990600"/>
                  </a:lnTo>
                  <a:cubicBezTo>
                    <a:pt x="469042" y="886869"/>
                    <a:pt x="420821" y="933846"/>
                    <a:pt x="474134" y="880533"/>
                  </a:cubicBezTo>
                  <a:lnTo>
                    <a:pt x="702734" y="753533"/>
                  </a:lnTo>
                  <a:lnTo>
                    <a:pt x="922867" y="635000"/>
                  </a:lnTo>
                  <a:lnTo>
                    <a:pt x="1168400" y="457200"/>
                  </a:lnTo>
                  <a:lnTo>
                    <a:pt x="1286934" y="313267"/>
                  </a:lnTo>
                  <a:lnTo>
                    <a:pt x="1354667" y="220133"/>
                  </a:lnTo>
                  <a:lnTo>
                    <a:pt x="1380067" y="110067"/>
                  </a:lnTo>
                  <a:lnTo>
                    <a:pt x="1363134" y="0"/>
                  </a:lnTo>
                  <a:close/>
                </a:path>
              </a:pathLst>
            </a:cu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Freeform 15"/>
            <p:cNvSpPr/>
            <p:nvPr/>
          </p:nvSpPr>
          <p:spPr>
            <a:xfrm>
              <a:off x="939800" y="4851400"/>
              <a:ext cx="304800" cy="355600"/>
            </a:xfrm>
            <a:custGeom>
              <a:avLst/>
              <a:gdLst>
                <a:gd name="connsiteX0" fmla="*/ 177800 w 304800"/>
                <a:gd name="connsiteY0" fmla="*/ 355600 h 355600"/>
                <a:gd name="connsiteX1" fmla="*/ 93133 w 304800"/>
                <a:gd name="connsiteY1" fmla="*/ 262467 h 355600"/>
                <a:gd name="connsiteX2" fmla="*/ 33867 w 304800"/>
                <a:gd name="connsiteY2" fmla="*/ 152400 h 355600"/>
                <a:gd name="connsiteX3" fmla="*/ 0 w 304800"/>
                <a:gd name="connsiteY3" fmla="*/ 67733 h 355600"/>
                <a:gd name="connsiteX4" fmla="*/ 42333 w 304800"/>
                <a:gd name="connsiteY4" fmla="*/ 0 h 355600"/>
                <a:gd name="connsiteX5" fmla="*/ 118533 w 304800"/>
                <a:gd name="connsiteY5" fmla="*/ 127000 h 355600"/>
                <a:gd name="connsiteX6" fmla="*/ 262467 w 304800"/>
                <a:gd name="connsiteY6" fmla="*/ 237067 h 355600"/>
                <a:gd name="connsiteX7" fmla="*/ 262467 w 304800"/>
                <a:gd name="connsiteY7" fmla="*/ 237067 h 355600"/>
                <a:gd name="connsiteX8" fmla="*/ 262467 w 304800"/>
                <a:gd name="connsiteY8" fmla="*/ 237067 h 355600"/>
                <a:gd name="connsiteX9" fmla="*/ 262467 w 304800"/>
                <a:gd name="connsiteY9" fmla="*/ 237067 h 355600"/>
                <a:gd name="connsiteX10" fmla="*/ 304800 w 304800"/>
                <a:gd name="connsiteY10" fmla="*/ 270933 h 355600"/>
                <a:gd name="connsiteX11" fmla="*/ 177800 w 304800"/>
                <a:gd name="connsiteY11" fmla="*/ 35560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355600">
                  <a:moveTo>
                    <a:pt x="177800" y="355600"/>
                  </a:moveTo>
                  <a:lnTo>
                    <a:pt x="93133" y="262467"/>
                  </a:lnTo>
                  <a:lnTo>
                    <a:pt x="33867" y="152400"/>
                  </a:lnTo>
                  <a:lnTo>
                    <a:pt x="0" y="67733"/>
                  </a:lnTo>
                  <a:lnTo>
                    <a:pt x="42333" y="0"/>
                  </a:lnTo>
                  <a:lnTo>
                    <a:pt x="118533" y="127000"/>
                  </a:lnTo>
                  <a:lnTo>
                    <a:pt x="262467" y="237067"/>
                  </a:lnTo>
                  <a:lnTo>
                    <a:pt x="262467" y="237067"/>
                  </a:lnTo>
                  <a:lnTo>
                    <a:pt x="262467" y="237067"/>
                  </a:lnTo>
                  <a:lnTo>
                    <a:pt x="262467" y="237067"/>
                  </a:lnTo>
                  <a:lnTo>
                    <a:pt x="304800" y="270933"/>
                  </a:lnTo>
                  <a:lnTo>
                    <a:pt x="177800" y="355600"/>
                  </a:lnTo>
                  <a:close/>
                </a:path>
              </a:pathLst>
            </a:cu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Freeform 16"/>
            <p:cNvSpPr/>
            <p:nvPr/>
          </p:nvSpPr>
          <p:spPr>
            <a:xfrm>
              <a:off x="1236663" y="5189538"/>
              <a:ext cx="1041400" cy="660400"/>
            </a:xfrm>
            <a:custGeom>
              <a:avLst/>
              <a:gdLst>
                <a:gd name="connsiteX0" fmla="*/ 135467 w 1041400"/>
                <a:gd name="connsiteY0" fmla="*/ 0 h 660400"/>
                <a:gd name="connsiteX1" fmla="*/ 0 w 1041400"/>
                <a:gd name="connsiteY1" fmla="*/ 101600 h 660400"/>
                <a:gd name="connsiteX2" fmla="*/ 372534 w 1041400"/>
                <a:gd name="connsiteY2" fmla="*/ 347133 h 660400"/>
                <a:gd name="connsiteX3" fmla="*/ 855134 w 1041400"/>
                <a:gd name="connsiteY3" fmla="*/ 651933 h 660400"/>
                <a:gd name="connsiteX4" fmla="*/ 1041400 w 1041400"/>
                <a:gd name="connsiteY4" fmla="*/ 660400 h 660400"/>
                <a:gd name="connsiteX5" fmla="*/ 1041400 w 1041400"/>
                <a:gd name="connsiteY5" fmla="*/ 660400 h 660400"/>
                <a:gd name="connsiteX6" fmla="*/ 990600 w 1041400"/>
                <a:gd name="connsiteY6" fmla="*/ 584200 h 660400"/>
                <a:gd name="connsiteX7" fmla="*/ 939800 w 1041400"/>
                <a:gd name="connsiteY7" fmla="*/ 541866 h 660400"/>
                <a:gd name="connsiteX8" fmla="*/ 889000 w 1041400"/>
                <a:gd name="connsiteY8" fmla="*/ 491066 h 660400"/>
                <a:gd name="connsiteX9" fmla="*/ 795867 w 1041400"/>
                <a:gd name="connsiteY9" fmla="*/ 423333 h 660400"/>
                <a:gd name="connsiteX10" fmla="*/ 626534 w 1041400"/>
                <a:gd name="connsiteY10" fmla="*/ 304800 h 660400"/>
                <a:gd name="connsiteX11" fmla="*/ 135467 w 1041400"/>
                <a:gd name="connsiteY11" fmla="*/ 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1400" h="660400">
                  <a:moveTo>
                    <a:pt x="135467" y="0"/>
                  </a:moveTo>
                  <a:lnTo>
                    <a:pt x="0" y="101600"/>
                  </a:lnTo>
                  <a:lnTo>
                    <a:pt x="372534" y="347133"/>
                  </a:lnTo>
                  <a:lnTo>
                    <a:pt x="855134" y="651933"/>
                  </a:lnTo>
                  <a:lnTo>
                    <a:pt x="1041400" y="660400"/>
                  </a:lnTo>
                  <a:lnTo>
                    <a:pt x="1041400" y="660400"/>
                  </a:lnTo>
                  <a:lnTo>
                    <a:pt x="990600" y="584200"/>
                  </a:lnTo>
                  <a:lnTo>
                    <a:pt x="939800" y="541866"/>
                  </a:lnTo>
                  <a:lnTo>
                    <a:pt x="889000" y="491066"/>
                  </a:lnTo>
                  <a:lnTo>
                    <a:pt x="795867" y="423333"/>
                  </a:lnTo>
                  <a:lnTo>
                    <a:pt x="626534" y="304800"/>
                  </a:lnTo>
                  <a:lnTo>
                    <a:pt x="135467" y="0"/>
                  </a:lnTo>
                  <a:close/>
                </a:path>
              </a:pathLst>
            </a:cu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Freeform 19"/>
            <p:cNvSpPr/>
            <p:nvPr/>
          </p:nvSpPr>
          <p:spPr>
            <a:xfrm>
              <a:off x="2090738" y="1312863"/>
              <a:ext cx="271462" cy="363537"/>
            </a:xfrm>
            <a:custGeom>
              <a:avLst/>
              <a:gdLst>
                <a:gd name="connsiteX0" fmla="*/ 101600 w 270933"/>
                <a:gd name="connsiteY0" fmla="*/ 0 h 364067"/>
                <a:gd name="connsiteX1" fmla="*/ 50800 w 270933"/>
                <a:gd name="connsiteY1" fmla="*/ 59267 h 364067"/>
                <a:gd name="connsiteX2" fmla="*/ 0 w 270933"/>
                <a:gd name="connsiteY2" fmla="*/ 84667 h 364067"/>
                <a:gd name="connsiteX3" fmla="*/ 84666 w 270933"/>
                <a:gd name="connsiteY3" fmla="*/ 177800 h 364067"/>
                <a:gd name="connsiteX4" fmla="*/ 186266 w 270933"/>
                <a:gd name="connsiteY4" fmla="*/ 296334 h 364067"/>
                <a:gd name="connsiteX5" fmla="*/ 237066 w 270933"/>
                <a:gd name="connsiteY5" fmla="*/ 364067 h 364067"/>
                <a:gd name="connsiteX6" fmla="*/ 270933 w 270933"/>
                <a:gd name="connsiteY6" fmla="*/ 313267 h 364067"/>
                <a:gd name="connsiteX7" fmla="*/ 270933 w 270933"/>
                <a:gd name="connsiteY7" fmla="*/ 254000 h 364067"/>
                <a:gd name="connsiteX8" fmla="*/ 237066 w 270933"/>
                <a:gd name="connsiteY8" fmla="*/ 177800 h 364067"/>
                <a:gd name="connsiteX9" fmla="*/ 194733 w 270933"/>
                <a:gd name="connsiteY9" fmla="*/ 127000 h 364067"/>
                <a:gd name="connsiteX10" fmla="*/ 160866 w 270933"/>
                <a:gd name="connsiteY10" fmla="*/ 67734 h 364067"/>
                <a:gd name="connsiteX11" fmla="*/ 101600 w 270933"/>
                <a:gd name="connsiteY11" fmla="*/ 0 h 36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933" h="364067">
                  <a:moveTo>
                    <a:pt x="101600" y="0"/>
                  </a:moveTo>
                  <a:lnTo>
                    <a:pt x="50800" y="59267"/>
                  </a:lnTo>
                  <a:lnTo>
                    <a:pt x="0" y="84667"/>
                  </a:lnTo>
                  <a:lnTo>
                    <a:pt x="84666" y="177800"/>
                  </a:lnTo>
                  <a:lnTo>
                    <a:pt x="186266" y="296334"/>
                  </a:lnTo>
                  <a:lnTo>
                    <a:pt x="237066" y="364067"/>
                  </a:lnTo>
                  <a:lnTo>
                    <a:pt x="270933" y="313267"/>
                  </a:lnTo>
                  <a:lnTo>
                    <a:pt x="270933" y="254000"/>
                  </a:lnTo>
                  <a:lnTo>
                    <a:pt x="237066" y="177800"/>
                  </a:lnTo>
                  <a:lnTo>
                    <a:pt x="194733" y="127000"/>
                  </a:lnTo>
                  <a:lnTo>
                    <a:pt x="160866" y="67734"/>
                  </a:lnTo>
                  <a:lnTo>
                    <a:pt x="101600" y="0"/>
                  </a:lnTo>
                  <a:close/>
                </a:path>
              </a:pathLst>
            </a:cu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Freeform 20"/>
            <p:cNvSpPr/>
            <p:nvPr/>
          </p:nvSpPr>
          <p:spPr>
            <a:xfrm>
              <a:off x="947738" y="1676400"/>
              <a:ext cx="1406525" cy="2227263"/>
            </a:xfrm>
            <a:custGeom>
              <a:avLst/>
              <a:gdLst>
                <a:gd name="connsiteX0" fmla="*/ 1397000 w 1405466"/>
                <a:gd name="connsiteY0" fmla="*/ 0 h 2226733"/>
                <a:gd name="connsiteX1" fmla="*/ 1354666 w 1405466"/>
                <a:gd name="connsiteY1" fmla="*/ 93133 h 2226733"/>
                <a:gd name="connsiteX2" fmla="*/ 1261533 w 1405466"/>
                <a:gd name="connsiteY2" fmla="*/ 186267 h 2226733"/>
                <a:gd name="connsiteX3" fmla="*/ 1185333 w 1405466"/>
                <a:gd name="connsiteY3" fmla="*/ 262467 h 2226733"/>
                <a:gd name="connsiteX4" fmla="*/ 1100666 w 1405466"/>
                <a:gd name="connsiteY4" fmla="*/ 347133 h 2226733"/>
                <a:gd name="connsiteX5" fmla="*/ 956733 w 1405466"/>
                <a:gd name="connsiteY5" fmla="*/ 423333 h 2226733"/>
                <a:gd name="connsiteX6" fmla="*/ 812800 w 1405466"/>
                <a:gd name="connsiteY6" fmla="*/ 541867 h 2226733"/>
                <a:gd name="connsiteX7" fmla="*/ 668866 w 1405466"/>
                <a:gd name="connsiteY7" fmla="*/ 609600 h 2226733"/>
                <a:gd name="connsiteX8" fmla="*/ 524933 w 1405466"/>
                <a:gd name="connsiteY8" fmla="*/ 660400 h 2226733"/>
                <a:gd name="connsiteX9" fmla="*/ 338666 w 1405466"/>
                <a:gd name="connsiteY9" fmla="*/ 787400 h 2226733"/>
                <a:gd name="connsiteX10" fmla="*/ 203200 w 1405466"/>
                <a:gd name="connsiteY10" fmla="*/ 897467 h 2226733"/>
                <a:gd name="connsiteX11" fmla="*/ 84666 w 1405466"/>
                <a:gd name="connsiteY11" fmla="*/ 1041400 h 2226733"/>
                <a:gd name="connsiteX12" fmla="*/ 0 w 1405466"/>
                <a:gd name="connsiteY12" fmla="*/ 1193800 h 2226733"/>
                <a:gd name="connsiteX13" fmla="*/ 16933 w 1405466"/>
                <a:gd name="connsiteY13" fmla="*/ 1320800 h 2226733"/>
                <a:gd name="connsiteX14" fmla="*/ 84666 w 1405466"/>
                <a:gd name="connsiteY14" fmla="*/ 1430867 h 2226733"/>
                <a:gd name="connsiteX15" fmla="*/ 237066 w 1405466"/>
                <a:gd name="connsiteY15" fmla="*/ 1583267 h 2226733"/>
                <a:gd name="connsiteX16" fmla="*/ 922866 w 1405466"/>
                <a:gd name="connsiteY16" fmla="*/ 2032000 h 2226733"/>
                <a:gd name="connsiteX17" fmla="*/ 1092200 w 1405466"/>
                <a:gd name="connsiteY17" fmla="*/ 2116667 h 2226733"/>
                <a:gd name="connsiteX18" fmla="*/ 948266 w 1405466"/>
                <a:gd name="connsiteY18" fmla="*/ 2226733 h 2226733"/>
                <a:gd name="connsiteX19" fmla="*/ 821266 w 1405466"/>
                <a:gd name="connsiteY19" fmla="*/ 2142067 h 2226733"/>
                <a:gd name="connsiteX20" fmla="*/ 516466 w 1405466"/>
                <a:gd name="connsiteY20" fmla="*/ 1972733 h 2226733"/>
                <a:gd name="connsiteX21" fmla="*/ 245533 w 1405466"/>
                <a:gd name="connsiteY21" fmla="*/ 1794933 h 2226733"/>
                <a:gd name="connsiteX22" fmla="*/ 93133 w 1405466"/>
                <a:gd name="connsiteY22" fmla="*/ 1651000 h 2226733"/>
                <a:gd name="connsiteX23" fmla="*/ 42333 w 1405466"/>
                <a:gd name="connsiteY23" fmla="*/ 1540933 h 2226733"/>
                <a:gd name="connsiteX24" fmla="*/ 16933 w 1405466"/>
                <a:gd name="connsiteY24" fmla="*/ 1439333 h 2226733"/>
                <a:gd name="connsiteX25" fmla="*/ 16933 w 1405466"/>
                <a:gd name="connsiteY25" fmla="*/ 1388533 h 2226733"/>
                <a:gd name="connsiteX26" fmla="*/ 76200 w 1405466"/>
                <a:gd name="connsiteY26" fmla="*/ 1253067 h 2226733"/>
                <a:gd name="connsiteX27" fmla="*/ 186266 w 1405466"/>
                <a:gd name="connsiteY27" fmla="*/ 1109133 h 2226733"/>
                <a:gd name="connsiteX28" fmla="*/ 347133 w 1405466"/>
                <a:gd name="connsiteY28" fmla="*/ 965200 h 2226733"/>
                <a:gd name="connsiteX29" fmla="*/ 550333 w 1405466"/>
                <a:gd name="connsiteY29" fmla="*/ 855133 h 2226733"/>
                <a:gd name="connsiteX30" fmla="*/ 821266 w 1405466"/>
                <a:gd name="connsiteY30" fmla="*/ 711200 h 2226733"/>
                <a:gd name="connsiteX31" fmla="*/ 1058333 w 1405466"/>
                <a:gd name="connsiteY31" fmla="*/ 550333 h 2226733"/>
                <a:gd name="connsiteX32" fmla="*/ 1244600 w 1405466"/>
                <a:gd name="connsiteY32" fmla="*/ 397933 h 2226733"/>
                <a:gd name="connsiteX33" fmla="*/ 1371600 w 1405466"/>
                <a:gd name="connsiteY33" fmla="*/ 211667 h 2226733"/>
                <a:gd name="connsiteX34" fmla="*/ 1405466 w 1405466"/>
                <a:gd name="connsiteY34" fmla="*/ 101600 h 2226733"/>
                <a:gd name="connsiteX35" fmla="*/ 1397000 w 1405466"/>
                <a:gd name="connsiteY35" fmla="*/ 0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05466" h="2226733">
                  <a:moveTo>
                    <a:pt x="1397000" y="0"/>
                  </a:moveTo>
                  <a:lnTo>
                    <a:pt x="1354666" y="93133"/>
                  </a:lnTo>
                  <a:lnTo>
                    <a:pt x="1261533" y="186267"/>
                  </a:lnTo>
                  <a:lnTo>
                    <a:pt x="1185333" y="262467"/>
                  </a:lnTo>
                  <a:lnTo>
                    <a:pt x="1100666" y="347133"/>
                  </a:lnTo>
                  <a:lnTo>
                    <a:pt x="956733" y="423333"/>
                  </a:lnTo>
                  <a:lnTo>
                    <a:pt x="812800" y="541867"/>
                  </a:lnTo>
                  <a:lnTo>
                    <a:pt x="668866" y="609600"/>
                  </a:lnTo>
                  <a:lnTo>
                    <a:pt x="524933" y="660400"/>
                  </a:lnTo>
                  <a:lnTo>
                    <a:pt x="338666" y="787400"/>
                  </a:lnTo>
                  <a:lnTo>
                    <a:pt x="203200" y="897467"/>
                  </a:lnTo>
                  <a:lnTo>
                    <a:pt x="84666" y="1041400"/>
                  </a:lnTo>
                  <a:lnTo>
                    <a:pt x="0" y="1193800"/>
                  </a:lnTo>
                  <a:lnTo>
                    <a:pt x="16933" y="1320800"/>
                  </a:lnTo>
                  <a:lnTo>
                    <a:pt x="84666" y="1430867"/>
                  </a:lnTo>
                  <a:lnTo>
                    <a:pt x="237066" y="1583267"/>
                  </a:lnTo>
                  <a:lnTo>
                    <a:pt x="922866" y="2032000"/>
                  </a:lnTo>
                  <a:lnTo>
                    <a:pt x="1092200" y="2116667"/>
                  </a:lnTo>
                  <a:lnTo>
                    <a:pt x="948266" y="2226733"/>
                  </a:lnTo>
                  <a:lnTo>
                    <a:pt x="821266" y="2142067"/>
                  </a:lnTo>
                  <a:lnTo>
                    <a:pt x="516466" y="1972733"/>
                  </a:lnTo>
                  <a:lnTo>
                    <a:pt x="245533" y="1794933"/>
                  </a:lnTo>
                  <a:lnTo>
                    <a:pt x="93133" y="1651000"/>
                  </a:lnTo>
                  <a:lnTo>
                    <a:pt x="42333" y="1540933"/>
                  </a:lnTo>
                  <a:lnTo>
                    <a:pt x="16933" y="1439333"/>
                  </a:lnTo>
                  <a:lnTo>
                    <a:pt x="16933" y="1388533"/>
                  </a:lnTo>
                  <a:lnTo>
                    <a:pt x="76200" y="1253067"/>
                  </a:lnTo>
                  <a:lnTo>
                    <a:pt x="186266" y="1109133"/>
                  </a:lnTo>
                  <a:lnTo>
                    <a:pt x="347133" y="965200"/>
                  </a:lnTo>
                  <a:lnTo>
                    <a:pt x="550333" y="855133"/>
                  </a:lnTo>
                  <a:lnTo>
                    <a:pt x="821266" y="711200"/>
                  </a:lnTo>
                  <a:lnTo>
                    <a:pt x="1058333" y="550333"/>
                  </a:lnTo>
                  <a:lnTo>
                    <a:pt x="1244600" y="397933"/>
                  </a:lnTo>
                  <a:lnTo>
                    <a:pt x="1371600" y="211667"/>
                  </a:lnTo>
                  <a:lnTo>
                    <a:pt x="1405466" y="101600"/>
                  </a:lnTo>
                  <a:lnTo>
                    <a:pt x="1397000" y="0"/>
                  </a:lnTo>
                  <a:close/>
                </a:path>
              </a:pathLst>
            </a:cu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Freeform 21"/>
            <p:cNvSpPr/>
            <p:nvPr/>
          </p:nvSpPr>
          <p:spPr>
            <a:xfrm>
              <a:off x="939800" y="3903663"/>
              <a:ext cx="1397000" cy="1963737"/>
            </a:xfrm>
            <a:custGeom>
              <a:avLst/>
              <a:gdLst>
                <a:gd name="connsiteX0" fmla="*/ 220133 w 1397000"/>
                <a:gd name="connsiteY0" fmla="*/ 1947334 h 1964267"/>
                <a:gd name="connsiteX1" fmla="*/ 67733 w 1397000"/>
                <a:gd name="connsiteY1" fmla="*/ 1786467 h 1964267"/>
                <a:gd name="connsiteX2" fmla="*/ 8467 w 1397000"/>
                <a:gd name="connsiteY2" fmla="*/ 1684867 h 1964267"/>
                <a:gd name="connsiteX3" fmla="*/ 8467 w 1397000"/>
                <a:gd name="connsiteY3" fmla="*/ 1608667 h 1964267"/>
                <a:gd name="connsiteX4" fmla="*/ 33867 w 1397000"/>
                <a:gd name="connsiteY4" fmla="*/ 1532467 h 1964267"/>
                <a:gd name="connsiteX5" fmla="*/ 93133 w 1397000"/>
                <a:gd name="connsiteY5" fmla="*/ 1422400 h 1964267"/>
                <a:gd name="connsiteX6" fmla="*/ 152400 w 1397000"/>
                <a:gd name="connsiteY6" fmla="*/ 1337734 h 1964267"/>
                <a:gd name="connsiteX7" fmla="*/ 254000 w 1397000"/>
                <a:gd name="connsiteY7" fmla="*/ 1253067 h 1964267"/>
                <a:gd name="connsiteX8" fmla="*/ 397933 w 1397000"/>
                <a:gd name="connsiteY8" fmla="*/ 1151467 h 1964267"/>
                <a:gd name="connsiteX9" fmla="*/ 668867 w 1397000"/>
                <a:gd name="connsiteY9" fmla="*/ 990600 h 1964267"/>
                <a:gd name="connsiteX10" fmla="*/ 1016000 w 1397000"/>
                <a:gd name="connsiteY10" fmla="*/ 778934 h 1964267"/>
                <a:gd name="connsiteX11" fmla="*/ 1193800 w 1397000"/>
                <a:gd name="connsiteY11" fmla="*/ 626534 h 1964267"/>
                <a:gd name="connsiteX12" fmla="*/ 1346200 w 1397000"/>
                <a:gd name="connsiteY12" fmla="*/ 457200 h 1964267"/>
                <a:gd name="connsiteX13" fmla="*/ 1388533 w 1397000"/>
                <a:gd name="connsiteY13" fmla="*/ 347134 h 1964267"/>
                <a:gd name="connsiteX14" fmla="*/ 1380067 w 1397000"/>
                <a:gd name="connsiteY14" fmla="*/ 245534 h 1964267"/>
                <a:gd name="connsiteX15" fmla="*/ 1346200 w 1397000"/>
                <a:gd name="connsiteY15" fmla="*/ 160867 h 1964267"/>
                <a:gd name="connsiteX16" fmla="*/ 1295400 w 1397000"/>
                <a:gd name="connsiteY16" fmla="*/ 67734 h 1964267"/>
                <a:gd name="connsiteX17" fmla="*/ 1227667 w 1397000"/>
                <a:gd name="connsiteY17" fmla="*/ 0 h 1964267"/>
                <a:gd name="connsiteX18" fmla="*/ 1109133 w 1397000"/>
                <a:gd name="connsiteY18" fmla="*/ 84667 h 1964267"/>
                <a:gd name="connsiteX19" fmla="*/ 1176867 w 1397000"/>
                <a:gd name="connsiteY19" fmla="*/ 152400 h 1964267"/>
                <a:gd name="connsiteX20" fmla="*/ 1312333 w 1397000"/>
                <a:gd name="connsiteY20" fmla="*/ 296334 h 1964267"/>
                <a:gd name="connsiteX21" fmla="*/ 1397000 w 1397000"/>
                <a:gd name="connsiteY21" fmla="*/ 414867 h 1964267"/>
                <a:gd name="connsiteX22" fmla="*/ 1371600 w 1397000"/>
                <a:gd name="connsiteY22" fmla="*/ 584200 h 1964267"/>
                <a:gd name="connsiteX23" fmla="*/ 1278467 w 1397000"/>
                <a:gd name="connsiteY23" fmla="*/ 719667 h 1964267"/>
                <a:gd name="connsiteX24" fmla="*/ 1168400 w 1397000"/>
                <a:gd name="connsiteY24" fmla="*/ 863600 h 1964267"/>
                <a:gd name="connsiteX25" fmla="*/ 990600 w 1397000"/>
                <a:gd name="connsiteY25" fmla="*/ 965200 h 1964267"/>
                <a:gd name="connsiteX26" fmla="*/ 787400 w 1397000"/>
                <a:gd name="connsiteY26" fmla="*/ 1092200 h 1964267"/>
                <a:gd name="connsiteX27" fmla="*/ 423333 w 1397000"/>
                <a:gd name="connsiteY27" fmla="*/ 1286934 h 1964267"/>
                <a:gd name="connsiteX28" fmla="*/ 279400 w 1397000"/>
                <a:gd name="connsiteY28" fmla="*/ 1397000 h 1964267"/>
                <a:gd name="connsiteX29" fmla="*/ 177800 w 1397000"/>
                <a:gd name="connsiteY29" fmla="*/ 1498600 h 1964267"/>
                <a:gd name="connsiteX30" fmla="*/ 59267 w 1397000"/>
                <a:gd name="connsiteY30" fmla="*/ 1676400 h 1964267"/>
                <a:gd name="connsiteX31" fmla="*/ 0 w 1397000"/>
                <a:gd name="connsiteY31" fmla="*/ 1794934 h 1964267"/>
                <a:gd name="connsiteX32" fmla="*/ 67733 w 1397000"/>
                <a:gd name="connsiteY32" fmla="*/ 1913467 h 1964267"/>
                <a:gd name="connsiteX33" fmla="*/ 67733 w 1397000"/>
                <a:gd name="connsiteY33" fmla="*/ 1913467 h 1964267"/>
                <a:gd name="connsiteX34" fmla="*/ 67733 w 1397000"/>
                <a:gd name="connsiteY34" fmla="*/ 1913467 h 1964267"/>
                <a:gd name="connsiteX35" fmla="*/ 84667 w 1397000"/>
                <a:gd name="connsiteY35" fmla="*/ 1964267 h 1964267"/>
                <a:gd name="connsiteX36" fmla="*/ 220133 w 1397000"/>
                <a:gd name="connsiteY36" fmla="*/ 1947334 h 196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97000" h="1964267">
                  <a:moveTo>
                    <a:pt x="220133" y="1947334"/>
                  </a:moveTo>
                  <a:lnTo>
                    <a:pt x="67733" y="1786467"/>
                  </a:lnTo>
                  <a:lnTo>
                    <a:pt x="8467" y="1684867"/>
                  </a:lnTo>
                  <a:lnTo>
                    <a:pt x="8467" y="1608667"/>
                  </a:lnTo>
                  <a:lnTo>
                    <a:pt x="33867" y="1532467"/>
                  </a:lnTo>
                  <a:lnTo>
                    <a:pt x="93133" y="1422400"/>
                  </a:lnTo>
                  <a:lnTo>
                    <a:pt x="152400" y="1337734"/>
                  </a:lnTo>
                  <a:lnTo>
                    <a:pt x="254000" y="1253067"/>
                  </a:lnTo>
                  <a:lnTo>
                    <a:pt x="397933" y="1151467"/>
                  </a:lnTo>
                  <a:lnTo>
                    <a:pt x="668867" y="990600"/>
                  </a:lnTo>
                  <a:lnTo>
                    <a:pt x="1016000" y="778934"/>
                  </a:lnTo>
                  <a:lnTo>
                    <a:pt x="1193800" y="626534"/>
                  </a:lnTo>
                  <a:lnTo>
                    <a:pt x="1346200" y="457200"/>
                  </a:lnTo>
                  <a:lnTo>
                    <a:pt x="1388533" y="347134"/>
                  </a:lnTo>
                  <a:lnTo>
                    <a:pt x="1380067" y="245534"/>
                  </a:lnTo>
                  <a:lnTo>
                    <a:pt x="1346200" y="160867"/>
                  </a:lnTo>
                  <a:lnTo>
                    <a:pt x="1295400" y="67734"/>
                  </a:lnTo>
                  <a:lnTo>
                    <a:pt x="1227667" y="0"/>
                  </a:lnTo>
                  <a:lnTo>
                    <a:pt x="1109133" y="84667"/>
                  </a:lnTo>
                  <a:lnTo>
                    <a:pt x="1176867" y="152400"/>
                  </a:lnTo>
                  <a:lnTo>
                    <a:pt x="1312333" y="296334"/>
                  </a:lnTo>
                  <a:lnTo>
                    <a:pt x="1397000" y="414867"/>
                  </a:lnTo>
                  <a:lnTo>
                    <a:pt x="1371600" y="584200"/>
                  </a:lnTo>
                  <a:lnTo>
                    <a:pt x="1278467" y="719667"/>
                  </a:lnTo>
                  <a:lnTo>
                    <a:pt x="1168400" y="863600"/>
                  </a:lnTo>
                  <a:lnTo>
                    <a:pt x="990600" y="965200"/>
                  </a:lnTo>
                  <a:lnTo>
                    <a:pt x="787400" y="1092200"/>
                  </a:lnTo>
                  <a:lnTo>
                    <a:pt x="423333" y="1286934"/>
                  </a:lnTo>
                  <a:lnTo>
                    <a:pt x="279400" y="1397000"/>
                  </a:lnTo>
                  <a:lnTo>
                    <a:pt x="177800" y="1498600"/>
                  </a:lnTo>
                  <a:lnTo>
                    <a:pt x="59267" y="1676400"/>
                  </a:lnTo>
                  <a:lnTo>
                    <a:pt x="0" y="1794934"/>
                  </a:lnTo>
                  <a:lnTo>
                    <a:pt x="67733" y="1913467"/>
                  </a:lnTo>
                  <a:lnTo>
                    <a:pt x="67733" y="1913467"/>
                  </a:lnTo>
                  <a:lnTo>
                    <a:pt x="67733" y="1913467"/>
                  </a:lnTo>
                  <a:lnTo>
                    <a:pt x="84667" y="1964267"/>
                  </a:lnTo>
                  <a:lnTo>
                    <a:pt x="220133" y="1947334"/>
                  </a:lnTo>
                  <a:close/>
                </a:path>
              </a:pathLst>
            </a:cu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Freeform 22"/>
            <p:cNvSpPr/>
            <p:nvPr/>
          </p:nvSpPr>
          <p:spPr>
            <a:xfrm>
              <a:off x="1795463" y="1168400"/>
              <a:ext cx="228600" cy="127000"/>
            </a:xfrm>
            <a:custGeom>
              <a:avLst/>
              <a:gdLst>
                <a:gd name="connsiteX0" fmla="*/ 118534 w 228600"/>
                <a:gd name="connsiteY0" fmla="*/ 127000 h 127000"/>
                <a:gd name="connsiteX1" fmla="*/ 0 w 228600"/>
                <a:gd name="connsiteY1" fmla="*/ 76200 h 127000"/>
                <a:gd name="connsiteX2" fmla="*/ 152400 w 228600"/>
                <a:gd name="connsiteY2" fmla="*/ 0 h 127000"/>
                <a:gd name="connsiteX3" fmla="*/ 228600 w 228600"/>
                <a:gd name="connsiteY3" fmla="*/ 50800 h 127000"/>
                <a:gd name="connsiteX4" fmla="*/ 118534 w 228600"/>
                <a:gd name="connsiteY4" fmla="*/ 127000 h 12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127000">
                  <a:moveTo>
                    <a:pt x="118534" y="127000"/>
                  </a:moveTo>
                  <a:lnTo>
                    <a:pt x="0" y="76200"/>
                  </a:lnTo>
                  <a:lnTo>
                    <a:pt x="152400" y="0"/>
                  </a:lnTo>
                  <a:lnTo>
                    <a:pt x="228600" y="50800"/>
                  </a:lnTo>
                  <a:lnTo>
                    <a:pt x="118534" y="127000"/>
                  </a:lnTo>
                  <a:close/>
                </a:path>
              </a:pathLst>
            </a:cu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Freeform 11"/>
            <p:cNvSpPr/>
            <p:nvPr/>
          </p:nvSpPr>
          <p:spPr>
            <a:xfrm>
              <a:off x="966788" y="1227138"/>
              <a:ext cx="1258887" cy="1009650"/>
            </a:xfrm>
            <a:custGeom>
              <a:avLst/>
              <a:gdLst>
                <a:gd name="connsiteX0" fmla="*/ 1052937 w 1259183"/>
                <a:gd name="connsiteY0" fmla="*/ 0 h 1009567"/>
                <a:gd name="connsiteX1" fmla="*/ 922677 w 1259183"/>
                <a:gd name="connsiteY1" fmla="*/ 130267 h 1009567"/>
                <a:gd name="connsiteX2" fmla="*/ 759852 w 1259183"/>
                <a:gd name="connsiteY2" fmla="*/ 195400 h 1009567"/>
                <a:gd name="connsiteX3" fmla="*/ 521041 w 1259183"/>
                <a:gd name="connsiteY3" fmla="*/ 347378 h 1009567"/>
                <a:gd name="connsiteX4" fmla="*/ 336506 w 1259183"/>
                <a:gd name="connsiteY4" fmla="*/ 455934 h 1009567"/>
                <a:gd name="connsiteX5" fmla="*/ 206245 w 1259183"/>
                <a:gd name="connsiteY5" fmla="*/ 553634 h 1009567"/>
                <a:gd name="connsiteX6" fmla="*/ 43420 w 1259183"/>
                <a:gd name="connsiteY6" fmla="*/ 727323 h 1009567"/>
                <a:gd name="connsiteX7" fmla="*/ 21710 w 1259183"/>
                <a:gd name="connsiteY7" fmla="*/ 803312 h 1009567"/>
                <a:gd name="connsiteX8" fmla="*/ 0 w 1259183"/>
                <a:gd name="connsiteY8" fmla="*/ 1009567 h 1009567"/>
                <a:gd name="connsiteX9" fmla="*/ 0 w 1259183"/>
                <a:gd name="connsiteY9" fmla="*/ 1009567 h 1009567"/>
                <a:gd name="connsiteX10" fmla="*/ 97695 w 1259183"/>
                <a:gd name="connsiteY10" fmla="*/ 814167 h 1009567"/>
                <a:gd name="connsiteX11" fmla="*/ 293086 w 1259183"/>
                <a:gd name="connsiteY11" fmla="*/ 640478 h 1009567"/>
                <a:gd name="connsiteX12" fmla="*/ 488476 w 1259183"/>
                <a:gd name="connsiteY12" fmla="*/ 521067 h 1009567"/>
                <a:gd name="connsiteX13" fmla="*/ 748997 w 1259183"/>
                <a:gd name="connsiteY13" fmla="*/ 379945 h 1009567"/>
                <a:gd name="connsiteX14" fmla="*/ 1009517 w 1259183"/>
                <a:gd name="connsiteY14" fmla="*/ 238823 h 1009567"/>
                <a:gd name="connsiteX15" fmla="*/ 1161488 w 1259183"/>
                <a:gd name="connsiteY15" fmla="*/ 141123 h 1009567"/>
                <a:gd name="connsiteX16" fmla="*/ 1259183 w 1259183"/>
                <a:gd name="connsiteY16" fmla="*/ 32567 h 1009567"/>
                <a:gd name="connsiteX17" fmla="*/ 1052937 w 1259183"/>
                <a:gd name="connsiteY17" fmla="*/ 0 h 1009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9183" h="1009567">
                  <a:moveTo>
                    <a:pt x="1052937" y="0"/>
                  </a:moveTo>
                  <a:lnTo>
                    <a:pt x="922677" y="130267"/>
                  </a:lnTo>
                  <a:lnTo>
                    <a:pt x="759852" y="195400"/>
                  </a:lnTo>
                  <a:lnTo>
                    <a:pt x="521041" y="347378"/>
                  </a:lnTo>
                  <a:lnTo>
                    <a:pt x="336506" y="455934"/>
                  </a:lnTo>
                  <a:lnTo>
                    <a:pt x="206245" y="553634"/>
                  </a:lnTo>
                  <a:lnTo>
                    <a:pt x="43420" y="727323"/>
                  </a:lnTo>
                  <a:lnTo>
                    <a:pt x="21710" y="803312"/>
                  </a:lnTo>
                  <a:lnTo>
                    <a:pt x="0" y="1009567"/>
                  </a:lnTo>
                  <a:lnTo>
                    <a:pt x="0" y="1009567"/>
                  </a:lnTo>
                  <a:lnTo>
                    <a:pt x="97695" y="814167"/>
                  </a:lnTo>
                  <a:lnTo>
                    <a:pt x="293086" y="640478"/>
                  </a:lnTo>
                  <a:lnTo>
                    <a:pt x="488476" y="521067"/>
                  </a:lnTo>
                  <a:lnTo>
                    <a:pt x="748997" y="379945"/>
                  </a:lnTo>
                  <a:lnTo>
                    <a:pt x="1009517" y="238823"/>
                  </a:lnTo>
                  <a:lnTo>
                    <a:pt x="1161488" y="141123"/>
                  </a:lnTo>
                  <a:lnTo>
                    <a:pt x="1259183" y="32567"/>
                  </a:lnTo>
                  <a:lnTo>
                    <a:pt x="1052937" y="0"/>
                  </a:lnTo>
                  <a:close/>
                </a:path>
              </a:pathLst>
            </a:cu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4" name="Straight Connector 23"/>
            <p:cNvCxnSpPr/>
            <p:nvPr/>
          </p:nvCxnSpPr>
          <p:spPr>
            <a:xfrm rot="5400000">
              <a:off x="998538" y="3233738"/>
              <a:ext cx="1314450" cy="25400"/>
            </a:xfrm>
            <a:prstGeom prst="line">
              <a:avLst/>
            </a:prstGeom>
            <a:ln w="444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V="1">
              <a:off x="1168400" y="3957638"/>
              <a:ext cx="373063" cy="204787"/>
            </a:xfrm>
            <a:prstGeom prst="straightConnector1">
              <a:avLst/>
            </a:prstGeom>
            <a:ln w="31750">
              <a:solidFill>
                <a:srgbClr val="66006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a:off x="1905000" y="4829175"/>
              <a:ext cx="373063" cy="204788"/>
            </a:xfrm>
            <a:prstGeom prst="straightConnector1">
              <a:avLst/>
            </a:prstGeom>
            <a:ln w="31750">
              <a:solidFill>
                <a:srgbClr val="660066"/>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19467" name="Title 45"/>
          <p:cNvSpPr>
            <a:spLocks noGrp="1"/>
          </p:cNvSpPr>
          <p:nvPr>
            <p:ph type="title" idx="4294967295"/>
          </p:nvPr>
        </p:nvSpPr>
        <p:spPr>
          <a:xfrm>
            <a:off x="-12700" y="6302375"/>
            <a:ext cx="1905000" cy="555625"/>
          </a:xfrm>
        </p:spPr>
        <p:txBody>
          <a:bodyPr/>
          <a:lstStyle/>
          <a:p>
            <a:pPr algn="l"/>
            <a:r>
              <a:rPr lang="en-US" sz="2400">
                <a:latin typeface="Times New Roman" charset="0"/>
                <a:ea typeface="ＭＳ Ｐゴシック" charset="0"/>
                <a:cs typeface="Times New Roman" charset="0"/>
              </a:rPr>
              <a:t>Fig. 1.10d</a:t>
            </a:r>
          </a:p>
        </p:txBody>
      </p:sp>
    </p:spTree>
    <p:extLst>
      <p:ext uri="{BB962C8B-B14F-4D97-AF65-F5344CB8AC3E}">
        <p14:creationId xmlns:p14="http://schemas.microsoft.com/office/powerpoint/2010/main" val="336650763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1"/>
          <p:cNvSpPr txBox="1">
            <a:spLocks noChangeArrowheads="1"/>
          </p:cNvSpPr>
          <p:nvPr/>
        </p:nvSpPr>
        <p:spPr bwMode="auto">
          <a:xfrm>
            <a:off x="0" y="-635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Chemical Bonds</a:t>
            </a:r>
          </a:p>
        </p:txBody>
      </p:sp>
      <p:sp>
        <p:nvSpPr>
          <p:cNvPr id="21506" name="Title 3"/>
          <p:cNvSpPr>
            <a:spLocks noGrp="1"/>
          </p:cNvSpPr>
          <p:nvPr>
            <p:ph type="title" idx="4294967295"/>
          </p:nvPr>
        </p:nvSpPr>
        <p:spPr>
          <a:xfrm>
            <a:off x="0" y="6332538"/>
            <a:ext cx="1828800" cy="549275"/>
          </a:xfrm>
        </p:spPr>
        <p:txBody>
          <a:bodyPr/>
          <a:lstStyle/>
          <a:p>
            <a:pPr algn="l"/>
            <a:r>
              <a:rPr lang="en-US" sz="2400">
                <a:latin typeface="Times New Roman" charset="0"/>
                <a:ea typeface="ＭＳ Ｐゴシック" charset="0"/>
                <a:cs typeface="Times New Roman" charset="0"/>
              </a:rPr>
              <a:t>Fig. 1.11</a:t>
            </a:r>
          </a:p>
        </p:txBody>
      </p:sp>
      <p:pic>
        <p:nvPicPr>
          <p:cNvPr id="21507" name="Picture 1" descr="Screen Shot 2013-08-04 at 10.16.42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823913"/>
            <a:ext cx="86868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963659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Picture 2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209675"/>
            <a:ext cx="7821613"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extBox 4"/>
          <p:cNvSpPr txBox="1">
            <a:spLocks noChangeArrowheads="1"/>
          </p:cNvSpPr>
          <p:nvPr/>
        </p:nvSpPr>
        <p:spPr bwMode="auto">
          <a:xfrm>
            <a:off x="782638" y="5338763"/>
            <a:ext cx="3275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atin typeface="Times New Roman" charset="0"/>
                <a:cs typeface="Times New Roman" charset="0"/>
              </a:rPr>
              <a:t>Maurice Wilkins</a:t>
            </a:r>
            <a:r>
              <a:rPr lang="ja-JP" altLang="en-US">
                <a:latin typeface="Times New Roman" charset="0"/>
                <a:cs typeface="Times New Roman" charset="0"/>
              </a:rPr>
              <a:t>’</a:t>
            </a:r>
            <a:r>
              <a:rPr lang="en-US" altLang="ja-JP">
                <a:latin typeface="Times New Roman" charset="0"/>
                <a:cs typeface="Times New Roman" charset="0"/>
              </a:rPr>
              <a:t> data</a:t>
            </a:r>
            <a:endParaRPr lang="en-US">
              <a:latin typeface="Times New Roman" charset="0"/>
              <a:cs typeface="Times New Roman" charset="0"/>
            </a:endParaRPr>
          </a:p>
        </p:txBody>
      </p:sp>
      <p:sp>
        <p:nvSpPr>
          <p:cNvPr id="23555" name="TextBox 5"/>
          <p:cNvSpPr txBox="1">
            <a:spLocks noChangeArrowheads="1"/>
          </p:cNvSpPr>
          <p:nvPr/>
        </p:nvSpPr>
        <p:spPr bwMode="auto">
          <a:xfrm>
            <a:off x="4619625" y="5338763"/>
            <a:ext cx="3709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atin typeface="Times New Roman" charset="0"/>
                <a:cs typeface="Times New Roman" charset="0"/>
              </a:rPr>
              <a:t>Rosalind Franklin</a:t>
            </a:r>
            <a:r>
              <a:rPr lang="ja-JP" altLang="en-US">
                <a:latin typeface="Times New Roman" charset="0"/>
                <a:cs typeface="Times New Roman" charset="0"/>
              </a:rPr>
              <a:t>’</a:t>
            </a:r>
            <a:r>
              <a:rPr lang="en-US" altLang="ja-JP">
                <a:latin typeface="Times New Roman" charset="0"/>
                <a:cs typeface="Times New Roman" charset="0"/>
              </a:rPr>
              <a:t>s data</a:t>
            </a:r>
            <a:endParaRPr lang="en-US">
              <a:latin typeface="Times New Roman" charset="0"/>
              <a:cs typeface="Times New Roman" charset="0"/>
            </a:endParaRPr>
          </a:p>
        </p:txBody>
      </p:sp>
      <p:sp>
        <p:nvSpPr>
          <p:cNvPr id="23556" name="TextBox 1"/>
          <p:cNvSpPr txBox="1">
            <a:spLocks noChangeArrowheads="1"/>
          </p:cNvSpPr>
          <p:nvPr/>
        </p:nvSpPr>
        <p:spPr bwMode="auto">
          <a:xfrm>
            <a:off x="0" y="-635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X-ray Diffraction of DNA</a:t>
            </a:r>
          </a:p>
        </p:txBody>
      </p:sp>
      <p:sp>
        <p:nvSpPr>
          <p:cNvPr id="23557" name="Title 5"/>
          <p:cNvSpPr>
            <a:spLocks noGrp="1"/>
          </p:cNvSpPr>
          <p:nvPr>
            <p:ph type="title" idx="4294967295"/>
          </p:nvPr>
        </p:nvSpPr>
        <p:spPr>
          <a:xfrm>
            <a:off x="0" y="6308725"/>
            <a:ext cx="1701800" cy="549275"/>
          </a:xfrm>
        </p:spPr>
        <p:txBody>
          <a:bodyPr/>
          <a:lstStyle/>
          <a:p>
            <a:pPr algn="l"/>
            <a:r>
              <a:rPr lang="en-US" sz="2400">
                <a:latin typeface="Times New Roman" charset="0"/>
                <a:ea typeface="ＭＳ Ｐゴシック" charset="0"/>
                <a:cs typeface="Times New Roman" charset="0"/>
              </a:rPr>
              <a:t>Fig. 1.12</a:t>
            </a:r>
          </a:p>
        </p:txBody>
      </p:sp>
    </p:spTree>
    <p:extLst>
      <p:ext uri="{BB962C8B-B14F-4D97-AF65-F5344CB8AC3E}">
        <p14:creationId xmlns:p14="http://schemas.microsoft.com/office/powerpoint/2010/main" val="272037359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6" descr="Original B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14400"/>
            <a:ext cx="5127625" cy="56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Box 1"/>
          <p:cNvSpPr txBox="1">
            <a:spLocks noChangeArrowheads="1"/>
          </p:cNvSpPr>
          <p:nvPr/>
        </p:nvSpPr>
        <p:spPr bwMode="auto">
          <a:xfrm>
            <a:off x="0" y="-635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Watson &amp; Crick Base Pairs</a:t>
            </a:r>
          </a:p>
        </p:txBody>
      </p:sp>
      <p:sp>
        <p:nvSpPr>
          <p:cNvPr id="25603" name="Title 4"/>
          <p:cNvSpPr>
            <a:spLocks noGrp="1"/>
          </p:cNvSpPr>
          <p:nvPr>
            <p:ph type="title" idx="4294967295"/>
          </p:nvPr>
        </p:nvSpPr>
        <p:spPr>
          <a:xfrm>
            <a:off x="0" y="6308725"/>
            <a:ext cx="1793875" cy="549275"/>
          </a:xfrm>
        </p:spPr>
        <p:txBody>
          <a:bodyPr/>
          <a:lstStyle/>
          <a:p>
            <a:pPr algn="l"/>
            <a:r>
              <a:rPr lang="en-US" sz="2400">
                <a:latin typeface="Times New Roman" charset="0"/>
                <a:ea typeface="ＭＳ Ｐゴシック" charset="0"/>
                <a:cs typeface="Times New Roman" charset="0"/>
              </a:rPr>
              <a:t>Fig. 1.13</a:t>
            </a:r>
          </a:p>
        </p:txBody>
      </p:sp>
    </p:spTree>
    <p:extLst>
      <p:ext uri="{BB962C8B-B14F-4D97-AF65-F5344CB8AC3E}">
        <p14:creationId xmlns:p14="http://schemas.microsoft.com/office/powerpoint/2010/main" val="265079815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Picture 2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1963" y="1244600"/>
            <a:ext cx="5119687"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extBox 1"/>
          <p:cNvSpPr txBox="1">
            <a:spLocks noChangeArrowheads="1"/>
          </p:cNvSpPr>
          <p:nvPr/>
        </p:nvSpPr>
        <p:spPr bwMode="auto">
          <a:xfrm>
            <a:off x="0" y="-635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3 Models of DNA Replication</a:t>
            </a:r>
          </a:p>
        </p:txBody>
      </p:sp>
      <p:sp>
        <p:nvSpPr>
          <p:cNvPr id="27651" name="Title 3"/>
          <p:cNvSpPr>
            <a:spLocks noGrp="1"/>
          </p:cNvSpPr>
          <p:nvPr>
            <p:ph type="title" idx="4294967295"/>
          </p:nvPr>
        </p:nvSpPr>
        <p:spPr>
          <a:xfrm>
            <a:off x="0" y="6308725"/>
            <a:ext cx="1817688" cy="549275"/>
          </a:xfrm>
        </p:spPr>
        <p:txBody>
          <a:bodyPr/>
          <a:lstStyle/>
          <a:p>
            <a:pPr algn="l"/>
            <a:r>
              <a:rPr lang="en-US" sz="2400">
                <a:latin typeface="Times New Roman" charset="0"/>
                <a:ea typeface="ＭＳ Ｐゴシック" charset="0"/>
                <a:cs typeface="Times New Roman" charset="0"/>
              </a:rPr>
              <a:t>Fig. 1.14</a:t>
            </a:r>
          </a:p>
        </p:txBody>
      </p:sp>
    </p:spTree>
    <p:extLst>
      <p:ext uri="{BB962C8B-B14F-4D97-AF65-F5344CB8AC3E}">
        <p14:creationId xmlns:p14="http://schemas.microsoft.com/office/powerpoint/2010/main" val="196761889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1"/>
          <p:cNvSpPr txBox="1">
            <a:spLocks noChangeArrowheads="1"/>
          </p:cNvSpPr>
          <p:nvPr/>
        </p:nvSpPr>
        <p:spPr bwMode="auto">
          <a:xfrm>
            <a:off x="0" y="-635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Meselson &amp; Stahl Experiments</a:t>
            </a:r>
          </a:p>
        </p:txBody>
      </p:sp>
      <p:pic>
        <p:nvPicPr>
          <p:cNvPr id="29698" name="Picture 2" descr="Picture 2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4513" y="1068388"/>
            <a:ext cx="3392487" cy="548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5"/>
          <p:cNvSpPr txBox="1">
            <a:spLocks noChangeArrowheads="1"/>
          </p:cNvSpPr>
          <p:nvPr/>
        </p:nvSpPr>
        <p:spPr bwMode="auto">
          <a:xfrm>
            <a:off x="5410200" y="3201988"/>
            <a:ext cx="29924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latin typeface="Times New Roman" charset="0"/>
                <a:cs typeface="Times New Roman" charset="0"/>
              </a:rPr>
              <a:t>high concentration of CsCl (high density)</a:t>
            </a:r>
          </a:p>
        </p:txBody>
      </p:sp>
      <p:sp>
        <p:nvSpPr>
          <p:cNvPr id="29700" name="TextBox 6"/>
          <p:cNvSpPr txBox="1">
            <a:spLocks noChangeArrowheads="1"/>
          </p:cNvSpPr>
          <p:nvPr/>
        </p:nvSpPr>
        <p:spPr bwMode="auto">
          <a:xfrm>
            <a:off x="0" y="3201988"/>
            <a:ext cx="21351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latin typeface="Times New Roman" charset="0"/>
                <a:cs typeface="Times New Roman" charset="0"/>
              </a:rPr>
              <a:t>low concentration</a:t>
            </a:r>
          </a:p>
          <a:p>
            <a:pPr algn="ctr" eaLnBrk="1" hangingPunct="1"/>
            <a:r>
              <a:rPr lang="en-US" sz="2000">
                <a:latin typeface="Times New Roman" charset="0"/>
                <a:cs typeface="Times New Roman" charset="0"/>
              </a:rPr>
              <a:t>(low density)</a:t>
            </a:r>
          </a:p>
        </p:txBody>
      </p:sp>
      <p:sp>
        <p:nvSpPr>
          <p:cNvPr id="29701" name="Title 5"/>
          <p:cNvSpPr>
            <a:spLocks noGrp="1"/>
          </p:cNvSpPr>
          <p:nvPr>
            <p:ph type="title" idx="4294967295"/>
          </p:nvPr>
        </p:nvSpPr>
        <p:spPr>
          <a:xfrm>
            <a:off x="0" y="6308725"/>
            <a:ext cx="1677988" cy="549275"/>
          </a:xfrm>
        </p:spPr>
        <p:txBody>
          <a:bodyPr/>
          <a:lstStyle/>
          <a:p>
            <a:pPr algn="l"/>
            <a:r>
              <a:rPr lang="en-US" sz="2400">
                <a:latin typeface="Times New Roman" charset="0"/>
                <a:ea typeface="ＭＳ Ｐゴシック" charset="0"/>
                <a:cs typeface="Times New Roman" charset="0"/>
              </a:rPr>
              <a:t>Fig. 1.15a</a:t>
            </a:r>
          </a:p>
        </p:txBody>
      </p:sp>
    </p:spTree>
    <p:extLst>
      <p:ext uri="{BB962C8B-B14F-4D97-AF65-F5344CB8AC3E}">
        <p14:creationId xmlns:p14="http://schemas.microsoft.com/office/powerpoint/2010/main" val="85408726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Picture 2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363" y="1319213"/>
            <a:ext cx="77216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TextBox 1"/>
          <p:cNvSpPr txBox="1">
            <a:spLocks noChangeArrowheads="1"/>
          </p:cNvSpPr>
          <p:nvPr/>
        </p:nvSpPr>
        <p:spPr bwMode="auto">
          <a:xfrm>
            <a:off x="0" y="-635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Meselson &amp; Stahl Experiments</a:t>
            </a:r>
          </a:p>
        </p:txBody>
      </p:sp>
      <p:sp>
        <p:nvSpPr>
          <p:cNvPr id="31747" name="Title 3"/>
          <p:cNvSpPr>
            <a:spLocks noGrp="1"/>
          </p:cNvSpPr>
          <p:nvPr>
            <p:ph type="title" idx="4294967295"/>
          </p:nvPr>
        </p:nvSpPr>
        <p:spPr>
          <a:xfrm>
            <a:off x="0" y="6308725"/>
            <a:ext cx="2184400" cy="549275"/>
          </a:xfrm>
        </p:spPr>
        <p:txBody>
          <a:bodyPr/>
          <a:lstStyle/>
          <a:p>
            <a:pPr algn="l"/>
            <a:r>
              <a:rPr lang="en-US" sz="2400">
                <a:latin typeface="Times New Roman" charset="0"/>
                <a:ea typeface="ＭＳ Ｐゴシック" charset="0"/>
                <a:cs typeface="Times New Roman" charset="0"/>
              </a:rPr>
              <a:t>Fig. 1.15b &amp; c</a:t>
            </a:r>
          </a:p>
        </p:txBody>
      </p:sp>
    </p:spTree>
    <p:extLst>
      <p:ext uri="{BB962C8B-B14F-4D97-AF65-F5344CB8AC3E}">
        <p14:creationId xmlns:p14="http://schemas.microsoft.com/office/powerpoint/2010/main" val="409119805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Picture 3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3663" y="1160463"/>
            <a:ext cx="6029325" cy="541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TextBox 1"/>
          <p:cNvSpPr txBox="1">
            <a:spLocks noChangeArrowheads="1"/>
          </p:cNvSpPr>
          <p:nvPr/>
        </p:nvSpPr>
        <p:spPr bwMode="auto">
          <a:xfrm>
            <a:off x="0" y="-635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Meselson &amp; Stahl Experiments</a:t>
            </a:r>
          </a:p>
        </p:txBody>
      </p:sp>
      <p:sp>
        <p:nvSpPr>
          <p:cNvPr id="33795" name="Title 3"/>
          <p:cNvSpPr>
            <a:spLocks noGrp="1"/>
          </p:cNvSpPr>
          <p:nvPr>
            <p:ph type="title" idx="4294967295"/>
          </p:nvPr>
        </p:nvSpPr>
        <p:spPr>
          <a:xfrm>
            <a:off x="0" y="6308725"/>
            <a:ext cx="1401763" cy="549275"/>
          </a:xfrm>
        </p:spPr>
        <p:txBody>
          <a:bodyPr/>
          <a:lstStyle/>
          <a:p>
            <a:pPr algn="l"/>
            <a:r>
              <a:rPr lang="en-US" sz="2400">
                <a:latin typeface="Times New Roman" charset="0"/>
                <a:ea typeface="ＭＳ Ｐゴシック" charset="0"/>
                <a:cs typeface="Times New Roman" charset="0"/>
              </a:rPr>
              <a:t>Fig. 1.16</a:t>
            </a:r>
          </a:p>
        </p:txBody>
      </p:sp>
    </p:spTree>
    <p:extLst>
      <p:ext uri="{BB962C8B-B14F-4D97-AF65-F5344CB8AC3E}">
        <p14:creationId xmlns:p14="http://schemas.microsoft.com/office/powerpoint/2010/main" val="334472698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Picture 3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43163" y="828675"/>
            <a:ext cx="3600450" cy="578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TextBox 1"/>
          <p:cNvSpPr txBox="1">
            <a:spLocks noChangeArrowheads="1"/>
          </p:cNvSpPr>
          <p:nvPr/>
        </p:nvSpPr>
        <p:spPr bwMode="auto">
          <a:xfrm>
            <a:off x="0" y="-635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Meselson &amp; Stahl Experiments</a:t>
            </a:r>
          </a:p>
        </p:txBody>
      </p:sp>
      <p:sp>
        <p:nvSpPr>
          <p:cNvPr id="35843" name="TextBox 4"/>
          <p:cNvSpPr txBox="1">
            <a:spLocks noChangeArrowheads="1"/>
          </p:cNvSpPr>
          <p:nvPr/>
        </p:nvSpPr>
        <p:spPr bwMode="auto">
          <a:xfrm>
            <a:off x="6043613" y="1665288"/>
            <a:ext cx="2936875" cy="831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atin typeface="Times New Roman" charset="0"/>
                <a:cs typeface="Times New Roman" charset="0"/>
              </a:rPr>
              <a:t>separate mixed DNA</a:t>
            </a:r>
          </a:p>
          <a:p>
            <a:pPr algn="ctr" eaLnBrk="1" hangingPunct="1"/>
            <a:r>
              <a:rPr lang="en-US">
                <a:latin typeface="Times New Roman" charset="0"/>
                <a:cs typeface="Times New Roman" charset="0"/>
              </a:rPr>
              <a:t>by CsCl gradient</a:t>
            </a:r>
          </a:p>
        </p:txBody>
      </p:sp>
      <p:sp>
        <p:nvSpPr>
          <p:cNvPr id="35844" name="Title 4"/>
          <p:cNvSpPr>
            <a:spLocks noGrp="1"/>
          </p:cNvSpPr>
          <p:nvPr>
            <p:ph type="title" idx="4294967295"/>
          </p:nvPr>
        </p:nvSpPr>
        <p:spPr>
          <a:xfrm>
            <a:off x="0" y="6303963"/>
            <a:ext cx="1839913" cy="554037"/>
          </a:xfrm>
        </p:spPr>
        <p:txBody>
          <a:bodyPr/>
          <a:lstStyle/>
          <a:p>
            <a:pPr algn="l"/>
            <a:r>
              <a:rPr lang="en-US" sz="2400">
                <a:latin typeface="Times New Roman" charset="0"/>
                <a:ea typeface="ＭＳ Ｐゴシック" charset="0"/>
                <a:cs typeface="Times New Roman" charset="0"/>
              </a:rPr>
              <a:t>Fig. 1.17</a:t>
            </a:r>
          </a:p>
        </p:txBody>
      </p:sp>
    </p:spTree>
    <p:extLst>
      <p:ext uri="{BB962C8B-B14F-4D97-AF65-F5344CB8AC3E}">
        <p14:creationId xmlns:p14="http://schemas.microsoft.com/office/powerpoint/2010/main" val="17346555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6" descr="Picture 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4013" y="977900"/>
            <a:ext cx="6254750"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extBox 7"/>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Biological Information</a:t>
            </a:r>
          </a:p>
        </p:txBody>
      </p:sp>
      <p:sp>
        <p:nvSpPr>
          <p:cNvPr id="17411" name="TextBox 12"/>
          <p:cNvSpPr txBox="1">
            <a:spLocks noChangeArrowheads="1"/>
          </p:cNvSpPr>
          <p:nvPr/>
        </p:nvSpPr>
        <p:spPr bwMode="auto">
          <a:xfrm>
            <a:off x="1587500" y="3133725"/>
            <a:ext cx="36306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latin typeface="Times New Roman" charset="0"/>
                <a:cs typeface="Times New Roman" charset="0"/>
              </a:rPr>
              <a:t>inter-species</a:t>
            </a:r>
          </a:p>
        </p:txBody>
      </p:sp>
      <p:pic>
        <p:nvPicPr>
          <p:cNvPr id="17412" name="Picture 10" descr="Screen shot 2011-04-18 a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1016000"/>
            <a:ext cx="6629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itle 10"/>
          <p:cNvSpPr>
            <a:spLocks noGrp="1"/>
          </p:cNvSpPr>
          <p:nvPr>
            <p:ph type="title"/>
          </p:nvPr>
        </p:nvSpPr>
        <p:spPr>
          <a:xfrm>
            <a:off x="0" y="6289675"/>
            <a:ext cx="1514475" cy="568325"/>
          </a:xfrm>
        </p:spPr>
        <p:txBody>
          <a:bodyPr/>
          <a:lstStyle/>
          <a:p>
            <a:pPr algn="l"/>
            <a:r>
              <a:rPr lang="en-US" sz="2400">
                <a:latin typeface="Times New Roman" charset="0"/>
                <a:ea typeface="ＭＳ Ｐゴシック" charset="0"/>
                <a:cs typeface="Times New Roman" charset="0"/>
              </a:rPr>
              <a:t>Fig. 1.1</a:t>
            </a:r>
          </a:p>
        </p:txBody>
      </p:sp>
      <p:sp>
        <p:nvSpPr>
          <p:cNvPr id="17414" name="TextBox 7"/>
          <p:cNvSpPr txBox="1">
            <a:spLocks noChangeArrowheads="1"/>
          </p:cNvSpPr>
          <p:nvPr/>
        </p:nvSpPr>
        <p:spPr bwMode="auto">
          <a:xfrm>
            <a:off x="7886700" y="1046163"/>
            <a:ext cx="441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atin typeface="Times" charset="0"/>
                <a:cs typeface="Times" charset="0"/>
              </a:rPr>
              <a:t>b)</a:t>
            </a:r>
          </a:p>
        </p:txBody>
      </p:sp>
      <p:sp>
        <p:nvSpPr>
          <p:cNvPr id="17415" name="TextBox 8"/>
          <p:cNvSpPr txBox="1">
            <a:spLocks noChangeArrowheads="1"/>
          </p:cNvSpPr>
          <p:nvPr/>
        </p:nvSpPr>
        <p:spPr bwMode="auto">
          <a:xfrm>
            <a:off x="850900" y="990600"/>
            <a:ext cx="423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atin typeface="Times" charset="0"/>
                <a:cs typeface="Times" charset="0"/>
              </a:rPr>
              <a:t>a)</a:t>
            </a:r>
          </a:p>
        </p:txBody>
      </p:sp>
      <p:sp>
        <p:nvSpPr>
          <p:cNvPr id="17416" name="TextBox 9"/>
          <p:cNvSpPr txBox="1">
            <a:spLocks noChangeArrowheads="1"/>
          </p:cNvSpPr>
          <p:nvPr/>
        </p:nvSpPr>
        <p:spPr bwMode="auto">
          <a:xfrm>
            <a:off x="7886700" y="3662363"/>
            <a:ext cx="441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atin typeface="Times" charset="0"/>
                <a:cs typeface="Times" charset="0"/>
              </a:rPr>
              <a:t>d)</a:t>
            </a:r>
          </a:p>
        </p:txBody>
      </p:sp>
      <p:sp>
        <p:nvSpPr>
          <p:cNvPr id="17417" name="TextBox 11"/>
          <p:cNvSpPr txBox="1">
            <a:spLocks noChangeArrowheads="1"/>
          </p:cNvSpPr>
          <p:nvPr/>
        </p:nvSpPr>
        <p:spPr bwMode="auto">
          <a:xfrm>
            <a:off x="850900" y="3606800"/>
            <a:ext cx="423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atin typeface="Times" charset="0"/>
                <a:cs typeface="Times" charset="0"/>
              </a:rPr>
              <a:t>c)</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2"/>
          <p:cNvSpPr txBox="1">
            <a:spLocks noChangeArrowheads="1"/>
          </p:cNvSpPr>
          <p:nvPr/>
        </p:nvSpPr>
        <p:spPr bwMode="auto">
          <a:xfrm>
            <a:off x="0" y="1685925"/>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latin typeface="Times New Roman" charset="0"/>
                <a:cs typeface="Times New Roman" charset="0"/>
              </a:rPr>
              <a:t>PowerPoint Slides for Chapter 1:</a:t>
            </a:r>
          </a:p>
          <a:p>
            <a:pPr algn="ctr" eaLnBrk="1" hangingPunct="1"/>
            <a:r>
              <a:rPr lang="en-US" sz="3600">
                <a:latin typeface="Times New Roman" charset="0"/>
                <a:cs typeface="Times New Roman" charset="0"/>
              </a:rPr>
              <a:t>Information at the Molecular Level</a:t>
            </a:r>
          </a:p>
        </p:txBody>
      </p:sp>
      <p:sp>
        <p:nvSpPr>
          <p:cNvPr id="14338" name="TextBox 2"/>
          <p:cNvSpPr txBox="1">
            <a:spLocks noChangeArrowheads="1"/>
          </p:cNvSpPr>
          <p:nvPr/>
        </p:nvSpPr>
        <p:spPr bwMode="auto">
          <a:xfrm>
            <a:off x="0" y="5103813"/>
            <a:ext cx="9144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latin typeface="Times New Roman" charset="0"/>
                <a:cs typeface="Times New Roman" charset="0"/>
              </a:rPr>
              <a:t>by</a:t>
            </a:r>
          </a:p>
          <a:p>
            <a:pPr algn="ctr" eaLnBrk="1" hangingPunct="1"/>
            <a:r>
              <a:rPr lang="en-US" sz="3600">
                <a:latin typeface="Times New Roman" charset="0"/>
                <a:cs typeface="Times New Roman" charset="0"/>
              </a:rPr>
              <a:t>A. Malcolm Campbell, Laurie J. Heyer, and Chris Paradise</a:t>
            </a:r>
          </a:p>
        </p:txBody>
      </p:sp>
      <p:sp>
        <p:nvSpPr>
          <p:cNvPr id="14339" name="TextBox 2"/>
          <p:cNvSpPr txBox="1">
            <a:spLocks noChangeArrowheads="1"/>
          </p:cNvSpPr>
          <p:nvPr/>
        </p:nvSpPr>
        <p:spPr bwMode="auto">
          <a:xfrm>
            <a:off x="0" y="353218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latin typeface="Times New Roman" charset="0"/>
                <a:cs typeface="Times New Roman" charset="0"/>
              </a:rPr>
              <a:t>1.5 Is all genetic information encoded linearly in the DNA sequence? </a:t>
            </a:r>
          </a:p>
        </p:txBody>
      </p:sp>
      <p:sp>
        <p:nvSpPr>
          <p:cNvPr id="14340" name="Title 5"/>
          <p:cNvSpPr>
            <a:spLocks noGrp="1"/>
          </p:cNvSpPr>
          <p:nvPr>
            <p:ph type="title" idx="4294967295"/>
          </p:nvPr>
        </p:nvSpPr>
        <p:spPr>
          <a:xfrm>
            <a:off x="0" y="6302375"/>
            <a:ext cx="1639888" cy="555625"/>
          </a:xfrm>
        </p:spPr>
        <p:txBody>
          <a:bodyPr/>
          <a:lstStyle/>
          <a:p>
            <a:pPr algn="l"/>
            <a:r>
              <a:rPr lang="en-US" sz="2400">
                <a:latin typeface="Times New Roman" charset="0"/>
                <a:ea typeface="ＭＳ Ｐゴシック" charset="0"/>
                <a:cs typeface="Times New Roman" charset="0"/>
              </a:rPr>
              <a:t>Title Slide</a:t>
            </a:r>
          </a:p>
        </p:txBody>
      </p:sp>
      <p:sp>
        <p:nvSpPr>
          <p:cNvPr id="14341" name="TextBox 1"/>
          <p:cNvSpPr txBox="1">
            <a:spLocks noChangeArrowheads="1"/>
          </p:cNvSpPr>
          <p:nvPr/>
        </p:nvSpPr>
        <p:spPr bwMode="auto">
          <a:xfrm>
            <a:off x="0" y="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i="1">
                <a:latin typeface="Times New Roman" charset="0"/>
              </a:rPr>
              <a:t>Integrating Concepts in Biology</a:t>
            </a:r>
          </a:p>
        </p:txBody>
      </p:sp>
    </p:spTree>
    <p:extLst>
      <p:ext uri="{BB962C8B-B14F-4D97-AF65-F5344CB8AC3E}">
        <p14:creationId xmlns:p14="http://schemas.microsoft.com/office/powerpoint/2010/main" val="410804655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Picture 3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6038" y="1068388"/>
            <a:ext cx="6059487" cy="578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extBox 1"/>
          <p:cNvSpPr txBox="1">
            <a:spLocks noChangeArrowheads="1"/>
          </p:cNvSpPr>
          <p:nvPr/>
        </p:nvSpPr>
        <p:spPr bwMode="auto">
          <a:xfrm>
            <a:off x="0" y="-635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Methylated Bases</a:t>
            </a:r>
          </a:p>
        </p:txBody>
      </p:sp>
      <p:sp>
        <p:nvSpPr>
          <p:cNvPr id="15363" name="Title 3"/>
          <p:cNvSpPr>
            <a:spLocks noGrp="1"/>
          </p:cNvSpPr>
          <p:nvPr>
            <p:ph type="title" idx="4294967295"/>
          </p:nvPr>
        </p:nvSpPr>
        <p:spPr>
          <a:xfrm>
            <a:off x="0" y="6308725"/>
            <a:ext cx="1454150" cy="549275"/>
          </a:xfrm>
        </p:spPr>
        <p:txBody>
          <a:bodyPr/>
          <a:lstStyle/>
          <a:p>
            <a:pPr algn="l"/>
            <a:r>
              <a:rPr lang="en-US" sz="2400">
                <a:latin typeface="Times New Roman" charset="0"/>
                <a:ea typeface="ＭＳ Ｐゴシック" charset="0"/>
                <a:cs typeface="Times New Roman" charset="0"/>
              </a:rPr>
              <a:t>Fig. 1.18</a:t>
            </a:r>
          </a:p>
        </p:txBody>
      </p:sp>
    </p:spTree>
    <p:extLst>
      <p:ext uri="{BB962C8B-B14F-4D97-AF65-F5344CB8AC3E}">
        <p14:creationId xmlns:p14="http://schemas.microsoft.com/office/powerpoint/2010/main" val="422735702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Picture 3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47825" y="1068388"/>
            <a:ext cx="5357813" cy="549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extBox 1"/>
          <p:cNvSpPr txBox="1">
            <a:spLocks noChangeArrowheads="1"/>
          </p:cNvSpPr>
          <p:nvPr/>
        </p:nvSpPr>
        <p:spPr bwMode="auto">
          <a:xfrm>
            <a:off x="0" y="-635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Thin Layer Chromatography</a:t>
            </a:r>
          </a:p>
        </p:txBody>
      </p:sp>
      <p:sp>
        <p:nvSpPr>
          <p:cNvPr id="17411" name="Title 3"/>
          <p:cNvSpPr>
            <a:spLocks noGrp="1"/>
          </p:cNvSpPr>
          <p:nvPr>
            <p:ph type="title" idx="4294967295"/>
          </p:nvPr>
        </p:nvSpPr>
        <p:spPr>
          <a:xfrm>
            <a:off x="0" y="6308725"/>
            <a:ext cx="1733550" cy="549275"/>
          </a:xfrm>
        </p:spPr>
        <p:txBody>
          <a:bodyPr/>
          <a:lstStyle/>
          <a:p>
            <a:pPr algn="l"/>
            <a:r>
              <a:rPr lang="en-US" sz="2400">
                <a:latin typeface="Times New Roman" charset="0"/>
                <a:ea typeface="ＭＳ Ｐゴシック" charset="0"/>
                <a:cs typeface="Times New Roman" charset="0"/>
              </a:rPr>
              <a:t>Fig. 1.19</a:t>
            </a:r>
          </a:p>
        </p:txBody>
      </p:sp>
    </p:spTree>
    <p:extLst>
      <p:ext uri="{BB962C8B-B14F-4D97-AF65-F5344CB8AC3E}">
        <p14:creationId xmlns:p14="http://schemas.microsoft.com/office/powerpoint/2010/main" val="392333821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Picture 3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4200" y="823913"/>
            <a:ext cx="4864100" cy="584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extBox 1"/>
          <p:cNvSpPr txBox="1">
            <a:spLocks noChangeArrowheads="1"/>
          </p:cNvSpPr>
          <p:nvPr/>
        </p:nvSpPr>
        <p:spPr bwMode="auto">
          <a:xfrm>
            <a:off x="0" y="-63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a:latin typeface="Times New Roman" charset="0"/>
              </a:rPr>
              <a:t>Bases of Active vs Inactive DNA</a:t>
            </a:r>
          </a:p>
        </p:txBody>
      </p:sp>
      <p:sp>
        <p:nvSpPr>
          <p:cNvPr id="19459" name="Title 3"/>
          <p:cNvSpPr>
            <a:spLocks noGrp="1"/>
          </p:cNvSpPr>
          <p:nvPr>
            <p:ph type="title" idx="4294967295"/>
          </p:nvPr>
        </p:nvSpPr>
        <p:spPr>
          <a:xfrm>
            <a:off x="0" y="6369050"/>
            <a:ext cx="1397000" cy="488950"/>
          </a:xfrm>
        </p:spPr>
        <p:txBody>
          <a:bodyPr/>
          <a:lstStyle/>
          <a:p>
            <a:pPr algn="l"/>
            <a:r>
              <a:rPr lang="en-US" sz="2400">
                <a:latin typeface="Times New Roman" charset="0"/>
                <a:ea typeface="ＭＳ Ｐゴシック" charset="0"/>
                <a:cs typeface="Times New Roman" charset="0"/>
              </a:rPr>
              <a:t>Fig. 1.20</a:t>
            </a:r>
          </a:p>
        </p:txBody>
      </p:sp>
    </p:spTree>
    <p:extLst>
      <p:ext uri="{BB962C8B-B14F-4D97-AF65-F5344CB8AC3E}">
        <p14:creationId xmlns:p14="http://schemas.microsoft.com/office/powerpoint/2010/main" val="428285372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Picture 3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1614488"/>
            <a:ext cx="8615363"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TextBox 1"/>
          <p:cNvSpPr txBox="1">
            <a:spLocks noChangeArrowheads="1"/>
          </p:cNvSpPr>
          <p:nvPr/>
        </p:nvSpPr>
        <p:spPr bwMode="auto">
          <a:xfrm>
            <a:off x="0" y="-635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Pharmacological Gene Regulation</a:t>
            </a:r>
          </a:p>
        </p:txBody>
      </p:sp>
      <p:sp>
        <p:nvSpPr>
          <p:cNvPr id="21507" name="Title 3"/>
          <p:cNvSpPr>
            <a:spLocks noGrp="1"/>
          </p:cNvSpPr>
          <p:nvPr>
            <p:ph type="title" idx="4294967295"/>
          </p:nvPr>
        </p:nvSpPr>
        <p:spPr>
          <a:xfrm>
            <a:off x="0" y="6308725"/>
            <a:ext cx="2141538" cy="549275"/>
          </a:xfrm>
        </p:spPr>
        <p:txBody>
          <a:bodyPr/>
          <a:lstStyle/>
          <a:p>
            <a:pPr algn="l"/>
            <a:r>
              <a:rPr lang="en-US" sz="2400">
                <a:latin typeface="Times New Roman" charset="0"/>
                <a:ea typeface="ＭＳ Ｐゴシック" charset="0"/>
                <a:cs typeface="Times New Roman" charset="0"/>
              </a:rPr>
              <a:t>Fig. 1.21</a:t>
            </a:r>
          </a:p>
        </p:txBody>
      </p:sp>
    </p:spTree>
    <p:extLst>
      <p:ext uri="{BB962C8B-B14F-4D97-AF65-F5344CB8AC3E}">
        <p14:creationId xmlns:p14="http://schemas.microsoft.com/office/powerpoint/2010/main" val="223609075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2"/>
          <p:cNvSpPr txBox="1">
            <a:spLocks noChangeArrowheads="1"/>
          </p:cNvSpPr>
          <p:nvPr/>
        </p:nvSpPr>
        <p:spPr bwMode="auto">
          <a:xfrm>
            <a:off x="0" y="1685925"/>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latin typeface="Times New Roman" charset="0"/>
                <a:cs typeface="Times New Roman" charset="0"/>
              </a:rPr>
              <a:t>PowerPoint Slides for Chapter 1:</a:t>
            </a:r>
          </a:p>
          <a:p>
            <a:pPr algn="ctr" eaLnBrk="1" hangingPunct="1"/>
            <a:r>
              <a:rPr lang="en-US" sz="3600">
                <a:latin typeface="Times New Roman" charset="0"/>
                <a:cs typeface="Times New Roman" charset="0"/>
              </a:rPr>
              <a:t>Information at the Molecular Level</a:t>
            </a:r>
          </a:p>
        </p:txBody>
      </p:sp>
      <p:sp>
        <p:nvSpPr>
          <p:cNvPr id="14338" name="TextBox 2"/>
          <p:cNvSpPr txBox="1">
            <a:spLocks noChangeArrowheads="1"/>
          </p:cNvSpPr>
          <p:nvPr/>
        </p:nvSpPr>
        <p:spPr bwMode="auto">
          <a:xfrm>
            <a:off x="0" y="5103813"/>
            <a:ext cx="9144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latin typeface="Times New Roman" charset="0"/>
                <a:cs typeface="Times New Roman" charset="0"/>
              </a:rPr>
              <a:t>by</a:t>
            </a:r>
          </a:p>
          <a:p>
            <a:pPr algn="ctr" eaLnBrk="1" hangingPunct="1"/>
            <a:r>
              <a:rPr lang="en-US" sz="3600">
                <a:latin typeface="Times New Roman" charset="0"/>
                <a:cs typeface="Times New Roman" charset="0"/>
              </a:rPr>
              <a:t>A. Malcolm Campbell, Laurie J. Heyer, and Chris Paradise</a:t>
            </a:r>
          </a:p>
        </p:txBody>
      </p:sp>
      <p:sp>
        <p:nvSpPr>
          <p:cNvPr id="14339" name="TextBox 2"/>
          <p:cNvSpPr txBox="1">
            <a:spLocks noChangeArrowheads="1"/>
          </p:cNvSpPr>
          <p:nvPr/>
        </p:nvSpPr>
        <p:spPr bwMode="auto">
          <a:xfrm>
            <a:off x="0" y="3532188"/>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a:latin typeface="Times New Roman" charset="0"/>
                <a:cs typeface="Times New Roman" charset="0"/>
              </a:rPr>
              <a:t>1.6 How do genetic diseases arise? </a:t>
            </a:r>
          </a:p>
        </p:txBody>
      </p:sp>
      <p:sp>
        <p:nvSpPr>
          <p:cNvPr id="14340" name="Title 5"/>
          <p:cNvSpPr>
            <a:spLocks noGrp="1"/>
          </p:cNvSpPr>
          <p:nvPr>
            <p:ph type="title" idx="4294967295"/>
          </p:nvPr>
        </p:nvSpPr>
        <p:spPr>
          <a:xfrm>
            <a:off x="0" y="6302375"/>
            <a:ext cx="1655763" cy="555625"/>
          </a:xfrm>
        </p:spPr>
        <p:txBody>
          <a:bodyPr/>
          <a:lstStyle/>
          <a:p>
            <a:pPr algn="l"/>
            <a:r>
              <a:rPr lang="en-US" sz="2400">
                <a:latin typeface="Times New Roman" charset="0"/>
                <a:ea typeface="ＭＳ Ｐゴシック" charset="0"/>
                <a:cs typeface="Times New Roman" charset="0"/>
              </a:rPr>
              <a:t>Title Slide</a:t>
            </a:r>
          </a:p>
        </p:txBody>
      </p:sp>
      <p:sp>
        <p:nvSpPr>
          <p:cNvPr id="14341" name="TextBox 1"/>
          <p:cNvSpPr txBox="1">
            <a:spLocks noChangeArrowheads="1"/>
          </p:cNvSpPr>
          <p:nvPr/>
        </p:nvSpPr>
        <p:spPr bwMode="auto">
          <a:xfrm>
            <a:off x="0" y="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i="1">
                <a:latin typeface="Times New Roman" charset="0"/>
              </a:rPr>
              <a:t>Integrating Concepts in Biology</a:t>
            </a:r>
          </a:p>
        </p:txBody>
      </p:sp>
    </p:spTree>
    <p:extLst>
      <p:ext uri="{BB962C8B-B14F-4D97-AF65-F5344CB8AC3E}">
        <p14:creationId xmlns:p14="http://schemas.microsoft.com/office/powerpoint/2010/main" val="296912757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
          <p:cNvSpPr txBox="1">
            <a:spLocks noChangeArrowheads="1"/>
          </p:cNvSpPr>
          <p:nvPr/>
        </p:nvSpPr>
        <p:spPr bwMode="auto">
          <a:xfrm>
            <a:off x="0" y="-635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DNA Polymerase Activity</a:t>
            </a:r>
          </a:p>
        </p:txBody>
      </p:sp>
      <p:sp>
        <p:nvSpPr>
          <p:cNvPr id="16386" name="Title 3"/>
          <p:cNvSpPr>
            <a:spLocks noGrp="1"/>
          </p:cNvSpPr>
          <p:nvPr>
            <p:ph type="title" idx="4294967295"/>
          </p:nvPr>
        </p:nvSpPr>
        <p:spPr>
          <a:xfrm>
            <a:off x="14288" y="6308725"/>
            <a:ext cx="1781175" cy="549275"/>
          </a:xfrm>
        </p:spPr>
        <p:txBody>
          <a:bodyPr/>
          <a:lstStyle/>
          <a:p>
            <a:pPr algn="l"/>
            <a:r>
              <a:rPr lang="en-US" sz="2400">
                <a:latin typeface="Times New Roman" charset="0"/>
                <a:ea typeface="ＭＳ Ｐゴシック" charset="0"/>
                <a:cs typeface="Times New Roman" charset="0"/>
              </a:rPr>
              <a:t>Fig. 1.22</a:t>
            </a:r>
          </a:p>
        </p:txBody>
      </p:sp>
      <p:pic>
        <p:nvPicPr>
          <p:cNvPr id="16387" name="Picture 1" descr="Screen Shot 2013-08-04 at 10.23.47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088" y="823913"/>
            <a:ext cx="8951912" cy="567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910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Table1_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4875" y="1943100"/>
            <a:ext cx="72390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extBox 1"/>
          <p:cNvSpPr txBox="1">
            <a:spLocks noChangeArrowheads="1"/>
          </p:cNvSpPr>
          <p:nvPr/>
        </p:nvSpPr>
        <p:spPr bwMode="auto">
          <a:xfrm>
            <a:off x="0" y="-635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DNA Polymerase Activity</a:t>
            </a:r>
          </a:p>
        </p:txBody>
      </p:sp>
      <p:sp>
        <p:nvSpPr>
          <p:cNvPr id="18435" name="Title 3"/>
          <p:cNvSpPr>
            <a:spLocks noGrp="1"/>
          </p:cNvSpPr>
          <p:nvPr>
            <p:ph type="title" idx="4294967295"/>
          </p:nvPr>
        </p:nvSpPr>
        <p:spPr>
          <a:xfrm>
            <a:off x="14288" y="6308725"/>
            <a:ext cx="1781175" cy="549275"/>
          </a:xfrm>
        </p:spPr>
        <p:txBody>
          <a:bodyPr/>
          <a:lstStyle/>
          <a:p>
            <a:pPr algn="l"/>
            <a:r>
              <a:rPr lang="en-US" sz="2400">
                <a:latin typeface="Times New Roman" charset="0"/>
                <a:ea typeface="ＭＳ Ｐゴシック" charset="0"/>
                <a:cs typeface="Times New Roman" charset="0"/>
              </a:rPr>
              <a:t>Table 1.4</a:t>
            </a:r>
          </a:p>
        </p:txBody>
      </p:sp>
    </p:spTree>
    <p:extLst>
      <p:ext uri="{BB962C8B-B14F-4D97-AF65-F5344CB8AC3E}">
        <p14:creationId xmlns:p14="http://schemas.microsoft.com/office/powerpoint/2010/main" val="2208902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1"/>
          <p:cNvSpPr txBox="1">
            <a:spLocks noChangeArrowheads="1"/>
          </p:cNvSpPr>
          <p:nvPr/>
        </p:nvSpPr>
        <p:spPr bwMode="auto">
          <a:xfrm>
            <a:off x="0" y="-635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DNA Polymerase Fidelity</a:t>
            </a:r>
          </a:p>
        </p:txBody>
      </p:sp>
      <p:sp>
        <p:nvSpPr>
          <p:cNvPr id="20482" name="Title 3"/>
          <p:cNvSpPr>
            <a:spLocks noGrp="1"/>
          </p:cNvSpPr>
          <p:nvPr>
            <p:ph type="title" idx="4294967295"/>
          </p:nvPr>
        </p:nvSpPr>
        <p:spPr>
          <a:xfrm>
            <a:off x="0" y="6308725"/>
            <a:ext cx="1909763" cy="549275"/>
          </a:xfrm>
        </p:spPr>
        <p:txBody>
          <a:bodyPr/>
          <a:lstStyle/>
          <a:p>
            <a:pPr algn="l"/>
            <a:r>
              <a:rPr lang="en-US" sz="2400">
                <a:latin typeface="Times New Roman" charset="0"/>
                <a:ea typeface="ＭＳ Ｐゴシック" charset="0"/>
                <a:cs typeface="Times New Roman" charset="0"/>
              </a:rPr>
              <a:t>Table 1.5</a:t>
            </a:r>
          </a:p>
        </p:txBody>
      </p:sp>
      <p:pic>
        <p:nvPicPr>
          <p:cNvPr id="20483" name="Picture 1" descr="Screen Shot 2013-08-04 at 10.24.42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41625"/>
            <a:ext cx="88995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2"/>
          <p:cNvSpPr>
            <a:spLocks noChangeArrowheads="1"/>
          </p:cNvSpPr>
          <p:nvPr/>
        </p:nvSpPr>
        <p:spPr bwMode="auto">
          <a:xfrm>
            <a:off x="106363" y="2379663"/>
            <a:ext cx="8793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a:latin typeface="Times New Roman" charset="0"/>
                <a:cs typeface="Times New Roman" charset="0"/>
              </a:rPr>
              <a:t>Table 1.5</a:t>
            </a:r>
            <a:r>
              <a:rPr lang="en-US" sz="2400">
                <a:latin typeface="Times New Roman" charset="0"/>
                <a:cs typeface="Times New Roman" charset="0"/>
              </a:rPr>
              <a:t> Comparison of old and young DNA polymerase capacity.</a:t>
            </a:r>
          </a:p>
        </p:txBody>
      </p:sp>
    </p:spTree>
    <p:extLst>
      <p:ext uri="{BB962C8B-B14F-4D97-AF65-F5344CB8AC3E}">
        <p14:creationId xmlns:p14="http://schemas.microsoft.com/office/powerpoint/2010/main" val="27563339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1"/>
          <p:cNvSpPr txBox="1">
            <a:spLocks noChangeArrowheads="1"/>
          </p:cNvSpPr>
          <p:nvPr/>
        </p:nvSpPr>
        <p:spPr bwMode="auto">
          <a:xfrm>
            <a:off x="0" y="-635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Changes in DNA pol. Error Rate</a:t>
            </a:r>
          </a:p>
        </p:txBody>
      </p:sp>
      <p:sp>
        <p:nvSpPr>
          <p:cNvPr id="22530" name="Title 3"/>
          <p:cNvSpPr>
            <a:spLocks noGrp="1"/>
          </p:cNvSpPr>
          <p:nvPr>
            <p:ph type="title" idx="4294967295"/>
          </p:nvPr>
        </p:nvSpPr>
        <p:spPr>
          <a:xfrm>
            <a:off x="0" y="6308725"/>
            <a:ext cx="1771650" cy="549275"/>
          </a:xfrm>
        </p:spPr>
        <p:txBody>
          <a:bodyPr/>
          <a:lstStyle/>
          <a:p>
            <a:pPr algn="l"/>
            <a:r>
              <a:rPr lang="en-US" sz="2400">
                <a:latin typeface="Times New Roman" charset="0"/>
                <a:ea typeface="ＭＳ Ｐゴシック" charset="0"/>
                <a:cs typeface="Times New Roman" charset="0"/>
              </a:rPr>
              <a:t>Table 1.6</a:t>
            </a:r>
          </a:p>
        </p:txBody>
      </p:sp>
      <p:pic>
        <p:nvPicPr>
          <p:cNvPr id="22531" name="Picture 3" descr="Screen Shot 2013-08-04 at 10.28.55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1263" y="1711325"/>
            <a:ext cx="6583362"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2"/>
          <p:cNvSpPr>
            <a:spLocks noChangeArrowheads="1"/>
          </p:cNvSpPr>
          <p:nvPr/>
        </p:nvSpPr>
        <p:spPr bwMode="auto">
          <a:xfrm>
            <a:off x="344488" y="1296988"/>
            <a:ext cx="858202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a:latin typeface="Times New Roman" charset="0"/>
                <a:cs typeface="Times New Roman" charset="0"/>
              </a:rPr>
              <a:t>Table 1.6 </a:t>
            </a:r>
            <a:r>
              <a:rPr lang="en-US" sz="2400">
                <a:latin typeface="Times New Roman" charset="0"/>
                <a:cs typeface="Times New Roman" charset="0"/>
              </a:rPr>
              <a:t>Comparison of ions on human DNA polymerase capacity. </a:t>
            </a:r>
          </a:p>
        </p:txBody>
      </p:sp>
    </p:spTree>
    <p:extLst>
      <p:ext uri="{BB962C8B-B14F-4D97-AF65-F5344CB8AC3E}">
        <p14:creationId xmlns:p14="http://schemas.microsoft.com/office/powerpoint/2010/main" val="3769930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Picture 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058194" y="35719"/>
            <a:ext cx="4973637" cy="705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extBox 2"/>
          <p:cNvSpPr txBox="1">
            <a:spLocks noChangeArrowheads="1"/>
          </p:cNvSpPr>
          <p:nvPr/>
        </p:nvSpPr>
        <p:spPr bwMode="auto">
          <a:xfrm>
            <a:off x="0" y="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a:latin typeface="Times New Roman" charset="0"/>
                <a:cs typeface="Times New Roman" charset="0"/>
              </a:rPr>
              <a:t>Photographs of Pneumococcus Strains</a:t>
            </a:r>
          </a:p>
        </p:txBody>
      </p:sp>
      <p:sp>
        <p:nvSpPr>
          <p:cNvPr id="19459" name="Title 6"/>
          <p:cNvSpPr>
            <a:spLocks noGrp="1"/>
          </p:cNvSpPr>
          <p:nvPr>
            <p:ph type="title"/>
          </p:nvPr>
        </p:nvSpPr>
        <p:spPr>
          <a:xfrm>
            <a:off x="0" y="6362700"/>
            <a:ext cx="1592263" cy="495300"/>
          </a:xfrm>
        </p:spPr>
        <p:txBody>
          <a:bodyPr/>
          <a:lstStyle/>
          <a:p>
            <a:pPr algn="l"/>
            <a:r>
              <a:rPr lang="en-US" sz="2400">
                <a:latin typeface="Times New Roman" charset="0"/>
                <a:ea typeface="ＭＳ Ｐゴシック" charset="0"/>
                <a:cs typeface="Times New Roman" charset="0"/>
              </a:rPr>
              <a:t>Fig. 1.2</a:t>
            </a:r>
          </a:p>
        </p:txBody>
      </p:sp>
      <p:sp>
        <p:nvSpPr>
          <p:cNvPr id="19460" name="TextBox 1"/>
          <p:cNvSpPr txBox="1">
            <a:spLocks noChangeArrowheads="1"/>
          </p:cNvSpPr>
          <p:nvPr/>
        </p:nvSpPr>
        <p:spPr bwMode="auto">
          <a:xfrm>
            <a:off x="1239838" y="5064125"/>
            <a:ext cx="530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a:latin typeface="Times New Roman" charset="0"/>
                <a:cs typeface="Times New Roman" charset="0"/>
              </a:rPr>
              <a:t>R</a:t>
            </a:r>
          </a:p>
        </p:txBody>
      </p:sp>
      <p:sp>
        <p:nvSpPr>
          <p:cNvPr id="19461" name="TextBox 7"/>
          <p:cNvSpPr txBox="1">
            <a:spLocks noChangeArrowheads="1"/>
          </p:cNvSpPr>
          <p:nvPr/>
        </p:nvSpPr>
        <p:spPr bwMode="auto">
          <a:xfrm>
            <a:off x="4687888" y="5132388"/>
            <a:ext cx="469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a:latin typeface="Times New Roman" charset="0"/>
                <a:cs typeface="Times New Roman" charset="0"/>
              </a:rPr>
              <a:t>S</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2"/>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cs typeface="Times New Roman" charset="0"/>
              </a:rPr>
              <a:t>Griffith</a:t>
            </a:r>
            <a:r>
              <a:rPr lang="ja-JP" altLang="en-US" sz="4800">
                <a:latin typeface="Times New Roman" charset="0"/>
                <a:cs typeface="Times New Roman" charset="0"/>
              </a:rPr>
              <a:t>’</a:t>
            </a:r>
            <a:r>
              <a:rPr lang="en-US" altLang="ja-JP" sz="4800">
                <a:latin typeface="Times New Roman" charset="0"/>
                <a:cs typeface="Times New Roman" charset="0"/>
              </a:rPr>
              <a:t>s Experiments </a:t>
            </a:r>
            <a:endParaRPr lang="en-US" sz="4800">
              <a:latin typeface="Times New Roman" charset="0"/>
              <a:cs typeface="Times New Roman" charset="0"/>
            </a:endParaRPr>
          </a:p>
        </p:txBody>
      </p:sp>
      <p:sp>
        <p:nvSpPr>
          <p:cNvPr id="21506" name="Title 4"/>
          <p:cNvSpPr>
            <a:spLocks noGrp="1"/>
          </p:cNvSpPr>
          <p:nvPr>
            <p:ph type="title"/>
          </p:nvPr>
        </p:nvSpPr>
        <p:spPr>
          <a:xfrm>
            <a:off x="0" y="6289675"/>
            <a:ext cx="1255713" cy="568325"/>
          </a:xfrm>
        </p:spPr>
        <p:txBody>
          <a:bodyPr/>
          <a:lstStyle/>
          <a:p>
            <a:pPr algn="l"/>
            <a:r>
              <a:rPr lang="en-US" sz="2400">
                <a:latin typeface="Times New Roman" charset="0"/>
                <a:ea typeface="ＭＳ Ｐゴシック" charset="0"/>
                <a:cs typeface="Times New Roman" charset="0"/>
              </a:rPr>
              <a:t>Fig. 1.3</a:t>
            </a:r>
          </a:p>
        </p:txBody>
      </p:sp>
      <p:pic>
        <p:nvPicPr>
          <p:cNvPr id="2150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17600"/>
            <a:ext cx="91440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Picture 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9313" y="973138"/>
            <a:ext cx="3924300"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2" descr="Picture 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525044" y="2445544"/>
            <a:ext cx="5302250"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3"/>
          <p:cNvSpPr txBox="1">
            <a:spLocks noChangeArrowheads="1"/>
          </p:cNvSpPr>
          <p:nvPr/>
        </p:nvSpPr>
        <p:spPr bwMode="auto">
          <a:xfrm>
            <a:off x="0" y="33338"/>
            <a:ext cx="92567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400">
                <a:latin typeface="Times New Roman" charset="0"/>
              </a:rPr>
              <a:t>Genetic Material Determines Phenotype</a:t>
            </a:r>
          </a:p>
        </p:txBody>
      </p:sp>
      <p:sp>
        <p:nvSpPr>
          <p:cNvPr id="23556" name="Title 5"/>
          <p:cNvSpPr>
            <a:spLocks noGrp="1"/>
          </p:cNvSpPr>
          <p:nvPr>
            <p:ph type="title"/>
          </p:nvPr>
        </p:nvSpPr>
        <p:spPr>
          <a:xfrm>
            <a:off x="0" y="6330950"/>
            <a:ext cx="1698625" cy="527050"/>
          </a:xfrm>
        </p:spPr>
        <p:txBody>
          <a:bodyPr/>
          <a:lstStyle/>
          <a:p>
            <a:pPr algn="l"/>
            <a:r>
              <a:rPr lang="en-US" sz="2400">
                <a:latin typeface="Times New Roman" charset="0"/>
                <a:ea typeface="ＭＳ Ｐゴシック" charset="0"/>
                <a:cs typeface="Times New Roman" charset="0"/>
              </a:rPr>
              <a:t>Fig. 1.4</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3"/>
          <p:cNvSpPr txBox="1">
            <a:spLocks noChangeArrowheads="1"/>
          </p:cNvSpPr>
          <p:nvPr/>
        </p:nvSpPr>
        <p:spPr bwMode="auto">
          <a:xfrm>
            <a:off x="0" y="3333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a:latin typeface="Times New Roman" charset="0"/>
              </a:rPr>
              <a:t>Avery</a:t>
            </a:r>
            <a:r>
              <a:rPr lang="ja-JP" altLang="en-US" sz="4400">
                <a:latin typeface="Times New Roman" charset="0"/>
              </a:rPr>
              <a:t>’</a:t>
            </a:r>
            <a:r>
              <a:rPr lang="en-US" altLang="ja-JP" sz="4400">
                <a:latin typeface="Times New Roman" charset="0"/>
              </a:rPr>
              <a:t>s Transforming Factor</a:t>
            </a:r>
            <a:endParaRPr lang="en-US" sz="4400">
              <a:latin typeface="Times New Roman" charset="0"/>
            </a:endParaRPr>
          </a:p>
        </p:txBody>
      </p:sp>
      <p:sp>
        <p:nvSpPr>
          <p:cNvPr id="25602" name="Title 4"/>
          <p:cNvSpPr>
            <a:spLocks noGrp="1"/>
          </p:cNvSpPr>
          <p:nvPr>
            <p:ph type="title"/>
          </p:nvPr>
        </p:nvSpPr>
        <p:spPr>
          <a:xfrm>
            <a:off x="0" y="6329363"/>
            <a:ext cx="1443038" cy="528637"/>
          </a:xfrm>
        </p:spPr>
        <p:txBody>
          <a:bodyPr/>
          <a:lstStyle/>
          <a:p>
            <a:pPr algn="l"/>
            <a:r>
              <a:rPr lang="en-US" sz="2400">
                <a:latin typeface="Times New Roman" charset="0"/>
                <a:ea typeface="ＭＳ Ｐゴシック" charset="0"/>
                <a:cs typeface="Times New Roman" charset="0"/>
              </a:rPr>
              <a:t>Table 1.1</a:t>
            </a:r>
          </a:p>
        </p:txBody>
      </p:sp>
      <p:pic>
        <p:nvPicPr>
          <p:cNvPr id="25603" name="Picture 1" descr="Screen Shot 2013-08-04 at 10.03.04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00263"/>
            <a:ext cx="914400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2"/>
          <p:cNvSpPr>
            <a:spLocks noChangeArrowheads="1"/>
          </p:cNvSpPr>
          <p:nvPr/>
        </p:nvSpPr>
        <p:spPr bwMode="auto">
          <a:xfrm>
            <a:off x="76200" y="1600200"/>
            <a:ext cx="9009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Times New Roman" charset="0"/>
                <a:cs typeface="Times New Roman" charset="0"/>
              </a:rPr>
              <a:t>Table 1.1 Comparison of four independent preparations of transforming factor vs purified DNA.</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Five Amino Acids</a:t>
            </a:r>
          </a:p>
        </p:txBody>
      </p:sp>
      <p:pic>
        <p:nvPicPr>
          <p:cNvPr id="27650" name="Picture 2" descr="Picture 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150" y="1511300"/>
            <a:ext cx="79883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4"/>
          <p:cNvSpPr>
            <a:spLocks noGrp="1"/>
          </p:cNvSpPr>
          <p:nvPr>
            <p:ph type="title"/>
          </p:nvPr>
        </p:nvSpPr>
        <p:spPr>
          <a:xfrm>
            <a:off x="0" y="6256338"/>
            <a:ext cx="1584325" cy="601662"/>
          </a:xfrm>
        </p:spPr>
        <p:txBody>
          <a:bodyPr/>
          <a:lstStyle/>
          <a:p>
            <a:pPr algn="l"/>
            <a:r>
              <a:rPr lang="en-US" sz="2400">
                <a:latin typeface="Times New Roman" charset="0"/>
                <a:ea typeface="ＭＳ Ｐゴシック" charset="0"/>
                <a:cs typeface="Times New Roman" charset="0"/>
              </a:rPr>
              <a:t>Fig. 1.5a</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descr="Picture 1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5350" y="744538"/>
            <a:ext cx="5829300" cy="594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extBox 4"/>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Four Nucleotides</a:t>
            </a:r>
          </a:p>
        </p:txBody>
      </p:sp>
      <p:sp>
        <p:nvSpPr>
          <p:cNvPr id="29699" name="Title 4"/>
          <p:cNvSpPr>
            <a:spLocks noGrp="1"/>
          </p:cNvSpPr>
          <p:nvPr>
            <p:ph type="title"/>
          </p:nvPr>
        </p:nvSpPr>
        <p:spPr>
          <a:xfrm>
            <a:off x="0" y="6256338"/>
            <a:ext cx="1638300" cy="601662"/>
          </a:xfrm>
        </p:spPr>
        <p:txBody>
          <a:bodyPr/>
          <a:lstStyle/>
          <a:p>
            <a:pPr algn="l"/>
            <a:r>
              <a:rPr lang="en-US" sz="2400">
                <a:latin typeface="Times New Roman" charset="0"/>
                <a:ea typeface="ＭＳ Ｐゴシック" charset="0"/>
                <a:cs typeface="Times New Roman" charset="0"/>
              </a:rPr>
              <a:t>Fig. 1.5b</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1475</TotalTime>
  <Words>2288</Words>
  <Application>Microsoft Macintosh PowerPoint</Application>
  <PresentationFormat>On-screen Show (4:3)</PresentationFormat>
  <Paragraphs>194</Paragraphs>
  <Slides>39</Slides>
  <Notes>36</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Title Page</vt:lpstr>
      <vt:lpstr>Opening Figure</vt:lpstr>
      <vt:lpstr>Fig. 1.1</vt:lpstr>
      <vt:lpstr>Fig. 1.2</vt:lpstr>
      <vt:lpstr>Fig. 1.3</vt:lpstr>
      <vt:lpstr>Fig. 1.4</vt:lpstr>
      <vt:lpstr>Table 1.1</vt:lpstr>
      <vt:lpstr>Fig. 1.5a</vt:lpstr>
      <vt:lpstr>Fig. 1.5b</vt:lpstr>
      <vt:lpstr>Title Page</vt:lpstr>
      <vt:lpstr>Fig. 1.6</vt:lpstr>
      <vt:lpstr>Fig. 1.7a</vt:lpstr>
      <vt:lpstr>Fig. 1.7b </vt:lpstr>
      <vt:lpstr>Fig. 1.8</vt:lpstr>
      <vt:lpstr>Table 1.2</vt:lpstr>
      <vt:lpstr>ELSI Fig. 1.1</vt:lpstr>
      <vt:lpstr>ELSI Fig. 1.2</vt:lpstr>
      <vt:lpstr>Title Slide</vt:lpstr>
      <vt:lpstr>Fig. 1.9</vt:lpstr>
      <vt:lpstr>Fig. 1.10</vt:lpstr>
      <vt:lpstr>Fig. 1.10d</vt:lpstr>
      <vt:lpstr>Fig. 1.11</vt:lpstr>
      <vt:lpstr>Fig. 1.12</vt:lpstr>
      <vt:lpstr>Fig. 1.13</vt:lpstr>
      <vt:lpstr>Fig. 1.14</vt:lpstr>
      <vt:lpstr>Fig. 1.15a</vt:lpstr>
      <vt:lpstr>Fig. 1.15b &amp; c</vt:lpstr>
      <vt:lpstr>Fig. 1.16</vt:lpstr>
      <vt:lpstr>Fig. 1.17</vt:lpstr>
      <vt:lpstr>Title Slide</vt:lpstr>
      <vt:lpstr>Fig. 1.18</vt:lpstr>
      <vt:lpstr>Fig. 1.19</vt:lpstr>
      <vt:lpstr>Fig. 1.20</vt:lpstr>
      <vt:lpstr>Fig. 1.21</vt:lpstr>
      <vt:lpstr>Title Slide</vt:lpstr>
      <vt:lpstr>Fig. 1.22</vt:lpstr>
      <vt:lpstr>Table 1.4</vt:lpstr>
      <vt:lpstr>Table 1.5</vt:lpstr>
      <vt:lpstr>Table 1.6</vt:lpstr>
    </vt:vector>
  </TitlesOfParts>
  <Company>Davidson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Malcolm Campbell</dc:creator>
  <cp:lastModifiedBy>Malcolm Campbell</cp:lastModifiedBy>
  <cp:revision>290</cp:revision>
  <dcterms:created xsi:type="dcterms:W3CDTF">2010-04-03T01:04:07Z</dcterms:created>
  <dcterms:modified xsi:type="dcterms:W3CDTF">2013-08-15T19:22:06Z</dcterms:modified>
</cp:coreProperties>
</file>