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90" r:id="rId2"/>
    <p:sldId id="577" r:id="rId3"/>
    <p:sldId id="643" r:id="rId4"/>
    <p:sldId id="776" r:id="rId5"/>
    <p:sldId id="777" r:id="rId6"/>
    <p:sldId id="778" r:id="rId7"/>
    <p:sldId id="801" r:id="rId8"/>
    <p:sldId id="779" r:id="rId9"/>
    <p:sldId id="780" r:id="rId10"/>
    <p:sldId id="781" r:id="rId11"/>
    <p:sldId id="782" r:id="rId12"/>
    <p:sldId id="783" r:id="rId13"/>
    <p:sldId id="802" r:id="rId14"/>
    <p:sldId id="784" r:id="rId15"/>
    <p:sldId id="818" r:id="rId16"/>
    <p:sldId id="785" r:id="rId17"/>
    <p:sldId id="786" r:id="rId18"/>
    <p:sldId id="787" r:id="rId19"/>
    <p:sldId id="788" r:id="rId20"/>
    <p:sldId id="789" r:id="rId21"/>
    <p:sldId id="790" r:id="rId22"/>
    <p:sldId id="791" r:id="rId23"/>
    <p:sldId id="803" r:id="rId24"/>
    <p:sldId id="792" r:id="rId25"/>
    <p:sldId id="793" r:id="rId26"/>
    <p:sldId id="804" r:id="rId27"/>
    <p:sldId id="794" r:id="rId28"/>
    <p:sldId id="795" r:id="rId29"/>
    <p:sldId id="796" r:id="rId30"/>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1pPr>
    <a:lvl2pPr marL="4572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2pPr>
    <a:lvl3pPr marL="9144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3pPr>
    <a:lvl4pPr marL="13716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4pPr>
    <a:lvl5pPr marL="1828800" algn="l" defTabSz="457200" rtl="0" fontAlgn="base">
      <a:spcBef>
        <a:spcPct val="0"/>
      </a:spcBef>
      <a:spcAft>
        <a:spcPct val="0"/>
      </a:spcAft>
      <a:defRPr kern="1200">
        <a:solidFill>
          <a:schemeClr val="tx1"/>
        </a:solidFill>
        <a:latin typeface="Arial" pitchFamily="34" charset="0"/>
        <a:ea typeface="ＭＳ Ｐゴシック"/>
        <a:cs typeface="ＭＳ Ｐゴシック"/>
      </a:defRPr>
    </a:lvl5pPr>
    <a:lvl6pPr marL="2286000" algn="l" defTabSz="914400" rtl="0" eaLnBrk="1" latinLnBrk="0" hangingPunct="1">
      <a:defRPr kern="1200">
        <a:solidFill>
          <a:schemeClr val="tx1"/>
        </a:solidFill>
        <a:latin typeface="Arial" pitchFamily="34" charset="0"/>
        <a:ea typeface="ＭＳ Ｐゴシック"/>
        <a:cs typeface="ＭＳ Ｐゴシック"/>
      </a:defRPr>
    </a:lvl6pPr>
    <a:lvl7pPr marL="2743200" algn="l" defTabSz="914400" rtl="0" eaLnBrk="1" latinLnBrk="0" hangingPunct="1">
      <a:defRPr kern="1200">
        <a:solidFill>
          <a:schemeClr val="tx1"/>
        </a:solidFill>
        <a:latin typeface="Arial" pitchFamily="34" charset="0"/>
        <a:ea typeface="ＭＳ Ｐゴシック"/>
        <a:cs typeface="ＭＳ Ｐゴシック"/>
      </a:defRPr>
    </a:lvl7pPr>
    <a:lvl8pPr marL="3200400" algn="l" defTabSz="914400" rtl="0" eaLnBrk="1" latinLnBrk="0" hangingPunct="1">
      <a:defRPr kern="1200">
        <a:solidFill>
          <a:schemeClr val="tx1"/>
        </a:solidFill>
        <a:latin typeface="Arial" pitchFamily="34" charset="0"/>
        <a:ea typeface="ＭＳ Ｐゴシック"/>
        <a:cs typeface="ＭＳ Ｐゴシック"/>
      </a:defRPr>
    </a:lvl8pPr>
    <a:lvl9pPr marL="3657600" algn="l" defTabSz="914400" rtl="0" eaLnBrk="1" latinLnBrk="0" hangingPunct="1">
      <a:defRPr kern="1200">
        <a:solidFill>
          <a:schemeClr val="tx1"/>
        </a:solidFill>
        <a:latin typeface="Arial" pitchFamily="34"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8FFF6"/>
    <a:srgbClr val="ECDCF2"/>
    <a:srgbClr val="FFC8E2"/>
    <a:srgbClr val="FACBCE"/>
    <a:srgbClr val="C3C3C3"/>
    <a:srgbClr val="C7C7C7"/>
    <a:srgbClr val="AEAE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20000" autoAdjust="0"/>
    <p:restoredTop sz="75620" autoAdjust="0"/>
  </p:normalViewPr>
  <p:slideViewPr>
    <p:cSldViewPr snapToGrid="0" snapToObjects="1">
      <p:cViewPr>
        <p:scale>
          <a:sx n="60" d="100"/>
          <a:sy n="60" d="100"/>
        </p:scale>
        <p:origin x="-966" y="-282"/>
      </p:cViewPr>
      <p:guideLst>
        <p:guide orient="horz" pos="2160"/>
        <p:guide pos="2880"/>
      </p:guideLst>
    </p:cSldViewPr>
  </p:slideViewPr>
  <p:outlineViewPr>
    <p:cViewPr>
      <p:scale>
        <a:sx n="33" d="100"/>
        <a:sy n="33" d="100"/>
      </p:scale>
      <p:origin x="0" y="756"/>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2C1E9724-FEAB-43D8-AAA0-530579E211DF}" type="datetime1">
              <a:rPr lang="en-US"/>
              <a:pPr>
                <a:defRPr/>
              </a:pPr>
              <a:t>07/06/2012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2" charset="0"/>
                <a:ea typeface="ＭＳ Ｐゴシック" pitchFamily="32" charset="-128"/>
                <a:cs typeface="ＭＳ Ｐゴシック" pitchFamily="32" charset="-128"/>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charset="0"/>
                <a:ea typeface="ＭＳ Ｐゴシック" pitchFamily="-110" charset="-128"/>
                <a:cs typeface="+mn-cs"/>
              </a:defRPr>
            </a:lvl1pPr>
          </a:lstStyle>
          <a:p>
            <a:pPr>
              <a:defRPr/>
            </a:pPr>
            <a:fld id="{6D5BE92E-1A93-4C0E-B879-2A13CE87F1D6}" type="slidenum">
              <a:rPr lang="en-US"/>
              <a:pPr>
                <a:defRPr/>
              </a:pPr>
              <a:t>‹#›</a:t>
            </a:fld>
            <a:endParaRPr lang="en-US"/>
          </a:p>
        </p:txBody>
      </p:sp>
    </p:spTree>
    <p:extLst>
      <p:ext uri="{BB962C8B-B14F-4D97-AF65-F5344CB8AC3E}">
        <p14:creationId xmlns:p14="http://schemas.microsoft.com/office/powerpoint/2010/main" val="281826025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pitchFamily="-110"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10" charset="-128"/>
        <a:cs typeface="ＭＳ Ｐゴシック"/>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UN24.1 </a:t>
            </a:r>
            <a:r>
              <a:rPr lang="en-US" sz="1200" kern="1200" dirty="0" smtClean="0">
                <a:solidFill>
                  <a:schemeClr val="tx1"/>
                </a:solidFill>
                <a:effectLst/>
                <a:latin typeface="+mn-lt"/>
                <a:ea typeface="ＭＳ Ｐゴシック" pitchFamily="-110" charset="-128"/>
                <a:cs typeface="ＭＳ Ｐゴシック" pitchFamily="-110" charset="-128"/>
              </a:rPr>
              <a:t>A peregrine falcon, </a:t>
            </a:r>
            <a:r>
              <a:rPr lang="en-US" sz="1200" i="1" kern="1200" dirty="0" smtClean="0">
                <a:solidFill>
                  <a:schemeClr val="tx1"/>
                </a:solidFill>
                <a:effectLst/>
                <a:latin typeface="+mn-lt"/>
                <a:ea typeface="ＭＳ Ｐゴシック" pitchFamily="-110" charset="-128"/>
                <a:cs typeface="ＭＳ Ｐゴシック" pitchFamily="-110" charset="-128"/>
              </a:rPr>
              <a:t>Falco peregrines</a:t>
            </a:r>
            <a:r>
              <a:rPr lang="en-US" sz="1200" kern="1200" dirty="0" smtClean="0">
                <a:solidFill>
                  <a:schemeClr val="tx1"/>
                </a:solidFill>
                <a:effectLst/>
                <a:latin typeface="+mn-lt"/>
                <a:ea typeface="ＭＳ Ｐゴシック" pitchFamily="-110" charset="-128"/>
                <a:cs typeface="ＭＳ Ｐゴシック" pitchFamily="-110" charset="-128"/>
              </a:rPr>
              <a:t>.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p:txBody>
      </p:sp>
      <p:sp>
        <p:nvSpPr>
          <p:cNvPr id="4" name="Slide Number Placeholder 3"/>
          <p:cNvSpPr>
            <a:spLocks noGrp="1"/>
          </p:cNvSpPr>
          <p:nvPr>
            <p:ph type="sldNum" sz="quarter" idx="5"/>
          </p:nvPr>
        </p:nvSpPr>
        <p:spPr/>
        <p:txBody>
          <a:bodyPr/>
          <a:lstStyle/>
          <a:p>
            <a:pPr>
              <a:defRPr/>
            </a:pPr>
            <a:fld id="{E99726CA-EF9C-4611-AF55-7AA117C236F5}" type="slidenum">
              <a:rPr lang="en-US" smtClean="0"/>
              <a:pPr>
                <a:defRPr/>
              </a:pPr>
              <a:t>2</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24.8</a:t>
            </a:r>
            <a:r>
              <a:rPr lang="en-US" sz="1200" kern="1200" dirty="0" smtClean="0">
                <a:solidFill>
                  <a:schemeClr val="tx1"/>
                </a:solidFill>
                <a:effectLst/>
                <a:latin typeface="+mn-lt"/>
                <a:ea typeface="ＭＳ Ｐゴシック" pitchFamily="-110" charset="-128"/>
                <a:cs typeface="ＭＳ Ｐゴシック" pitchFamily="-110" charset="-128"/>
              </a:rPr>
              <a:t> Concentration of three nutrients in Johnson grass and sorghum.  Concentrations are in mg per gram dry mass.  a-c.  Nitrogen, phosphorus, and potassium in Johnson grass shoots, seeds, and rhizomes, respectively.  d-f.  Nitrogen, phosphorus, and potassium in sorghum shoots and seeds, respectively.</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11</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24.9</a:t>
            </a:r>
            <a:r>
              <a:rPr lang="en-US" sz="1200" kern="1200" dirty="0" smtClean="0">
                <a:solidFill>
                  <a:schemeClr val="tx1"/>
                </a:solidFill>
                <a:effectLst/>
                <a:latin typeface="+mn-lt"/>
                <a:ea typeface="ＭＳ Ｐゴシック" pitchFamily="-110" charset="-128"/>
                <a:cs typeface="ＭＳ Ｐゴシック" pitchFamily="-110" charset="-128"/>
              </a:rPr>
              <a:t> The marsh pond snail, </a:t>
            </a:r>
            <a:r>
              <a:rPr lang="en-US" sz="1200" i="1" kern="1200" dirty="0" err="1" smtClean="0">
                <a:solidFill>
                  <a:schemeClr val="tx1"/>
                </a:solidFill>
                <a:effectLst/>
                <a:latin typeface="+mn-lt"/>
                <a:ea typeface="ＭＳ Ｐゴシック" pitchFamily="-110" charset="-128"/>
                <a:cs typeface="ＭＳ Ｐゴシック" pitchFamily="-110" charset="-128"/>
              </a:rPr>
              <a:t>Stagnicola</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elodes</a:t>
            </a:r>
            <a:r>
              <a:rPr lang="en-US" sz="1200" kern="1200" dirty="0" smtClean="0">
                <a:solidFill>
                  <a:schemeClr val="tx1"/>
                </a:solidFill>
                <a:effectLst/>
                <a:latin typeface="+mn-lt"/>
                <a:ea typeface="ＭＳ Ｐゴシック" pitchFamily="-110" charset="-128"/>
                <a:cs typeface="ＭＳ Ｐゴシック" pitchFamily="-110" charset="-128"/>
              </a:rPr>
              <a:t> (a), and the tadpole physa, </a:t>
            </a:r>
            <a:r>
              <a:rPr lang="en-US" sz="1200" i="1" kern="1200" dirty="0" err="1" smtClean="0">
                <a:solidFill>
                  <a:schemeClr val="tx1"/>
                </a:solidFill>
                <a:effectLst/>
                <a:latin typeface="+mn-lt"/>
                <a:ea typeface="ＭＳ Ｐゴシック" pitchFamily="-110" charset="-128"/>
                <a:cs typeface="ＭＳ Ｐゴシック" pitchFamily="-110" charset="-128"/>
              </a:rPr>
              <a:t>Physella</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gyrina</a:t>
            </a:r>
            <a:r>
              <a:rPr lang="en-US" sz="1200" kern="1200" dirty="0" smtClean="0">
                <a:solidFill>
                  <a:schemeClr val="tx1"/>
                </a:solidFill>
                <a:effectLst/>
                <a:latin typeface="+mn-lt"/>
                <a:ea typeface="ＭＳ Ｐゴシック" pitchFamily="-110" charset="-128"/>
                <a:cs typeface="ＭＳ Ｐゴシック" pitchFamily="-110" charset="-128"/>
              </a:rPr>
              <a:t> (b), common freshwater snails of northern North America.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12</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24.2</a:t>
            </a:r>
            <a:r>
              <a:rPr lang="en-US" sz="1200" kern="1200" dirty="0" smtClean="0">
                <a:solidFill>
                  <a:schemeClr val="tx1"/>
                </a:solidFill>
                <a:effectLst/>
                <a:latin typeface="+mn-lt"/>
                <a:ea typeface="ＭＳ Ｐゴシック" pitchFamily="-110" charset="-128"/>
                <a:cs typeface="ＭＳ Ｐゴシック" pitchFamily="-110" charset="-128"/>
              </a:rPr>
              <a:t>  Slopes of growth rates of two species of snails fed diets containing different amounts of protein.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24.10</a:t>
            </a:r>
            <a:r>
              <a:rPr lang="en-US" sz="1200" kern="1200" dirty="0" smtClean="0">
                <a:solidFill>
                  <a:schemeClr val="tx1"/>
                </a:solidFill>
                <a:effectLst/>
                <a:latin typeface="+mn-lt"/>
                <a:ea typeface="ＭＳ Ｐゴシック" pitchFamily="-110" charset="-128"/>
                <a:cs typeface="ＭＳ Ｐゴシック" pitchFamily="-110" charset="-128"/>
              </a:rPr>
              <a:t> Reproduction in snails fed different protein content diets.  a. Mean total number of clutches produced.  b. Mean number of eggs per clutch for each species of snail. c. Mean number of eggs produced per week for marsh pondsnails exposed to one of three protein content diets. d. Mean number of eggs produced per week for tadpole physas exposed to one of three protein content diets.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24.11</a:t>
            </a:r>
            <a:r>
              <a:rPr lang="en-US" sz="1200" kern="1200" dirty="0" smtClean="0">
                <a:solidFill>
                  <a:schemeClr val="tx1"/>
                </a:solidFill>
                <a:effectLst/>
                <a:latin typeface="+mn-lt"/>
                <a:ea typeface="ＭＳ Ｐゴシック" pitchFamily="-110" charset="-128"/>
                <a:cs typeface="ＭＳ Ｐゴシック" pitchFamily="-110" charset="-128"/>
              </a:rPr>
              <a:t> Consumption, assimilation and allocation in two snails fed different protein content diets.  a. Milligrams of food consumed per mg snail dry mass per day.  b. Assimilation, or consumption – fecal matter. c. Relative allocation of consumption to eggs (E), tissue growth (G), shell growth (S), respiration (R), and feces (F) in two snails fed diets of different protein content. The area of each pie corresponds to the magnitude of consumption rate.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15</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ELSI 24.1</a:t>
            </a:r>
            <a:r>
              <a:rPr lang="en-US" sz="1200" kern="1200" dirty="0" smtClean="0">
                <a:solidFill>
                  <a:schemeClr val="tx1"/>
                </a:solidFill>
                <a:effectLst/>
                <a:latin typeface="+mn-lt"/>
                <a:ea typeface="ＭＳ Ｐゴシック" pitchFamily="-110" charset="-128"/>
                <a:cs typeface="ＭＳ Ｐゴシック" pitchFamily="-110" charset="-128"/>
              </a:rPr>
              <a:t> Japan's population age structure for 2000 (left) and projected for 2050 (right).  The top gray boxes indicate the year and population size.  Percentages of the population under 14 years old, 15-64, and over 65 are indicated, as are significant events that affected particular cohorts and that can be tracked through time.</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16</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24.12</a:t>
            </a:r>
            <a:r>
              <a:rPr lang="en-US" sz="1200" kern="1200" dirty="0" smtClean="0">
                <a:solidFill>
                  <a:schemeClr val="tx1"/>
                </a:solidFill>
                <a:effectLst/>
                <a:latin typeface="+mn-lt"/>
                <a:ea typeface="ＭＳ Ｐゴシック" pitchFamily="-110" charset="-128"/>
                <a:cs typeface="ＭＳ Ｐゴシック" pitchFamily="-110" charset="-128"/>
              </a:rPr>
              <a:t> Yellowtail damselfish (</a:t>
            </a:r>
            <a:r>
              <a:rPr lang="en-US" sz="1200" i="1" kern="1200" dirty="0" err="1" smtClean="0">
                <a:solidFill>
                  <a:schemeClr val="tx1"/>
                </a:solidFill>
                <a:effectLst/>
                <a:latin typeface="+mn-lt"/>
                <a:ea typeface="ＭＳ Ｐゴシック" pitchFamily="-110" charset="-128"/>
                <a:cs typeface="ＭＳ Ｐゴシック" pitchFamily="-110" charset="-128"/>
              </a:rPr>
              <a:t>Dascyllus</a:t>
            </a:r>
            <a:r>
              <a:rPr lang="en-US" sz="1200" i="1" kern="1200" dirty="0" smtClean="0">
                <a:solidFill>
                  <a:schemeClr val="tx1"/>
                </a:solidFill>
                <a:effectLst/>
                <a:latin typeface="+mn-lt"/>
                <a:ea typeface="ＭＳ Ｐゴシック" pitchFamily="-110" charset="-128"/>
                <a:cs typeface="ＭＳ Ｐゴシック" pitchFamily="-110" charset="-128"/>
              </a:rPr>
              <a:t> </a:t>
            </a:r>
            <a:r>
              <a:rPr lang="en-US" sz="1200" i="1" kern="1200" dirty="0" err="1" smtClean="0">
                <a:solidFill>
                  <a:schemeClr val="tx1"/>
                </a:solidFill>
                <a:effectLst/>
                <a:latin typeface="+mn-lt"/>
                <a:ea typeface="ＭＳ Ｐゴシック" pitchFamily="-110" charset="-128"/>
                <a:cs typeface="ＭＳ Ｐゴシック" pitchFamily="-110" charset="-128"/>
              </a:rPr>
              <a:t>flavicaudus</a:t>
            </a:r>
            <a:r>
              <a:rPr lang="en-US" sz="1200" kern="1200" dirty="0" smtClean="0">
                <a:solidFill>
                  <a:schemeClr val="tx1"/>
                </a:solidFill>
                <a:effectLst/>
                <a:latin typeface="+mn-lt"/>
                <a:ea typeface="ＭＳ Ｐゴシック" pitchFamily="-110" charset="-128"/>
                <a:cs typeface="ＭＳ Ｐゴシック" pitchFamily="-110" charset="-128"/>
              </a:rPr>
              <a:t>) (a) and the three-spot damselfish (</a:t>
            </a:r>
            <a:r>
              <a:rPr lang="en-US" sz="1200" i="1" kern="1200" dirty="0" smtClean="0">
                <a:solidFill>
                  <a:schemeClr val="tx1"/>
                </a:solidFill>
                <a:effectLst/>
                <a:latin typeface="+mn-lt"/>
                <a:ea typeface="ＭＳ Ｐゴシック" pitchFamily="-110" charset="-128"/>
                <a:cs typeface="ＭＳ Ｐゴシック" pitchFamily="-110" charset="-128"/>
              </a:rPr>
              <a:t>D. </a:t>
            </a:r>
            <a:r>
              <a:rPr lang="en-US" sz="1200" i="1" kern="1200" dirty="0" err="1" smtClean="0">
                <a:solidFill>
                  <a:schemeClr val="tx1"/>
                </a:solidFill>
                <a:effectLst/>
                <a:latin typeface="+mn-lt"/>
                <a:ea typeface="ＭＳ Ｐゴシック" pitchFamily="-110" charset="-128"/>
                <a:cs typeface="ＭＳ Ｐゴシック" pitchFamily="-110" charset="-128"/>
              </a:rPr>
              <a:t>trimaculatus</a:t>
            </a:r>
            <a:r>
              <a:rPr lang="en-US" sz="1200" kern="1200" dirty="0" smtClean="0">
                <a:solidFill>
                  <a:schemeClr val="tx1"/>
                </a:solidFill>
                <a:effectLst/>
                <a:latin typeface="+mn-lt"/>
                <a:ea typeface="ＭＳ Ｐゴシック" pitchFamily="-110" charset="-128"/>
                <a:cs typeface="ＭＳ Ｐゴシック" pitchFamily="-110" charset="-128"/>
              </a:rPr>
              <a:t>) (b) and the effects of predators on different densities of small populations of yellowtail (c and d).</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17</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24.13</a:t>
            </a:r>
            <a:r>
              <a:rPr lang="en-US" sz="1200" kern="1200" dirty="0" smtClean="0">
                <a:solidFill>
                  <a:schemeClr val="tx1"/>
                </a:solidFill>
                <a:effectLst/>
                <a:latin typeface="+mn-lt"/>
                <a:ea typeface="ＭＳ Ｐゴシック" pitchFamily="-110" charset="-128"/>
                <a:cs typeface="ＭＳ Ｐゴシック" pitchFamily="-110" charset="-128"/>
              </a:rPr>
              <a:t> Proportion of yellowtail (a) and three-spot damselfish (b) lost during daylight feeding (circles) and nighttime sheltering (squares) at three densities.  Means </a:t>
            </a:r>
            <a:r>
              <a:rPr lang="en-US" sz="1200" u="sng" kern="12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1 standard error are shown.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18</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24.14</a:t>
            </a:r>
            <a:r>
              <a:rPr lang="en-US" sz="1200" kern="1200" dirty="0" smtClean="0">
                <a:solidFill>
                  <a:schemeClr val="tx1"/>
                </a:solidFill>
                <a:effectLst/>
                <a:latin typeface="+mn-lt"/>
                <a:ea typeface="ＭＳ Ｐゴシック" pitchFamily="-110" charset="-128"/>
                <a:cs typeface="ＭＳ Ｐゴシック" pitchFamily="-110" charset="-128"/>
              </a:rPr>
              <a:t> Analysis of vulnerable positions and effect of density on proportion of individuals in vulnerable positions for damselfish.  Distribution of predator attacks on damselfish in and around shelters for 51 attacks on three-spot damselfish on anemones (a) and 25 attacks on yellowtail damselfish on corals (b).  Density effects on the proportion of individuals in vulnerable positions for three-spot (c) and yellowtail damselfish (d).  Means for multiple replicates </a:t>
            </a:r>
            <a:r>
              <a:rPr lang="en-US" sz="1200" u="sng" kern="12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1 standard error are shown.  Means with different letters are statistically different.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19</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24.15 </a:t>
            </a:r>
            <a:r>
              <a:rPr lang="en-US" sz="1200" kern="1200" dirty="0" smtClean="0">
                <a:solidFill>
                  <a:schemeClr val="tx1"/>
                </a:solidFill>
                <a:effectLst/>
                <a:latin typeface="+mn-lt"/>
                <a:ea typeface="ＭＳ Ｐゴシック" pitchFamily="-110" charset="-128"/>
                <a:cs typeface="ＭＳ Ｐゴシック" pitchFamily="-110" charset="-128"/>
              </a:rPr>
              <a:t>Annual changes in densities of female European rabbits and the proportion of those females that were one-year-olds.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20</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24.1</a:t>
            </a:r>
            <a:r>
              <a:rPr lang="en-US" sz="1200" kern="1200" dirty="0" smtClean="0">
                <a:solidFill>
                  <a:schemeClr val="tx1"/>
                </a:solidFill>
                <a:effectLst/>
                <a:latin typeface="+mn-lt"/>
                <a:ea typeface="ＭＳ Ｐゴシック" pitchFamily="-110" charset="-128"/>
                <a:cs typeface="ＭＳ Ｐゴシック" pitchFamily="-110" charset="-128"/>
              </a:rPr>
              <a:t>  Frequency map (left) of peppered moth color morphs determined between 1952 and 1956 from 83 locations and development of industry during the 18</a:t>
            </a:r>
            <a:r>
              <a:rPr lang="en-US" sz="1200" kern="1200" baseline="30000" dirty="0" smtClean="0">
                <a:solidFill>
                  <a:schemeClr val="tx1"/>
                </a:solidFill>
                <a:effectLst/>
                <a:latin typeface="+mn-lt"/>
                <a:ea typeface="ＭＳ Ｐゴシック" pitchFamily="-110" charset="-128"/>
                <a:cs typeface="ＭＳ Ｐゴシック" pitchFamily="-110" charset="-128"/>
              </a:rPr>
              <a:t>th</a:t>
            </a:r>
            <a:r>
              <a:rPr lang="en-US" sz="1200" kern="1200" dirty="0" smtClean="0">
                <a:solidFill>
                  <a:schemeClr val="tx1"/>
                </a:solidFill>
                <a:effectLst/>
                <a:latin typeface="+mn-lt"/>
                <a:ea typeface="ＭＳ Ｐゴシック" pitchFamily="-110" charset="-128"/>
                <a:cs typeface="ＭＳ Ｐゴシック" pitchFamily="-110" charset="-128"/>
              </a:rPr>
              <a:t> century (right).  The line connects Glasgow, Scotland in the two maps, a large industrial center.  The arrow at the lower left shows direction of prevailing winds.  Inset: </a:t>
            </a:r>
            <a:r>
              <a:rPr lang="en-US" sz="1200" i="1" kern="1200" dirty="0" err="1" smtClean="0">
                <a:solidFill>
                  <a:schemeClr val="tx1"/>
                </a:solidFill>
                <a:effectLst/>
                <a:latin typeface="+mn-lt"/>
                <a:ea typeface="ＭＳ Ｐゴシック" pitchFamily="-110" charset="-128"/>
                <a:cs typeface="ＭＳ Ｐゴシック" pitchFamily="-110" charset="-128"/>
              </a:rPr>
              <a:t>Typica</a:t>
            </a:r>
            <a:r>
              <a:rPr lang="en-US" sz="1200" kern="1200" dirty="0" smtClean="0">
                <a:solidFill>
                  <a:schemeClr val="tx1"/>
                </a:solidFill>
                <a:effectLst/>
                <a:latin typeface="+mn-lt"/>
                <a:ea typeface="ＭＳ Ｐゴシック" pitchFamily="-110" charset="-128"/>
                <a:cs typeface="ＭＳ Ｐゴシック" pitchFamily="-110" charset="-128"/>
              </a:rPr>
              <a:t> and </a:t>
            </a:r>
            <a:r>
              <a:rPr lang="en-US" sz="1200" i="1" kern="1200" dirty="0" err="1" smtClean="0">
                <a:solidFill>
                  <a:schemeClr val="tx1"/>
                </a:solidFill>
                <a:effectLst/>
                <a:latin typeface="+mn-lt"/>
                <a:ea typeface="ＭＳ Ｐゴシック" pitchFamily="-110" charset="-128"/>
                <a:cs typeface="ＭＳ Ｐゴシック" pitchFamily="-110" charset="-128"/>
              </a:rPr>
              <a:t>carbonaria</a:t>
            </a:r>
            <a:r>
              <a:rPr lang="en-US" sz="1200" kern="1200" dirty="0" smtClean="0">
                <a:solidFill>
                  <a:schemeClr val="tx1"/>
                </a:solidFill>
                <a:effectLst/>
                <a:latin typeface="+mn-lt"/>
                <a:ea typeface="ＭＳ Ｐゴシック" pitchFamily="-110" charset="-128"/>
                <a:cs typeface="ＭＳ Ｐゴシック" pitchFamily="-110" charset="-128"/>
              </a:rPr>
              <a:t> color morphs on light and dark backgrounds.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24.16</a:t>
            </a:r>
            <a:r>
              <a:rPr lang="en-US" sz="1200" kern="1200" dirty="0" smtClean="0">
                <a:solidFill>
                  <a:schemeClr val="tx1"/>
                </a:solidFill>
                <a:effectLst/>
                <a:latin typeface="+mn-lt"/>
                <a:ea typeface="ＭＳ Ｐゴシック" pitchFamily="-110" charset="-128"/>
                <a:cs typeface="ＭＳ Ｐゴシック" pitchFamily="-110" charset="-128"/>
              </a:rPr>
              <a:t> Relationships between density of adult female European rabbits and reproductive parameters.  The number of offspring per female (a) and the number of litters per female (b), for females of all ages.  Litter size during the first (c), second (d) and third (e) breeding cycle is shown relative to the density of females at the beginning of the cycle. The decrease in female density during a season or a cycle is shown as a horizontal bar.</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21</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24.17</a:t>
            </a:r>
            <a:r>
              <a:rPr lang="en-US" sz="1200" kern="1200" dirty="0" smtClean="0">
                <a:solidFill>
                  <a:schemeClr val="tx1"/>
                </a:solidFill>
                <a:effectLst/>
                <a:latin typeface="+mn-lt"/>
                <a:ea typeface="ＭＳ Ｐゴシック" pitchFamily="-110" charset="-128"/>
                <a:cs typeface="ＭＳ Ｐゴシック" pitchFamily="-110" charset="-128"/>
              </a:rPr>
              <a:t> Age and density-dependent reproductive rates of European rabbits.  Reproduction for all females in is shown (a), as is a subset for which continuous data were available (b). The dashed line indicates reproduction in 1 year-olds was significantly lower than for older rabbits.  Each line in (c) connects 1 year-old reproductive rate in a year to the rate in older females for the same year.  The histogram denotes the means for each age class over 9 years.  The change in female fecundity during the first and second reproductive season in relation to change in density of females is shown in (d).  Each point represents data from pairs of consecutive years.  The best fit line is shown. For a, c, and d, means </a:t>
            </a:r>
            <a:r>
              <a:rPr lang="en-US" sz="1200" u="sng" kern="12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1 standard error are shown and sample sizes are in parentheses.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22</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24.3  </a:t>
            </a:r>
            <a:r>
              <a:rPr lang="en-US" sz="1200" kern="1200" dirty="0" smtClean="0">
                <a:solidFill>
                  <a:schemeClr val="tx1"/>
                </a:solidFill>
                <a:effectLst/>
                <a:latin typeface="+mn-lt"/>
                <a:ea typeface="ＭＳ Ｐゴシック" pitchFamily="-110" charset="-128"/>
                <a:cs typeface="ＭＳ Ｐゴシック" pitchFamily="-110" charset="-128"/>
              </a:rPr>
              <a:t>Descriptive statistics and Clark-Evans statistics for a jack pine forest. Abbreviations as in text.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23</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24.18</a:t>
            </a:r>
            <a:r>
              <a:rPr lang="en-US" sz="1200" kern="1200" dirty="0" smtClean="0">
                <a:solidFill>
                  <a:schemeClr val="tx1"/>
                </a:solidFill>
                <a:effectLst/>
                <a:latin typeface="+mn-lt"/>
                <a:ea typeface="ＭＳ Ｐゴシック" pitchFamily="-110" charset="-128"/>
                <a:cs typeface="ＭＳ Ｐゴシック" pitchFamily="-110" charset="-128"/>
              </a:rPr>
              <a:t> White </a:t>
            </a:r>
            <a:r>
              <a:rPr lang="en-US" sz="1200" kern="1200" dirty="0" err="1" smtClean="0">
                <a:solidFill>
                  <a:schemeClr val="tx1"/>
                </a:solidFill>
                <a:effectLst/>
                <a:latin typeface="+mn-lt"/>
                <a:ea typeface="ＭＳ Ｐゴシック" pitchFamily="-110" charset="-128"/>
                <a:cs typeface="ＭＳ Ｐゴシック" pitchFamily="-110" charset="-128"/>
              </a:rPr>
              <a:t>wallrocket</a:t>
            </a:r>
            <a:r>
              <a:rPr lang="en-US" sz="1200" kern="1200" dirty="0" smtClean="0">
                <a:solidFill>
                  <a:schemeClr val="tx1"/>
                </a:solidFill>
                <a:effectLst/>
                <a:latin typeface="+mn-lt"/>
                <a:ea typeface="ＭＳ Ｐゴシック" pitchFamily="-110" charset="-128"/>
                <a:cs typeface="ＭＳ Ｐゴシック" pitchFamily="-110" charset="-128"/>
              </a:rPr>
              <a:t> reproduction.  White </a:t>
            </a:r>
            <a:r>
              <a:rPr lang="en-US" sz="1200" kern="1200" dirty="0" err="1" smtClean="0">
                <a:solidFill>
                  <a:schemeClr val="tx1"/>
                </a:solidFill>
                <a:effectLst/>
                <a:latin typeface="+mn-lt"/>
                <a:ea typeface="ＭＳ Ｐゴシック" pitchFamily="-110" charset="-128"/>
                <a:cs typeface="ＭＳ Ｐゴシック" pitchFamily="-110" charset="-128"/>
              </a:rPr>
              <a:t>wallrocket</a:t>
            </a:r>
            <a:r>
              <a:rPr lang="en-US" sz="1200" kern="1200" dirty="0" smtClean="0">
                <a:solidFill>
                  <a:schemeClr val="tx1"/>
                </a:solidFill>
                <a:effectLst/>
                <a:latin typeface="+mn-lt"/>
                <a:ea typeface="ＭＳ Ｐゴシック" pitchFamily="-110" charset="-128"/>
                <a:cs typeface="ＭＳ Ｐゴシック" pitchFamily="-110" charset="-128"/>
              </a:rPr>
              <a:t> flowers (a) and seed capsules (b).  The number of inflorescences (c), proportion of capsules setting seed (d), number of seeds per capsule (e), and total seed production per plant (f) as functions of nearest neighbor distance.  Circles indicate plants from population 1, triangles are from 2, and most variables are plotted on a logarithmic scale.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24.19</a:t>
            </a:r>
            <a:r>
              <a:rPr lang="en-US" sz="1200" kern="1200" dirty="0" smtClean="0">
                <a:solidFill>
                  <a:schemeClr val="tx1"/>
                </a:solidFill>
                <a:effectLst/>
                <a:latin typeface="+mn-lt"/>
                <a:ea typeface="ＭＳ Ｐゴシック" pitchFamily="-110" charset="-128"/>
                <a:cs typeface="ＭＳ Ｐゴシック" pitchFamily="-110" charset="-128"/>
              </a:rPr>
              <a:t> American kestrel (a) and kestrel </a:t>
            </a:r>
            <a:r>
              <a:rPr lang="en-US" sz="1200" kern="1200" dirty="0" err="1" smtClean="0">
                <a:solidFill>
                  <a:schemeClr val="tx1"/>
                </a:solidFill>
                <a:effectLst/>
                <a:latin typeface="+mn-lt"/>
                <a:ea typeface="ＭＳ Ｐゴシック" pitchFamily="-110" charset="-128"/>
                <a:cs typeface="ＭＳ Ｐゴシック" pitchFamily="-110" charset="-128"/>
              </a:rPr>
              <a:t>nestbox</a:t>
            </a:r>
            <a:r>
              <a:rPr lang="en-US" sz="1200" kern="1200" dirty="0" smtClean="0">
                <a:solidFill>
                  <a:schemeClr val="tx1"/>
                </a:solidFill>
                <a:effectLst/>
                <a:latin typeface="+mn-lt"/>
                <a:ea typeface="ＭＳ Ｐゴシック" pitchFamily="-110" charset="-128"/>
                <a:cs typeface="ＭＳ Ｐゴシック" pitchFamily="-110" charset="-128"/>
              </a:rPr>
              <a:t> with young kestrel peeking out (b).</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25</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24.4 </a:t>
            </a:r>
            <a:r>
              <a:rPr lang="en-US" sz="1200" kern="1200" dirty="0" smtClean="0">
                <a:solidFill>
                  <a:schemeClr val="tx1"/>
                </a:solidFill>
                <a:effectLst/>
                <a:latin typeface="+mn-lt"/>
                <a:ea typeface="ＭＳ Ｐゴシック" pitchFamily="-110" charset="-128"/>
                <a:cs typeface="ＭＳ Ｐゴシック" pitchFamily="-110" charset="-128"/>
              </a:rPr>
              <a:t>Concentrations of chlorinated hydrocarbons in eggs from a wild population of kestrels.  Values are mean concentration in ppm </a:t>
            </a:r>
            <a:r>
              <a:rPr lang="en-US" sz="1200" u="sng" kern="12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1 standard deviation, number of nests sampled is in parentheses, with usually 2 eggs/nest. </a:t>
            </a:r>
            <a:r>
              <a:rPr lang="en-US" sz="1200" kern="1200" dirty="0" err="1" smtClean="0">
                <a:solidFill>
                  <a:schemeClr val="tx1"/>
                </a:solidFill>
                <a:effectLst/>
                <a:latin typeface="+mn-lt"/>
                <a:ea typeface="ＭＳ Ｐゴシック" pitchFamily="-110" charset="-128"/>
                <a:cs typeface="ＭＳ Ｐゴシック" pitchFamily="-110" charset="-128"/>
              </a:rPr>
              <a:t>nd</a:t>
            </a:r>
            <a:r>
              <a:rPr lang="en-US" sz="1200" kern="1200" dirty="0" smtClean="0">
                <a:solidFill>
                  <a:schemeClr val="tx1"/>
                </a:solidFill>
                <a:effectLst/>
                <a:latin typeface="+mn-lt"/>
                <a:ea typeface="ＭＳ Ｐゴシック" pitchFamily="-110" charset="-128"/>
                <a:cs typeface="ＭＳ Ｐゴシック" pitchFamily="-110" charset="-128"/>
              </a:rPr>
              <a:t> = not determined.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26</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24.20</a:t>
            </a:r>
            <a:r>
              <a:rPr lang="en-US" sz="1200" kern="1200" dirty="0" smtClean="0">
                <a:solidFill>
                  <a:schemeClr val="tx1"/>
                </a:solidFill>
                <a:effectLst/>
                <a:latin typeface="+mn-lt"/>
                <a:ea typeface="ＭＳ Ｐゴシック" pitchFamily="-110" charset="-128"/>
                <a:cs typeface="ＭＳ Ｐゴシック" pitchFamily="-110" charset="-128"/>
              </a:rPr>
              <a:t> Eggshell thickness in natural populations (circles) and in captive populations fed diets with different concentrations of DDE (</a:t>
            </a:r>
            <a:r>
              <a:rPr lang="en-US" sz="1200" kern="1200" dirty="0" err="1" smtClean="0">
                <a:solidFill>
                  <a:schemeClr val="tx1"/>
                </a:solidFill>
                <a:effectLst/>
                <a:latin typeface="+mn-lt"/>
                <a:ea typeface="ＭＳ Ｐゴシック" pitchFamily="-110" charset="-128"/>
                <a:cs typeface="ＭＳ Ｐゴシック" pitchFamily="-110" charset="-128"/>
              </a:rPr>
              <a:t>xes</a:t>
            </a:r>
            <a:r>
              <a:rPr lang="en-US" sz="1200" kern="1200" dirty="0" smtClean="0">
                <a:solidFill>
                  <a:schemeClr val="tx1"/>
                </a:solidFill>
                <a:effectLst/>
                <a:latin typeface="+mn-lt"/>
                <a:ea typeface="ＭＳ Ｐゴシック" pitchFamily="-110" charset="-128"/>
                <a:cs typeface="ＭＳ Ｐゴシック" pitchFamily="-110" charset="-128"/>
              </a:rPr>
              <a:t>).  Each point represents the mean for a clutch of eggs.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27</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24.21</a:t>
            </a:r>
            <a:r>
              <a:rPr lang="en-US" sz="1200" kern="1200" dirty="0" smtClean="0">
                <a:solidFill>
                  <a:schemeClr val="tx1"/>
                </a:solidFill>
                <a:effectLst/>
                <a:latin typeface="+mn-lt"/>
                <a:ea typeface="ＭＳ Ｐゴシック" pitchFamily="-110" charset="-128"/>
                <a:cs typeface="ＭＳ Ｐゴシック" pitchFamily="-110" charset="-128"/>
              </a:rPr>
              <a:t> Relationship between dietary DDE fed to American kestrels and DDE in eggs produced and eggshell thickness.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28</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24.22</a:t>
            </a:r>
            <a:r>
              <a:rPr lang="en-US" sz="1200" kern="1200" dirty="0" smtClean="0">
                <a:solidFill>
                  <a:schemeClr val="tx1"/>
                </a:solidFill>
                <a:effectLst/>
                <a:latin typeface="+mn-lt"/>
                <a:ea typeface="ＭＳ Ｐゴシック" pitchFamily="-110" charset="-128"/>
                <a:cs typeface="ＭＳ Ｐゴシック" pitchFamily="-110" charset="-128"/>
              </a:rPr>
              <a:t> Relationship between concentration of DDE in eggs and percentage decrease in eggshell thickness in North American raptors and population status. The two Cooper’s hawk points are from the same population, but * refers to fertile eggs, and † refers to broken eggs.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29</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24.2</a:t>
            </a:r>
            <a:r>
              <a:rPr lang="en-US" sz="1200" kern="1200" dirty="0" smtClean="0">
                <a:solidFill>
                  <a:schemeClr val="tx1"/>
                </a:solidFill>
                <a:effectLst/>
                <a:latin typeface="+mn-lt"/>
                <a:ea typeface="ＭＳ Ｐゴシック" pitchFamily="-110" charset="-128"/>
                <a:cs typeface="ＭＳ Ｐゴシック" pitchFamily="-110" charset="-128"/>
              </a:rPr>
              <a:t> Percentages of peppered moths deemed conspicuous by researchers in one of two forests, one of which contained oaks and birch and the other which contained lichen-covered trees and rocks.  Percentages of 0 are noted; “n/a” indicates that </a:t>
            </a:r>
            <a:r>
              <a:rPr lang="en-US" sz="1200" i="1" kern="1200" dirty="0" err="1" smtClean="0">
                <a:solidFill>
                  <a:schemeClr val="tx1"/>
                </a:solidFill>
                <a:effectLst/>
                <a:latin typeface="+mn-lt"/>
                <a:ea typeface="ＭＳ Ｐゴシック" pitchFamily="-110" charset="-128"/>
                <a:cs typeface="ＭＳ Ｐゴシック" pitchFamily="-110" charset="-128"/>
              </a:rPr>
              <a:t>insularia</a:t>
            </a:r>
            <a:r>
              <a:rPr lang="en-US" sz="1200" kern="1200" dirty="0" smtClean="0">
                <a:solidFill>
                  <a:schemeClr val="tx1"/>
                </a:solidFill>
                <a:effectLst/>
                <a:latin typeface="+mn-lt"/>
                <a:ea typeface="ＭＳ Ｐゴシック" pitchFamily="-110" charset="-128"/>
                <a:cs typeface="ＭＳ Ｐゴシック" pitchFamily="-110" charset="-128"/>
              </a:rPr>
              <a:t> morphs were not released in the second forest.</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4</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24.3</a:t>
            </a:r>
            <a:r>
              <a:rPr lang="en-US" sz="1200" kern="1200" dirty="0" smtClean="0">
                <a:solidFill>
                  <a:schemeClr val="tx1"/>
                </a:solidFill>
                <a:effectLst/>
                <a:latin typeface="+mn-lt"/>
                <a:ea typeface="ＭＳ Ｐゴシック" pitchFamily="-110" charset="-128"/>
                <a:cs typeface="ＭＳ Ｐゴシック" pitchFamily="-110" charset="-128"/>
              </a:rPr>
              <a:t> Results of studies of peppered moths in two forests.  a. Percentage of each color morph recaptured in mark-release-recapture experiments.  b. Percentage of each color morph in natural populations in same forests used for recapture experiments.</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5</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24.4</a:t>
            </a:r>
            <a:r>
              <a:rPr lang="en-US" sz="1200" kern="1200" dirty="0" smtClean="0">
                <a:solidFill>
                  <a:schemeClr val="tx1"/>
                </a:solidFill>
                <a:effectLst/>
                <a:latin typeface="+mn-lt"/>
                <a:ea typeface="ＭＳ Ｐゴシック" pitchFamily="-110" charset="-128"/>
                <a:cs typeface="ＭＳ Ｐゴシック" pitchFamily="-110" charset="-128"/>
              </a:rPr>
              <a:t> Differences in characteristics between killifish populations. a and b. Male and female age at maturity. c and d.  Male and female size at maturity. e. Fecundity.  f.   Size at hatching.  g. Egg size.  h. Reproductive allotment.  Means </a:t>
            </a:r>
            <a:r>
              <a:rPr lang="en-US" sz="1200" u="sng" kern="1200" dirty="0" smtClean="0">
                <a:solidFill>
                  <a:schemeClr val="tx1"/>
                </a:solidFill>
                <a:effectLst/>
                <a:latin typeface="+mn-lt"/>
                <a:ea typeface="ＭＳ Ｐゴシック" pitchFamily="-110" charset="-128"/>
                <a:cs typeface="ＭＳ Ｐゴシック" pitchFamily="-110" charset="-128"/>
              </a:rPr>
              <a:t>+</a:t>
            </a:r>
            <a:r>
              <a:rPr lang="en-US" sz="1200" kern="1200" dirty="0" smtClean="0">
                <a:solidFill>
                  <a:schemeClr val="tx1"/>
                </a:solidFill>
                <a:effectLst/>
                <a:latin typeface="+mn-lt"/>
                <a:ea typeface="ＭＳ Ｐゴシック" pitchFamily="-110" charset="-128"/>
                <a:cs typeface="ＭＳ Ｐゴシック" pitchFamily="-110" charset="-128"/>
              </a:rPr>
              <a:t> 1 standard error are shown.  </a:t>
            </a:r>
            <a:r>
              <a:rPr lang="en-US" sz="1200" kern="1200" dirty="0" err="1" smtClean="0">
                <a:solidFill>
                  <a:schemeClr val="tx1"/>
                </a:solidFill>
                <a:effectLst/>
                <a:latin typeface="+mn-lt"/>
                <a:ea typeface="ＭＳ Ｐゴシック" pitchFamily="-110" charset="-128"/>
                <a:cs typeface="ＭＳ Ｐゴシック" pitchFamily="-110" charset="-128"/>
              </a:rPr>
              <a:t>k.o</a:t>
            </a:r>
            <a:r>
              <a:rPr lang="en-US" sz="1200" kern="1200" dirty="0" smtClean="0">
                <a:solidFill>
                  <a:schemeClr val="tx1"/>
                </a:solidFill>
                <a:effectLst/>
                <a:latin typeface="+mn-lt"/>
                <a:ea typeface="ＭＳ Ｐゴシック" pitchFamily="-110" charset="-128"/>
                <a:cs typeface="ＭＳ Ｐゴシック" pitchFamily="-110" charset="-128"/>
              </a:rPr>
              <a:t>. = killifish only (predator-free); </a:t>
            </a:r>
            <a:r>
              <a:rPr lang="en-US" sz="1200" kern="1200" dirty="0" err="1" smtClean="0">
                <a:solidFill>
                  <a:schemeClr val="tx1"/>
                </a:solidFill>
                <a:effectLst/>
                <a:latin typeface="+mn-lt"/>
                <a:ea typeface="ＭＳ Ｐゴシック" pitchFamily="-110" charset="-128"/>
                <a:cs typeface="ＭＳ Ｐゴシック" pitchFamily="-110" charset="-128"/>
              </a:rPr>
              <a:t>h.p</a:t>
            </a:r>
            <a:r>
              <a:rPr lang="en-US" sz="1200" kern="1200" dirty="0" smtClean="0">
                <a:solidFill>
                  <a:schemeClr val="tx1"/>
                </a:solidFill>
                <a:effectLst/>
                <a:latin typeface="+mn-lt"/>
                <a:ea typeface="ＭＳ Ｐゴシック" pitchFamily="-110" charset="-128"/>
                <a:cs typeface="ＭＳ Ｐゴシック" pitchFamily="-110" charset="-128"/>
              </a:rPr>
              <a:t>. = high predation. </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6</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Table 24.1 </a:t>
            </a:r>
            <a:r>
              <a:rPr lang="en-US" sz="1200" kern="1200" dirty="0" smtClean="0">
                <a:solidFill>
                  <a:schemeClr val="tx1"/>
                </a:solidFill>
                <a:effectLst/>
                <a:latin typeface="+mn-lt"/>
                <a:ea typeface="ＭＳ Ｐゴシック" pitchFamily="-110" charset="-128"/>
                <a:cs typeface="ＭＳ Ｐゴシック" pitchFamily="-110" charset="-128"/>
              </a:rPr>
              <a:t>Cases of phenotypic change in morphological and reproductive traits caused by human predation.  Average change is estimated based on proportional change. </a:t>
            </a:r>
          </a:p>
          <a:p>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7</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110" charset="-128"/>
                <a:cs typeface="ＭＳ Ｐゴシック" pitchFamily="-110" charset="-128"/>
              </a:rPr>
              <a:t>Figure 24.5 </a:t>
            </a:r>
            <a:r>
              <a:rPr lang="en-US" sz="1200" kern="1200" dirty="0" smtClean="0">
                <a:solidFill>
                  <a:schemeClr val="tx1"/>
                </a:solidFill>
                <a:effectLst/>
                <a:latin typeface="+mn-lt"/>
                <a:ea typeface="ＭＳ Ｐゴシック" pitchFamily="-110" charset="-128"/>
                <a:cs typeface="ＭＳ Ｐゴシック" pitchFamily="-110" charset="-128"/>
              </a:rPr>
              <a:t>Changes in phenotypes affected by three categories of selection: humans as predators, other human interference, and natural environmental changes.  Mean (a) and maximum (b) phenotypic changes plotted against the mean time interval. P values compare humans as predators against the other two categories.  One outlier in b (with a y-value of 2.57) in the other human category is not shown.</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8</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24.6</a:t>
            </a:r>
            <a:r>
              <a:rPr lang="en-US" sz="1200" kern="1200" dirty="0" smtClean="0">
                <a:solidFill>
                  <a:schemeClr val="tx1"/>
                </a:solidFill>
                <a:effectLst/>
                <a:latin typeface="+mn-lt"/>
                <a:ea typeface="ＭＳ Ｐゴシック" pitchFamily="-110" charset="-128"/>
                <a:cs typeface="ＭＳ Ｐゴシック" pitchFamily="-110" charset="-128"/>
              </a:rPr>
              <a:t> Effects of nutrient level on Johnson grass. a. Numbers of inflorescences and tillers per plant. b.  Numbers of seeds per inflorescence.  c. Biomass of non-reproductive shoots, asexually reproduced rhizomes, and sexually reproduced seeds.  Values are averages and error bars represent 1 standard error.</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9</a:t>
            </a:fld>
            <a:endParaRPr lang="en-US"/>
          </a:p>
        </p:txBody>
      </p:sp>
    </p:spTree>
    <p:extLst>
      <p:ext uri="{BB962C8B-B14F-4D97-AF65-F5344CB8AC3E}">
        <p14:creationId xmlns:p14="http://schemas.microsoft.com/office/powerpoint/2010/main" val="4766571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ＭＳ Ｐゴシック" pitchFamily="-110" charset="-128"/>
                <a:cs typeface="ＭＳ Ｐゴシック" pitchFamily="-110" charset="-128"/>
              </a:rPr>
              <a:t>Figure 24.7</a:t>
            </a:r>
            <a:r>
              <a:rPr lang="en-US" sz="1200" kern="1200" dirty="0" smtClean="0">
                <a:solidFill>
                  <a:schemeClr val="tx1"/>
                </a:solidFill>
                <a:effectLst/>
                <a:latin typeface="+mn-lt"/>
                <a:ea typeface="ＭＳ Ｐゴシック" pitchFamily="-110" charset="-128"/>
                <a:cs typeface="ＭＳ Ｐゴシック" pitchFamily="-110" charset="-128"/>
              </a:rPr>
              <a:t> Effects of nutrient level on sorghum. a. Biomass of non-reproductive shoots and sexually reproduced seeds.  b.  Numbers of seeds per inflorescence.  Values are averages and error bars represent 1 standard error.</a:t>
            </a:r>
          </a:p>
          <a:p>
            <a:pPr marL="0" marR="0" indent="0" algn="l" defTabSz="457200" rtl="0" eaLnBrk="0" fontAlgn="base" latinLnBrk="0" hangingPunct="0">
              <a:lnSpc>
                <a:spcPct val="100000"/>
              </a:lnSpc>
              <a:spcBef>
                <a:spcPct val="30000"/>
              </a:spcBef>
              <a:spcAft>
                <a:spcPct val="0"/>
              </a:spcAft>
              <a:buClrTx/>
              <a:buSzTx/>
              <a:buFontTx/>
              <a:buNone/>
              <a:tabLst/>
              <a:defRPr/>
            </a:pPr>
            <a:r>
              <a:rPr lang="en-US" b="1" dirty="0" smtClean="0">
                <a:ea typeface="ＭＳ Ｐゴシック"/>
                <a:cs typeface="ＭＳ Ｐゴシック"/>
              </a:rPr>
              <a:t>Talking</a:t>
            </a:r>
            <a:r>
              <a:rPr lang="en-US" b="1" baseline="0" dirty="0" smtClean="0">
                <a:ea typeface="ＭＳ Ｐゴシック"/>
                <a:cs typeface="ＭＳ Ｐゴシック"/>
              </a:rPr>
              <a:t> Points: </a:t>
            </a:r>
            <a:r>
              <a:rPr lang="en-US" sz="1200" kern="1200" dirty="0" smtClean="0">
                <a:solidFill>
                  <a:schemeClr val="tx1"/>
                </a:solidFill>
                <a:effectLst/>
                <a:latin typeface="+mn-lt"/>
                <a:ea typeface="ＭＳ Ｐゴシック" pitchFamily="-110" charset="-128"/>
                <a:cs typeface="ＭＳ Ｐゴシック" pitchFamily="-110" charset="-128"/>
              </a:rPr>
              <a:t>. </a:t>
            </a:r>
            <a:endParaRPr lang="en-US" dirty="0" smtClean="0">
              <a:ea typeface="ＭＳ Ｐゴシック"/>
              <a:cs typeface="ＭＳ Ｐゴシック"/>
            </a:endParaRPr>
          </a:p>
          <a:p>
            <a:endParaRPr lang="en-US" b="1" dirty="0"/>
          </a:p>
        </p:txBody>
      </p:sp>
      <p:sp>
        <p:nvSpPr>
          <p:cNvPr id="4" name="Slide Number Placeholder 3"/>
          <p:cNvSpPr>
            <a:spLocks noGrp="1"/>
          </p:cNvSpPr>
          <p:nvPr>
            <p:ph type="sldNum" sz="quarter" idx="10"/>
          </p:nvPr>
        </p:nvSpPr>
        <p:spPr/>
        <p:txBody>
          <a:bodyPr/>
          <a:lstStyle/>
          <a:p>
            <a:pPr>
              <a:defRPr/>
            </a:pPr>
            <a:fld id="{6D5BE92E-1A93-4C0E-B879-2A13CE87F1D6}" type="slidenum">
              <a:rPr lang="en-US" smtClean="0"/>
              <a:pPr>
                <a:defRPr/>
              </a:pPr>
              <a:t>10</a:t>
            </a:fld>
            <a:endParaRPr lang="en-US"/>
          </a:p>
        </p:txBody>
      </p:sp>
    </p:spTree>
    <p:extLst>
      <p:ext uri="{BB962C8B-B14F-4D97-AF65-F5344CB8AC3E}">
        <p14:creationId xmlns:p14="http://schemas.microsoft.com/office/powerpoint/2010/main" val="4766571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1618DEE-6DCA-42E3-B161-AEF6352673A3}"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9D91C7-928B-4484-BD88-622A1807D0BA}"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1F1956B-3FA3-4037-9CD6-F91603F34D3C}"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D962786-4C2B-4005-A1B5-D6CC5BD3D488}"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09C7606-4727-4D9D-9DBC-1B77839C64BF}"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8798D3D-CDFF-4809-A9D2-2CF78CF35017}"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2691D726-8FF3-44E7-804B-AE0A2B8B9FF9}"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689AEC0-77B5-4761-8DFC-03CBC901DD7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3FB30B69-AE1D-4795-B454-DEC423D9C9AB}" type="datetime1">
              <a:rPr lang="en-US"/>
              <a:pPr>
                <a:defRPr/>
              </a:pPr>
              <a:t>07/06/2012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30A955-B500-4FA6-BEF0-0B1DE83D621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5D6FDA6-3F86-4166-8C8E-6FE5474F62B5}" type="datetime1">
              <a:rPr lang="en-US"/>
              <a:pPr>
                <a:defRPr/>
              </a:pPr>
              <a:t>07/06/2012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88DADF2-DF4A-4FD9-A06D-3EB1E4D18C6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C54F07DE-5F26-464F-8892-10A79A6D4BB4}" type="datetime1">
              <a:rPr lang="en-US"/>
              <a:pPr>
                <a:defRPr/>
              </a:pPr>
              <a:t>07/06/2012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4835B44-731E-46D1-A3BE-384507AB035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1D4CADCB-07EA-4407-ABD4-5F6D2DBD7744}" type="datetime1">
              <a:rPr lang="en-US"/>
              <a:pPr>
                <a:defRPr/>
              </a:pPr>
              <a:t>07/06/2012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8B2E1B7-21BD-4850-8BC3-DFB38C57770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C3CEF54-FE33-49B4-B0D0-C8C265185E35}" type="datetime1">
              <a:rPr lang="en-US"/>
              <a:pPr>
                <a:defRPr/>
              </a:pPr>
              <a:t>07/06/2012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60DCA2B-B2E9-4F9C-B263-4D8B5AF98C2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0065385-1431-4F97-B953-B4A2919C7205}" type="datetime1">
              <a:rPr lang="en-US"/>
              <a:pPr>
                <a:defRPr/>
              </a:pPr>
              <a:t>07/06/2012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0E941D3E-F9F8-47FF-97A3-8E470127E4A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2FE522E-B55B-4CFE-A3FE-1022C524D80D}" type="datetime1">
              <a:rPr lang="en-US"/>
              <a:pPr>
                <a:defRPr/>
              </a:pPr>
              <a:t>07/06/2012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A99937D6-9F70-4B14-887E-F0A2C458E22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110" charset="0"/>
                <a:ea typeface="ＭＳ Ｐゴシック" pitchFamily="-110" charset="-128"/>
                <a:cs typeface="+mn-cs"/>
              </a:defRPr>
            </a:lvl1pPr>
          </a:lstStyle>
          <a:p>
            <a:pPr>
              <a:defRPr/>
            </a:pPr>
            <a:fld id="{387BC215-9F17-4B72-924B-E908CDD8A944}" type="datetime1">
              <a:rPr lang="en-US"/>
              <a:pPr>
                <a:defRPr/>
              </a:pPr>
              <a:t>07/06/2012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110" charset="0"/>
                <a:ea typeface="ＭＳ Ｐゴシック" pitchFamily="-110" charset="-128"/>
                <a:cs typeface="+mn-cs"/>
              </a:defRPr>
            </a:lvl1pPr>
          </a:lstStyle>
          <a:p>
            <a:pPr>
              <a:defRPr/>
            </a:pPr>
            <a:fld id="{F8E84652-9F2F-4100-8485-3CD13641624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32" charset="-128"/>
          <a:cs typeface="ＭＳ Ｐゴシック" pitchFamily="32" charset="-128"/>
        </a:defRPr>
      </a:lvl1pPr>
      <a:lvl2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2pPr>
      <a:lvl3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3pPr>
      <a:lvl4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4pPr>
      <a:lvl5pPr algn="ctr" defTabSz="457200" rtl="0" eaLnBrk="0" fontAlgn="base" hangingPunct="0">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5pPr>
      <a:lvl6pPr marL="4572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6pPr>
      <a:lvl7pPr marL="9144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7pPr>
      <a:lvl8pPr marL="13716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8pPr>
      <a:lvl9pPr marL="1828800" algn="ctr" defTabSz="457200" rtl="0" fontAlgn="base">
        <a:spcBef>
          <a:spcPct val="0"/>
        </a:spcBef>
        <a:spcAft>
          <a:spcPct val="0"/>
        </a:spcAft>
        <a:defRPr sz="4400">
          <a:solidFill>
            <a:schemeClr val="tx1"/>
          </a:solidFill>
          <a:latin typeface="Calibri" pitchFamily="32" charset="0"/>
          <a:ea typeface="ＭＳ Ｐゴシック" pitchFamily="32" charset="-128"/>
          <a:cs typeface="ＭＳ Ｐゴシック" pitchFamily="32" charset="-128"/>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32" charset="-128"/>
          <a:cs typeface="ＭＳ Ｐゴシック" pitchFamily="32"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32" charset="-128"/>
          <a:cs typeface="ＭＳ Ｐゴシック"/>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32" charset="-128"/>
          <a:cs typeface="ＭＳ Ｐゴシック"/>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32" charset="-128"/>
          <a:cs typeface="ＭＳ Ｐゴシック"/>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1"/>
          <p:cNvSpPr txBox="1">
            <a:spLocks noChangeArrowheads="1"/>
          </p:cNvSpPr>
          <p:nvPr/>
        </p:nvSpPr>
        <p:spPr bwMode="auto">
          <a:xfrm>
            <a:off x="0" y="0"/>
            <a:ext cx="9144000" cy="830263"/>
          </a:xfrm>
          <a:prstGeom prst="rect">
            <a:avLst/>
          </a:prstGeom>
          <a:noFill/>
          <a:ln w="9525">
            <a:noFill/>
            <a:miter lim="800000"/>
            <a:headEnd/>
            <a:tailEnd/>
          </a:ln>
        </p:spPr>
        <p:txBody>
          <a:bodyPr>
            <a:spAutoFit/>
          </a:bodyPr>
          <a:lstStyle/>
          <a:p>
            <a:pPr algn="ctr"/>
            <a:r>
              <a:rPr lang="en-US" sz="4800">
                <a:latin typeface="Times New Roman" pitchFamily="18" charset="0"/>
              </a:rPr>
              <a:t>Integrating Concepts in Biology</a:t>
            </a:r>
          </a:p>
        </p:txBody>
      </p:sp>
      <p:sp>
        <p:nvSpPr>
          <p:cNvPr id="2051" name="TextBox 2"/>
          <p:cNvSpPr txBox="1">
            <a:spLocks noChangeArrowheads="1"/>
          </p:cNvSpPr>
          <p:nvPr/>
        </p:nvSpPr>
        <p:spPr bwMode="auto">
          <a:xfrm>
            <a:off x="0" y="1285875"/>
            <a:ext cx="9144000" cy="1754326"/>
          </a:xfrm>
          <a:prstGeom prst="rect">
            <a:avLst/>
          </a:prstGeom>
          <a:noFill/>
          <a:ln w="9525">
            <a:noFill/>
            <a:miter lim="800000"/>
            <a:headEnd/>
            <a:tailEnd/>
          </a:ln>
        </p:spPr>
        <p:txBody>
          <a:bodyPr>
            <a:spAutoFit/>
          </a:bodyPr>
          <a:lstStyle/>
          <a:p>
            <a:pPr algn="ctr"/>
            <a:r>
              <a:rPr lang="en-US" sz="3600" dirty="0">
                <a:latin typeface="Times New Roman" pitchFamily="18" charset="0"/>
                <a:cs typeface="Times New Roman" pitchFamily="18" charset="0"/>
              </a:rPr>
              <a:t>PowerPoint Slides for Chapter </a:t>
            </a:r>
            <a:r>
              <a:rPr lang="en-US" sz="3600" dirty="0" smtClean="0">
                <a:latin typeface="Times New Roman" pitchFamily="18" charset="0"/>
                <a:cs typeface="Times New Roman" pitchFamily="18" charset="0"/>
              </a:rPr>
              <a:t>24:</a:t>
            </a:r>
            <a:endParaRPr lang="en-US" sz="3600" dirty="0">
              <a:latin typeface="Times New Roman" pitchFamily="18" charset="0"/>
              <a:cs typeface="Times New Roman" pitchFamily="18" charset="0"/>
            </a:endParaRPr>
          </a:p>
          <a:p>
            <a:pPr algn="ctr"/>
            <a:r>
              <a:rPr lang="en-US" sz="3600" dirty="0" smtClean="0">
                <a:latin typeface="Times New Roman" pitchFamily="18" charset="0"/>
                <a:cs typeface="Times New Roman" pitchFamily="18" charset="0"/>
              </a:rPr>
              <a:t>Homeostasis at the Population Level</a:t>
            </a:r>
          </a:p>
          <a:p>
            <a:pPr algn="ctr"/>
            <a:endParaRPr lang="en-US" sz="3600" dirty="0">
              <a:latin typeface="Times New Roman" pitchFamily="18" charset="0"/>
              <a:cs typeface="Times New Roman" pitchFamily="18" charset="0"/>
            </a:endParaRPr>
          </a:p>
        </p:txBody>
      </p:sp>
      <p:sp>
        <p:nvSpPr>
          <p:cNvPr id="2052" name="TextBox 2"/>
          <p:cNvSpPr txBox="1">
            <a:spLocks noChangeArrowheads="1"/>
          </p:cNvSpPr>
          <p:nvPr/>
        </p:nvSpPr>
        <p:spPr bwMode="auto">
          <a:xfrm>
            <a:off x="0" y="4545711"/>
            <a:ext cx="9144000" cy="1754188"/>
          </a:xfrm>
          <a:prstGeom prst="rect">
            <a:avLst/>
          </a:prstGeom>
          <a:noFill/>
          <a:ln w="9525">
            <a:noFill/>
            <a:miter lim="800000"/>
            <a:headEnd/>
            <a:tailEnd/>
          </a:ln>
        </p:spPr>
        <p:txBody>
          <a:bodyPr>
            <a:spAutoFit/>
          </a:bodyPr>
          <a:lstStyle/>
          <a:p>
            <a:pPr algn="ctr"/>
            <a:r>
              <a:rPr lang="en-US" sz="3600" dirty="0">
                <a:latin typeface="Times New Roman" pitchFamily="18" charset="0"/>
                <a:cs typeface="Times New Roman" pitchFamily="18" charset="0"/>
              </a:rPr>
              <a:t>by</a:t>
            </a:r>
          </a:p>
          <a:p>
            <a:pPr algn="ctr"/>
            <a:r>
              <a:rPr lang="en-US" sz="3600" dirty="0">
                <a:latin typeface="Times New Roman" pitchFamily="18" charset="0"/>
                <a:cs typeface="Times New Roman" pitchFamily="18" charset="0"/>
              </a:rPr>
              <a:t>A. Malcolm Campbell, Laurie J. Heyer, and Chris Paradise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294471" cy="646331"/>
          </a:xfrm>
          <a:prstGeom prst="rect">
            <a:avLst/>
          </a:prstGeom>
        </p:spPr>
        <p:txBody>
          <a:bodyPr wrap="square">
            <a:spAutoFit/>
          </a:bodyPr>
          <a:lstStyle/>
          <a:p>
            <a:pPr algn="ctr"/>
            <a:r>
              <a:rPr lang="en-US" sz="3600" dirty="0" smtClean="0">
                <a:latin typeface="Times New Roman" pitchFamily="18" charset="0"/>
                <a:cs typeface="Times New Roman" pitchFamily="18" charset="0"/>
              </a:rPr>
              <a:t>Effects </a:t>
            </a:r>
            <a:r>
              <a:rPr lang="en-US" sz="3600" dirty="0">
                <a:latin typeface="Times New Roman" pitchFamily="18" charset="0"/>
                <a:cs typeface="Times New Roman" pitchFamily="18" charset="0"/>
              </a:rPr>
              <a:t>of nutrient level on </a:t>
            </a:r>
            <a:r>
              <a:rPr lang="en-US" sz="3600" dirty="0" smtClean="0">
                <a:latin typeface="Times New Roman" pitchFamily="18" charset="0"/>
                <a:cs typeface="Times New Roman" pitchFamily="18" charset="0"/>
              </a:rPr>
              <a:t>sorghum</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24.7 </a:t>
            </a:r>
            <a:endParaRPr lang="en-US" dirty="0">
              <a:latin typeface="Times New Roman" pitchFamily="18" charset="0"/>
              <a:cs typeface="Times New Roman" pitchFamily="18" charset="0"/>
            </a:endParaRPr>
          </a:p>
        </p:txBody>
      </p:sp>
      <p:pic>
        <p:nvPicPr>
          <p:cNvPr id="5" name="Picture 4" descr="Figure24_10"/>
          <p:cNvPicPr/>
          <p:nvPr/>
        </p:nvPicPr>
        <p:blipFill>
          <a:blip r:embed="rId3">
            <a:extLst>
              <a:ext uri="{28A0092B-C50C-407E-A947-70E740481C1C}">
                <a14:useLocalDpi xmlns:a14="http://schemas.microsoft.com/office/drawing/2010/main" val="0"/>
              </a:ext>
            </a:extLst>
          </a:blip>
          <a:srcRect/>
          <a:stretch>
            <a:fillRect/>
          </a:stretch>
        </p:blipFill>
        <p:spPr bwMode="auto">
          <a:xfrm>
            <a:off x="362507" y="930252"/>
            <a:ext cx="8434651" cy="4556147"/>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60803" y="93268"/>
            <a:ext cx="8389064"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Concentration </a:t>
            </a:r>
            <a:r>
              <a:rPr lang="en-US" sz="3600" dirty="0">
                <a:latin typeface="Times New Roman" pitchFamily="18" charset="0"/>
                <a:cs typeface="Times New Roman" pitchFamily="18" charset="0"/>
              </a:rPr>
              <a:t>of three nutrients in Johnson grass and </a:t>
            </a:r>
            <a:r>
              <a:rPr lang="en-US" sz="3600" dirty="0" smtClean="0">
                <a:latin typeface="Times New Roman" pitchFamily="18" charset="0"/>
                <a:cs typeface="Times New Roman" pitchFamily="18" charset="0"/>
              </a:rPr>
              <a:t>sorghum</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24.8 </a:t>
            </a:r>
            <a:endParaRPr lang="en-US" dirty="0">
              <a:latin typeface="Times New Roman" pitchFamily="18" charset="0"/>
              <a:cs typeface="Times New Roman" pitchFamily="18" charset="0"/>
            </a:endParaRPr>
          </a:p>
        </p:txBody>
      </p:sp>
      <p:pic>
        <p:nvPicPr>
          <p:cNvPr id="5" name="Picture 4" descr="Figure24_11"/>
          <p:cNvPicPr/>
          <p:nvPr/>
        </p:nvPicPr>
        <p:blipFill>
          <a:blip r:embed="rId3">
            <a:extLst>
              <a:ext uri="{28A0092B-C50C-407E-A947-70E740481C1C}">
                <a14:useLocalDpi xmlns:a14="http://schemas.microsoft.com/office/drawing/2010/main" val="0"/>
              </a:ext>
            </a:extLst>
          </a:blip>
          <a:srcRect/>
          <a:stretch>
            <a:fillRect/>
          </a:stretch>
        </p:blipFill>
        <p:spPr bwMode="auto">
          <a:xfrm>
            <a:off x="1386367" y="1293597"/>
            <a:ext cx="6337935" cy="5139690"/>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38468" y="146076"/>
            <a:ext cx="8667063"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The </a:t>
            </a:r>
            <a:r>
              <a:rPr lang="en-US" sz="3600" dirty="0">
                <a:latin typeface="Times New Roman" pitchFamily="18" charset="0"/>
                <a:cs typeface="Times New Roman" pitchFamily="18" charset="0"/>
              </a:rPr>
              <a:t>marsh pond snail, </a:t>
            </a:r>
            <a:r>
              <a:rPr lang="en-US" sz="3600" i="1" dirty="0" err="1">
                <a:latin typeface="Times New Roman" pitchFamily="18" charset="0"/>
                <a:cs typeface="Times New Roman" pitchFamily="18" charset="0"/>
              </a:rPr>
              <a:t>Stagnicola</a:t>
            </a:r>
            <a:r>
              <a:rPr lang="en-US" sz="3600" i="1" dirty="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elodes</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and the tadpole physa, </a:t>
            </a:r>
            <a:r>
              <a:rPr lang="en-US" sz="3600" i="1" dirty="0" err="1">
                <a:latin typeface="Times New Roman" pitchFamily="18" charset="0"/>
                <a:cs typeface="Times New Roman" pitchFamily="18" charset="0"/>
              </a:rPr>
              <a:t>Physella</a:t>
            </a:r>
            <a:r>
              <a:rPr lang="en-US" sz="3600" i="1" dirty="0">
                <a:latin typeface="Times New Roman" pitchFamily="18" charset="0"/>
                <a:cs typeface="Times New Roman" pitchFamily="18" charset="0"/>
              </a:rPr>
              <a:t> </a:t>
            </a:r>
            <a:r>
              <a:rPr lang="en-US" sz="3600" i="1" dirty="0" err="1" smtClean="0">
                <a:latin typeface="Times New Roman" pitchFamily="18" charset="0"/>
                <a:cs typeface="Times New Roman" pitchFamily="18" charset="0"/>
              </a:rPr>
              <a:t>gyrina</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24.9 </a:t>
            </a:r>
            <a:endParaRPr lang="en-US" dirty="0">
              <a:latin typeface="Times New Roman" pitchFamily="18" charset="0"/>
              <a:cs typeface="Times New Roman" pitchFamily="18" charset="0"/>
            </a:endParaRPr>
          </a:p>
        </p:txBody>
      </p:sp>
      <p:pic>
        <p:nvPicPr>
          <p:cNvPr id="5" name="Picture 4" descr="Figure24_1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106" y="1346405"/>
            <a:ext cx="8881163" cy="3004878"/>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200329"/>
          </a:xfrm>
          <a:prstGeom prst="rect">
            <a:avLst/>
          </a:prstGeom>
        </p:spPr>
        <p:txBody>
          <a:bodyPr wrap="square">
            <a:spAutoFit/>
          </a:bodyPr>
          <a:lstStyle/>
          <a:p>
            <a:r>
              <a:rPr lang="en-US" sz="3600" dirty="0" smtClean="0">
                <a:latin typeface="Times New Roman" pitchFamily="18" charset="0"/>
                <a:cs typeface="Times New Roman" pitchFamily="18" charset="0"/>
              </a:rPr>
              <a:t>Slopes </a:t>
            </a:r>
            <a:r>
              <a:rPr lang="en-US" sz="3600" dirty="0">
                <a:latin typeface="Times New Roman" pitchFamily="18" charset="0"/>
                <a:cs typeface="Times New Roman" pitchFamily="18" charset="0"/>
              </a:rPr>
              <a:t>of growth rates of two </a:t>
            </a:r>
            <a:r>
              <a:rPr lang="en-US" sz="3600" dirty="0" smtClean="0">
                <a:latin typeface="Times New Roman" pitchFamily="18" charset="0"/>
                <a:cs typeface="Times New Roman" pitchFamily="18" charset="0"/>
              </a:rPr>
              <a:t>snails </a:t>
            </a:r>
            <a:r>
              <a:rPr lang="en-US" sz="3600" dirty="0">
                <a:latin typeface="Times New Roman" pitchFamily="18" charset="0"/>
                <a:cs typeface="Times New Roman" pitchFamily="18" charset="0"/>
              </a:rPr>
              <a:t>fed diets containing different amounts of </a:t>
            </a:r>
            <a:r>
              <a:rPr lang="en-US" sz="3600" dirty="0" smtClean="0">
                <a:latin typeface="Times New Roman" pitchFamily="18" charset="0"/>
                <a:cs typeface="Times New Roman" pitchFamily="18" charset="0"/>
              </a:rPr>
              <a:t>protein</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24.2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847728889"/>
              </p:ext>
            </p:extLst>
          </p:nvPr>
        </p:nvGraphicFramePr>
        <p:xfrm>
          <a:off x="346838" y="1372426"/>
          <a:ext cx="8513381" cy="3811275"/>
        </p:xfrm>
        <a:graphic>
          <a:graphicData uri="http://schemas.openxmlformats.org/drawingml/2006/table">
            <a:tbl>
              <a:tblPr firstRow="1" bandRow="1">
                <a:tableStyleId>{5C22544A-7EE6-4342-B048-85BDC9FD1C3A}</a:tableStyleId>
              </a:tblPr>
              <a:tblGrid>
                <a:gridCol w="2270238"/>
                <a:gridCol w="1671145"/>
                <a:gridCol w="2222938"/>
                <a:gridCol w="2349060"/>
              </a:tblGrid>
              <a:tr h="1270425">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species</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protein content in diet</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shell growth rate (µm/day)</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body wet mass growth rate (mg/day)</a:t>
                      </a:r>
                      <a:endParaRPr lang="en-US" sz="1600" b="0">
                        <a:effectLst/>
                        <a:latin typeface="Times New Roman" pitchFamily="18" charset="0"/>
                        <a:ea typeface="Times New Roman"/>
                        <a:cs typeface="Times New Roman" pitchFamily="18" charset="0"/>
                      </a:endParaRPr>
                    </a:p>
                  </a:txBody>
                  <a:tcPr marL="68580" marR="68580" marT="0" marB="0" anchor="ctr"/>
                </a:tc>
              </a:tr>
              <a:tr h="423475">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marsh pondsnail</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high</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27.8</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1.82</a:t>
                      </a:r>
                      <a:endParaRPr lang="en-US" sz="1600" b="0">
                        <a:effectLst/>
                        <a:latin typeface="Times New Roman" pitchFamily="18" charset="0"/>
                        <a:ea typeface="Times New Roman"/>
                        <a:cs typeface="Times New Roman" pitchFamily="18" charset="0"/>
                      </a:endParaRPr>
                    </a:p>
                  </a:txBody>
                  <a:tcPr marL="68580" marR="68580" marT="0" marB="0" anchor="ctr"/>
                </a:tc>
              </a:tr>
              <a:tr h="423475">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 </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medium</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23.3</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2.14</a:t>
                      </a:r>
                      <a:endParaRPr lang="en-US" sz="1600" b="0">
                        <a:effectLst/>
                        <a:latin typeface="Times New Roman" pitchFamily="18" charset="0"/>
                        <a:ea typeface="Times New Roman"/>
                        <a:cs typeface="Times New Roman" pitchFamily="18" charset="0"/>
                      </a:endParaRPr>
                    </a:p>
                  </a:txBody>
                  <a:tcPr marL="68580" marR="68580" marT="0" marB="0" anchor="ctr"/>
                </a:tc>
              </a:tr>
              <a:tr h="423475">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 </a:t>
                      </a:r>
                      <a:endParaRPr lang="en-US" sz="1600" b="0" dirty="0">
                        <a:effectLst/>
                        <a:latin typeface="Times New Roman" pitchFamily="18" charset="0"/>
                        <a:ea typeface="Times New Roman"/>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low</a:t>
                      </a:r>
                      <a:endParaRPr lang="en-US" sz="1600" b="0" dirty="0">
                        <a:effectLst/>
                        <a:latin typeface="Times New Roman" pitchFamily="18" charset="0"/>
                        <a:ea typeface="Times New Roman"/>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14.4</a:t>
                      </a:r>
                      <a:endParaRPr lang="en-US" sz="1600" b="0" dirty="0">
                        <a:effectLst/>
                        <a:latin typeface="Times New Roman" pitchFamily="18" charset="0"/>
                        <a:ea typeface="Times New Roman"/>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1.41</a:t>
                      </a:r>
                      <a:endParaRPr lang="en-US" sz="1600" b="0" dirty="0">
                        <a:effectLst/>
                        <a:latin typeface="Times New Roman" pitchFamily="18" charset="0"/>
                        <a:ea typeface="Times New Roman"/>
                        <a:cs typeface="Times New Roman" pitchFamily="18" charset="0"/>
                      </a:endParaRPr>
                    </a:p>
                  </a:txBody>
                  <a:tcPr marL="68580" marR="68580" marT="0" marB="0" anchor="ctr">
                    <a:lnB w="12700" cap="flat" cmpd="sng" algn="ctr">
                      <a:solidFill>
                        <a:schemeClr val="tx1"/>
                      </a:solidFill>
                      <a:prstDash val="solid"/>
                      <a:round/>
                      <a:headEnd type="none" w="med" len="med"/>
                      <a:tailEnd type="none" w="med" len="med"/>
                    </a:lnB>
                  </a:tcPr>
                </a:tc>
              </a:tr>
              <a:tr h="423475">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tadpole physa</a:t>
                      </a:r>
                      <a:endParaRPr lang="en-US" sz="1600" b="0" dirty="0">
                        <a:effectLst/>
                        <a:latin typeface="Times New Roman" pitchFamily="18" charset="0"/>
                        <a:ea typeface="Times New Roman"/>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high</a:t>
                      </a:r>
                      <a:endParaRPr lang="en-US" sz="1600" b="0" dirty="0">
                        <a:effectLst/>
                        <a:latin typeface="Times New Roman" pitchFamily="18" charset="0"/>
                        <a:ea typeface="Times New Roman"/>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28.1</a:t>
                      </a:r>
                      <a:endParaRPr lang="en-US" sz="1600" b="0" dirty="0">
                        <a:effectLst/>
                        <a:latin typeface="Times New Roman" pitchFamily="18" charset="0"/>
                        <a:ea typeface="Times New Roman"/>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1.11</a:t>
                      </a:r>
                      <a:endParaRPr lang="en-US" sz="1600" b="0" dirty="0">
                        <a:effectLst/>
                        <a:latin typeface="Times New Roman" pitchFamily="18" charset="0"/>
                        <a:ea typeface="Times New Roman"/>
                        <a:cs typeface="Times New Roman" pitchFamily="18" charset="0"/>
                      </a:endParaRPr>
                    </a:p>
                  </a:txBody>
                  <a:tcPr marL="68580" marR="68580" marT="0" marB="0" anchor="ctr">
                    <a:lnT w="12700" cap="flat" cmpd="sng" algn="ctr">
                      <a:solidFill>
                        <a:schemeClr val="tx1"/>
                      </a:solidFill>
                      <a:prstDash val="solid"/>
                      <a:round/>
                      <a:headEnd type="none" w="med" len="med"/>
                      <a:tailEnd type="none" w="med" len="med"/>
                    </a:lnT>
                    <a:solidFill>
                      <a:schemeClr val="accent2">
                        <a:lumMod val="20000"/>
                        <a:lumOff val="80000"/>
                      </a:schemeClr>
                    </a:solidFill>
                  </a:tcPr>
                </a:tc>
              </a:tr>
              <a:tr h="423475">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 </a:t>
                      </a:r>
                      <a:endParaRPr lang="en-US" sz="1600" b="0" dirty="0">
                        <a:effectLst/>
                        <a:latin typeface="Times New Roman" pitchFamily="18" charset="0"/>
                        <a:ea typeface="Times New Roman"/>
                        <a:cs typeface="Times New Roman" pitchFamily="18" charset="0"/>
                      </a:endParaRPr>
                    </a:p>
                  </a:txBody>
                  <a:tcPr marL="68580" marR="68580" marT="0" marB="0" anchor="ctr">
                    <a:solidFill>
                      <a:schemeClr val="accent2">
                        <a:lumMod val="40000"/>
                        <a:lumOff val="60000"/>
                      </a:schemeClr>
                    </a:solidFill>
                  </a:tcPr>
                </a:tc>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medium</a:t>
                      </a:r>
                      <a:endParaRPr lang="en-US" sz="1600" b="0" dirty="0">
                        <a:effectLst/>
                        <a:latin typeface="Times New Roman" pitchFamily="18" charset="0"/>
                        <a:ea typeface="Times New Roman"/>
                        <a:cs typeface="Times New Roman" pitchFamily="18" charset="0"/>
                      </a:endParaRPr>
                    </a:p>
                  </a:txBody>
                  <a:tcPr marL="68580" marR="68580" marT="0" marB="0" anchor="ctr">
                    <a:solidFill>
                      <a:schemeClr val="accent2">
                        <a:lumMod val="40000"/>
                        <a:lumOff val="60000"/>
                      </a:schemeClr>
                    </a:solidFill>
                  </a:tcP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18.2</a:t>
                      </a:r>
                      <a:endParaRPr lang="en-US" sz="1600" b="0" dirty="0">
                        <a:effectLst/>
                        <a:latin typeface="Times New Roman" pitchFamily="18" charset="0"/>
                        <a:ea typeface="Times New Roman"/>
                        <a:cs typeface="Times New Roman" pitchFamily="18" charset="0"/>
                      </a:endParaRPr>
                    </a:p>
                  </a:txBody>
                  <a:tcPr marL="68580" marR="68580" marT="0" marB="0" anchor="ctr">
                    <a:solidFill>
                      <a:schemeClr val="accent2">
                        <a:lumMod val="40000"/>
                        <a:lumOff val="60000"/>
                      </a:schemeClr>
                    </a:solidFill>
                  </a:tcP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0.86</a:t>
                      </a:r>
                      <a:endParaRPr lang="en-US" sz="1600" b="0" dirty="0">
                        <a:effectLst/>
                        <a:latin typeface="Times New Roman" pitchFamily="18" charset="0"/>
                        <a:ea typeface="Times New Roman"/>
                        <a:cs typeface="Times New Roman" pitchFamily="18" charset="0"/>
                      </a:endParaRPr>
                    </a:p>
                  </a:txBody>
                  <a:tcPr marL="68580" marR="68580" marT="0" marB="0" anchor="ctr">
                    <a:solidFill>
                      <a:schemeClr val="accent2">
                        <a:lumMod val="40000"/>
                        <a:lumOff val="60000"/>
                      </a:schemeClr>
                    </a:solidFill>
                  </a:tcPr>
                </a:tc>
              </a:tr>
              <a:tr h="423475">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 </a:t>
                      </a:r>
                      <a:endParaRPr lang="en-US" sz="1600" b="0" dirty="0">
                        <a:effectLst/>
                        <a:latin typeface="Times New Roman" pitchFamily="18" charset="0"/>
                        <a:ea typeface="Times New Roman"/>
                        <a:cs typeface="Times New Roman" pitchFamily="18" charset="0"/>
                      </a:endParaRPr>
                    </a:p>
                  </a:txBody>
                  <a:tcPr marL="68580" marR="68580" marT="0" marB="0" anchor="ctr">
                    <a:solidFill>
                      <a:schemeClr val="accent2">
                        <a:lumMod val="20000"/>
                        <a:lumOff val="80000"/>
                      </a:schemeClr>
                    </a:solidFill>
                  </a:tcPr>
                </a:tc>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low</a:t>
                      </a:r>
                      <a:endParaRPr lang="en-US" sz="1600" b="0" dirty="0">
                        <a:effectLst/>
                        <a:latin typeface="Times New Roman" pitchFamily="18" charset="0"/>
                        <a:ea typeface="Times New Roman"/>
                        <a:cs typeface="Times New Roman" pitchFamily="18" charset="0"/>
                      </a:endParaRPr>
                    </a:p>
                  </a:txBody>
                  <a:tcPr marL="68580" marR="68580" marT="0" marB="0" anchor="ctr">
                    <a:solidFill>
                      <a:schemeClr val="accent2">
                        <a:lumMod val="20000"/>
                        <a:lumOff val="80000"/>
                      </a:schemeClr>
                    </a:solidFill>
                  </a:tcP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3.8</a:t>
                      </a:r>
                      <a:endParaRPr lang="en-US" sz="1600" b="0" dirty="0">
                        <a:effectLst/>
                        <a:latin typeface="Times New Roman" pitchFamily="18" charset="0"/>
                        <a:ea typeface="Times New Roman"/>
                        <a:cs typeface="Times New Roman" pitchFamily="18" charset="0"/>
                      </a:endParaRPr>
                    </a:p>
                  </a:txBody>
                  <a:tcPr marL="68580" marR="68580" marT="0" marB="0" anchor="ctr">
                    <a:solidFill>
                      <a:schemeClr val="accent2">
                        <a:lumMod val="20000"/>
                        <a:lumOff val="80000"/>
                      </a:schemeClr>
                    </a:solidFill>
                  </a:tcP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0.30</a:t>
                      </a:r>
                      <a:endParaRPr lang="en-US" sz="1600" b="0" dirty="0">
                        <a:effectLst/>
                        <a:latin typeface="Times New Roman" pitchFamily="18" charset="0"/>
                        <a:ea typeface="Times New Roman"/>
                        <a:cs typeface="Times New Roman" pitchFamily="18" charset="0"/>
                      </a:endParaRPr>
                    </a:p>
                  </a:txBody>
                  <a:tcPr marL="68580" marR="68580" marT="0" marB="0" anchor="ctr">
                    <a:solidFill>
                      <a:schemeClr val="accent2">
                        <a:lumMod val="20000"/>
                        <a:lumOff val="80000"/>
                      </a:schemeClr>
                    </a:solidFill>
                  </a:tcPr>
                </a:tc>
              </a:tr>
            </a:tbl>
          </a:graphicData>
        </a:graphic>
      </p:graphicFrame>
    </p:spTree>
    <p:extLst>
      <p:ext uri="{BB962C8B-B14F-4D97-AF65-F5344CB8AC3E}">
        <p14:creationId xmlns:p14="http://schemas.microsoft.com/office/powerpoint/2010/main" val="253811474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24_1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7094483" cy="6292850"/>
          </a:xfrm>
          <a:prstGeom prst="rect">
            <a:avLst/>
          </a:prstGeom>
          <a:noFill/>
          <a:ln>
            <a:noFill/>
          </a:ln>
        </p:spPr>
      </p:pic>
      <p:sp>
        <p:nvSpPr>
          <p:cNvPr id="3" name="Rectangle 2"/>
          <p:cNvSpPr/>
          <p:nvPr/>
        </p:nvSpPr>
        <p:spPr>
          <a:xfrm>
            <a:off x="6542690" y="172098"/>
            <a:ext cx="2601310" cy="2554545"/>
          </a:xfrm>
          <a:prstGeom prst="rect">
            <a:avLst/>
          </a:prstGeom>
        </p:spPr>
        <p:txBody>
          <a:bodyPr wrap="square">
            <a:spAutoFit/>
          </a:bodyPr>
          <a:lstStyle/>
          <a:p>
            <a:pPr algn="ctr"/>
            <a:r>
              <a:rPr lang="en-US" sz="3200" dirty="0" smtClean="0">
                <a:latin typeface="Times New Roman" pitchFamily="18" charset="0"/>
                <a:cs typeface="Times New Roman" pitchFamily="18" charset="0"/>
              </a:rPr>
              <a:t>Reproduction </a:t>
            </a:r>
            <a:r>
              <a:rPr lang="en-US" sz="3200" dirty="0">
                <a:latin typeface="Times New Roman" pitchFamily="18" charset="0"/>
                <a:cs typeface="Times New Roman" pitchFamily="18" charset="0"/>
              </a:rPr>
              <a:t>in snails fed different protein content </a:t>
            </a:r>
            <a:r>
              <a:rPr lang="en-US" sz="3200" dirty="0" smtClean="0">
                <a:latin typeface="Times New Roman" pitchFamily="18" charset="0"/>
                <a:cs typeface="Times New Roman" pitchFamily="18" charset="0"/>
              </a:rPr>
              <a:t>diets</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24.10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2098"/>
            <a:ext cx="3752194" cy="3416320"/>
          </a:xfrm>
          <a:prstGeom prst="rect">
            <a:avLst/>
          </a:prstGeom>
        </p:spPr>
        <p:txBody>
          <a:bodyPr wrap="square">
            <a:spAutoFit/>
          </a:bodyPr>
          <a:lstStyle/>
          <a:p>
            <a:r>
              <a:rPr lang="en-US" sz="3600" dirty="0" smtClean="0">
                <a:latin typeface="Times New Roman" pitchFamily="18" charset="0"/>
                <a:cs typeface="Times New Roman" pitchFamily="18" charset="0"/>
              </a:rPr>
              <a:t>Consumption</a:t>
            </a:r>
            <a:r>
              <a:rPr lang="en-US" sz="3600" dirty="0">
                <a:latin typeface="Times New Roman" pitchFamily="18" charset="0"/>
                <a:cs typeface="Times New Roman" pitchFamily="18" charset="0"/>
              </a:rPr>
              <a:t>, assimilation and allocation in two snails fed different protein content </a:t>
            </a:r>
            <a:r>
              <a:rPr lang="en-US" sz="3600" dirty="0" smtClean="0">
                <a:latin typeface="Times New Roman" pitchFamily="18" charset="0"/>
                <a:cs typeface="Times New Roman" pitchFamily="18" charset="0"/>
              </a:rPr>
              <a:t>diets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13592"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24.11 </a:t>
            </a:r>
            <a:endParaRPr lang="en-US" dirty="0">
              <a:latin typeface="Times New Roman" pitchFamily="18" charset="0"/>
              <a:cs typeface="Times New Roman" pitchFamily="18" charset="0"/>
            </a:endParaRPr>
          </a:p>
        </p:txBody>
      </p:sp>
      <p:pic>
        <p:nvPicPr>
          <p:cNvPr id="6" name="Picture 5" descr="Figure24_14"/>
          <p:cNvPicPr/>
          <p:nvPr/>
        </p:nvPicPr>
        <p:blipFill>
          <a:blip r:embed="rId3">
            <a:extLst>
              <a:ext uri="{28A0092B-C50C-407E-A947-70E740481C1C}">
                <a14:useLocalDpi xmlns:a14="http://schemas.microsoft.com/office/drawing/2010/main" val="0"/>
              </a:ext>
            </a:extLst>
          </a:blip>
          <a:srcRect/>
          <a:stretch>
            <a:fillRect/>
          </a:stretch>
        </p:blipFill>
        <p:spPr bwMode="auto">
          <a:xfrm>
            <a:off x="3625850" y="0"/>
            <a:ext cx="5518150" cy="6101080"/>
          </a:xfrm>
          <a:prstGeom prst="rect">
            <a:avLst/>
          </a:prstGeom>
          <a:noFill/>
          <a:ln>
            <a:noFill/>
          </a:ln>
        </p:spPr>
      </p:pic>
    </p:spTree>
    <p:extLst>
      <p:ext uri="{BB962C8B-B14F-4D97-AF65-F5344CB8AC3E}">
        <p14:creationId xmlns:p14="http://schemas.microsoft.com/office/powerpoint/2010/main" val="16131282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438463"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Japan's </a:t>
            </a:r>
            <a:r>
              <a:rPr lang="en-US" sz="3600" dirty="0">
                <a:latin typeface="Times New Roman" pitchFamily="18" charset="0"/>
                <a:cs typeface="Times New Roman" pitchFamily="18" charset="0"/>
              </a:rPr>
              <a:t>population age structure for </a:t>
            </a:r>
            <a:r>
              <a:rPr lang="en-US" sz="3600" dirty="0" smtClean="0">
                <a:latin typeface="Times New Roman" pitchFamily="18" charset="0"/>
                <a:cs typeface="Times New Roman" pitchFamily="18" charset="0"/>
              </a:rPr>
              <a:t>2000 </a:t>
            </a:r>
            <a:r>
              <a:rPr lang="en-US" sz="3600" dirty="0">
                <a:latin typeface="Times New Roman" pitchFamily="18" charset="0"/>
                <a:cs typeface="Times New Roman" pitchFamily="18" charset="0"/>
              </a:rPr>
              <a:t>and projected for </a:t>
            </a:r>
            <a:r>
              <a:rPr lang="en-US" sz="3600" dirty="0" smtClean="0">
                <a:latin typeface="Times New Roman" pitchFamily="18" charset="0"/>
                <a:cs typeface="Times New Roman" pitchFamily="18" charset="0"/>
              </a:rPr>
              <a:t>2050</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851789"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ELSI 24.1 </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8731" y="1372426"/>
            <a:ext cx="8346491" cy="4920424"/>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2097"/>
            <a:ext cx="2806065" cy="4031873"/>
          </a:xfrm>
          <a:prstGeom prst="rect">
            <a:avLst/>
          </a:prstGeom>
        </p:spPr>
        <p:txBody>
          <a:bodyPr wrap="square">
            <a:spAutoFit/>
          </a:bodyPr>
          <a:lstStyle/>
          <a:p>
            <a:r>
              <a:rPr lang="en-US" sz="3200" dirty="0" smtClean="0">
                <a:latin typeface="Times New Roman" pitchFamily="18" charset="0"/>
                <a:cs typeface="Times New Roman" pitchFamily="18" charset="0"/>
              </a:rPr>
              <a:t>Damselfish and </a:t>
            </a:r>
            <a:r>
              <a:rPr lang="en-US" sz="3200" dirty="0">
                <a:latin typeface="Times New Roman" pitchFamily="18" charset="0"/>
                <a:cs typeface="Times New Roman" pitchFamily="18" charset="0"/>
              </a:rPr>
              <a:t>the effects of predators on different densities of </a:t>
            </a:r>
            <a:r>
              <a:rPr lang="en-US" sz="3200" dirty="0" smtClean="0">
                <a:latin typeface="Times New Roman" pitchFamily="18" charset="0"/>
                <a:cs typeface="Times New Roman" pitchFamily="18" charset="0"/>
              </a:rPr>
              <a:t>yellowtail damselfish populations</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24.12 </a:t>
            </a:r>
            <a:endParaRPr lang="en-US" dirty="0">
              <a:latin typeface="Times New Roman" pitchFamily="18" charset="0"/>
              <a:cs typeface="Times New Roman" pitchFamily="18" charset="0"/>
            </a:endParaRPr>
          </a:p>
        </p:txBody>
      </p:sp>
      <p:pic>
        <p:nvPicPr>
          <p:cNvPr id="5" name="Picture 4" descr="Figure24_15"/>
          <p:cNvPicPr/>
          <p:nvPr/>
        </p:nvPicPr>
        <p:blipFill>
          <a:blip r:embed="rId3">
            <a:extLst>
              <a:ext uri="{28A0092B-C50C-407E-A947-70E740481C1C}">
                <a14:useLocalDpi xmlns:a14="http://schemas.microsoft.com/office/drawing/2010/main" val="0"/>
              </a:ext>
            </a:extLst>
          </a:blip>
          <a:srcRect/>
          <a:stretch>
            <a:fillRect/>
          </a:stretch>
        </p:blipFill>
        <p:spPr bwMode="auto">
          <a:xfrm>
            <a:off x="2806065" y="0"/>
            <a:ext cx="6337935" cy="5470525"/>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3943297" cy="2862322"/>
          </a:xfrm>
          <a:prstGeom prst="rect">
            <a:avLst/>
          </a:prstGeom>
        </p:spPr>
        <p:txBody>
          <a:bodyPr wrap="square">
            <a:spAutoFit/>
          </a:bodyPr>
          <a:lstStyle/>
          <a:p>
            <a:r>
              <a:rPr lang="en-US" sz="3600" dirty="0" smtClean="0">
                <a:latin typeface="Times New Roman" pitchFamily="18" charset="0"/>
                <a:cs typeface="Times New Roman" pitchFamily="18" charset="0"/>
              </a:rPr>
              <a:t>Proportion </a:t>
            </a:r>
            <a:r>
              <a:rPr lang="en-US" sz="3600" dirty="0">
                <a:latin typeface="Times New Roman" pitchFamily="18" charset="0"/>
                <a:cs typeface="Times New Roman" pitchFamily="18" charset="0"/>
              </a:rPr>
              <a:t>of </a:t>
            </a:r>
            <a:r>
              <a:rPr lang="en-US" sz="3600" dirty="0" smtClean="0">
                <a:latin typeface="Times New Roman" pitchFamily="18" charset="0"/>
                <a:cs typeface="Times New Roman" pitchFamily="18" charset="0"/>
              </a:rPr>
              <a:t>damselfish </a:t>
            </a:r>
            <a:r>
              <a:rPr lang="en-US" sz="3600" dirty="0">
                <a:latin typeface="Times New Roman" pitchFamily="18" charset="0"/>
                <a:cs typeface="Times New Roman" pitchFamily="18" charset="0"/>
              </a:rPr>
              <a:t>lost during daylight </a:t>
            </a:r>
            <a:r>
              <a:rPr lang="en-US" sz="3600" dirty="0" smtClean="0">
                <a:latin typeface="Times New Roman" pitchFamily="18" charset="0"/>
                <a:cs typeface="Times New Roman" pitchFamily="18" charset="0"/>
              </a:rPr>
              <a:t>feeding </a:t>
            </a:r>
            <a:r>
              <a:rPr lang="en-US" sz="3600" dirty="0">
                <a:latin typeface="Times New Roman" pitchFamily="18" charset="0"/>
                <a:cs typeface="Times New Roman" pitchFamily="18" charset="0"/>
              </a:rPr>
              <a:t>and nighttime </a:t>
            </a:r>
            <a:r>
              <a:rPr lang="en-US" sz="3600" dirty="0" smtClean="0">
                <a:latin typeface="Times New Roman" pitchFamily="18" charset="0"/>
                <a:cs typeface="Times New Roman" pitchFamily="18" charset="0"/>
              </a:rPr>
              <a:t>sheltering</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24.13 </a:t>
            </a:r>
            <a:endParaRPr lang="en-US" dirty="0">
              <a:latin typeface="Times New Roman" pitchFamily="18" charset="0"/>
              <a:cs typeface="Times New Roman" pitchFamily="18" charset="0"/>
            </a:endParaRPr>
          </a:p>
        </p:txBody>
      </p:sp>
      <p:pic>
        <p:nvPicPr>
          <p:cNvPr id="5" name="Picture 4" descr="Figure24_16"/>
          <p:cNvPicPr/>
          <p:nvPr/>
        </p:nvPicPr>
        <p:blipFill>
          <a:blip r:embed="rId3">
            <a:extLst>
              <a:ext uri="{28A0092B-C50C-407E-A947-70E740481C1C}">
                <a14:useLocalDpi xmlns:a14="http://schemas.microsoft.com/office/drawing/2010/main" val="0"/>
              </a:ext>
            </a:extLst>
          </a:blip>
          <a:srcRect/>
          <a:stretch>
            <a:fillRect/>
          </a:stretch>
        </p:blipFill>
        <p:spPr bwMode="auto">
          <a:xfrm>
            <a:off x="4130675" y="0"/>
            <a:ext cx="5013325" cy="6495415"/>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6" y="109034"/>
            <a:ext cx="8814733" cy="1569660"/>
          </a:xfrm>
          <a:prstGeom prst="rect">
            <a:avLst/>
          </a:prstGeom>
        </p:spPr>
        <p:txBody>
          <a:bodyPr wrap="square">
            <a:spAutoFit/>
          </a:bodyPr>
          <a:lstStyle/>
          <a:p>
            <a:r>
              <a:rPr lang="en-US" sz="3200" dirty="0" smtClean="0">
                <a:latin typeface="Times New Roman" pitchFamily="18" charset="0"/>
                <a:cs typeface="Times New Roman" pitchFamily="18" charset="0"/>
              </a:rPr>
              <a:t>Analysis </a:t>
            </a:r>
            <a:r>
              <a:rPr lang="en-US" sz="3200" dirty="0">
                <a:latin typeface="Times New Roman" pitchFamily="18" charset="0"/>
                <a:cs typeface="Times New Roman" pitchFamily="18" charset="0"/>
              </a:rPr>
              <a:t>of vulnerable positions and effect of density on proportion of </a:t>
            </a:r>
            <a:r>
              <a:rPr lang="en-US" sz="3200" dirty="0" smtClean="0">
                <a:latin typeface="Times New Roman" pitchFamily="18" charset="0"/>
                <a:cs typeface="Times New Roman" pitchFamily="18" charset="0"/>
              </a:rPr>
              <a:t>damselfish </a:t>
            </a:r>
            <a:r>
              <a:rPr lang="en-US" sz="3200" dirty="0">
                <a:latin typeface="Times New Roman" pitchFamily="18" charset="0"/>
                <a:cs typeface="Times New Roman" pitchFamily="18" charset="0"/>
              </a:rPr>
              <a:t>in vulnerable </a:t>
            </a:r>
            <a:r>
              <a:rPr lang="en-US" sz="3200" dirty="0" smtClean="0">
                <a:latin typeface="Times New Roman" pitchFamily="18" charset="0"/>
                <a:cs typeface="Times New Roman" pitchFamily="18" charset="0"/>
              </a:rPr>
              <a:t>positions</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24.14 </a:t>
            </a:r>
            <a:endParaRPr lang="en-US" dirty="0">
              <a:latin typeface="Times New Roman" pitchFamily="18" charset="0"/>
              <a:cs typeface="Times New Roman" pitchFamily="18" charset="0"/>
            </a:endParaRPr>
          </a:p>
        </p:txBody>
      </p:sp>
      <p:pic>
        <p:nvPicPr>
          <p:cNvPr id="5" name="Picture 4" descr="Figure24_1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852377" y="1259071"/>
            <a:ext cx="7166909" cy="4652998"/>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TextBox 3"/>
          <p:cNvSpPr txBox="1">
            <a:spLocks noChangeArrowheads="1"/>
          </p:cNvSpPr>
          <p:nvPr/>
        </p:nvSpPr>
        <p:spPr bwMode="auto">
          <a:xfrm>
            <a:off x="-1" y="0"/>
            <a:ext cx="8397332" cy="646331"/>
          </a:xfrm>
          <a:prstGeom prst="rect">
            <a:avLst/>
          </a:prstGeom>
          <a:noFill/>
          <a:ln w="9525">
            <a:noFill/>
            <a:miter lim="800000"/>
            <a:headEnd/>
            <a:tailEnd/>
          </a:ln>
        </p:spPr>
        <p:txBody>
          <a:bodyPr wrap="square">
            <a:spAutoFit/>
          </a:bodyPr>
          <a:lstStyle/>
          <a:p>
            <a:pPr algn="ctr"/>
            <a:r>
              <a:rPr lang="it-IT" sz="3600" dirty="0" smtClean="0">
                <a:latin typeface="Times New Roman" pitchFamily="18" charset="0"/>
                <a:cs typeface="Times New Roman" pitchFamily="18" charset="0"/>
              </a:rPr>
              <a:t>A </a:t>
            </a:r>
            <a:r>
              <a:rPr lang="it-IT" sz="3600" dirty="0">
                <a:latin typeface="Times New Roman" pitchFamily="18" charset="0"/>
                <a:cs typeface="Times New Roman" pitchFamily="18" charset="0"/>
              </a:rPr>
              <a:t>peregrine falcon, </a:t>
            </a:r>
            <a:r>
              <a:rPr lang="it-IT" sz="3600" i="1" dirty="0">
                <a:latin typeface="Times New Roman" pitchFamily="18" charset="0"/>
                <a:cs typeface="Times New Roman" pitchFamily="18" charset="0"/>
              </a:rPr>
              <a:t>Falco </a:t>
            </a:r>
            <a:r>
              <a:rPr lang="it-IT" sz="3600" i="1" dirty="0" smtClean="0">
                <a:latin typeface="Times New Roman" pitchFamily="18" charset="0"/>
                <a:cs typeface="Times New Roman" pitchFamily="18" charset="0"/>
              </a:rPr>
              <a:t>peregrines</a:t>
            </a:r>
            <a:endParaRPr lang="en-US" sz="3600" dirty="0">
              <a:latin typeface="Times New Roman" pitchFamily="18" charset="0"/>
              <a:cs typeface="Times New Roman" pitchFamily="18" charset="0"/>
            </a:endParaRPr>
          </a:p>
        </p:txBody>
      </p:sp>
      <p:sp>
        <p:nvSpPr>
          <p:cNvPr id="7172" name="Rectangle 5"/>
          <p:cNvSpPr>
            <a:spLocks noChangeArrowheads="1"/>
          </p:cNvSpPr>
          <p:nvPr/>
        </p:nvSpPr>
        <p:spPr bwMode="auto">
          <a:xfrm>
            <a:off x="0" y="6292850"/>
            <a:ext cx="15824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UN24.1</a:t>
            </a:r>
            <a:endParaRPr lang="en-US" dirty="0">
              <a:latin typeface="Times New Roman" pitchFamily="18" charset="0"/>
              <a:cs typeface="Times New Roman" pitchFamily="18" charset="0"/>
            </a:endParaRPr>
          </a:p>
        </p:txBody>
      </p:sp>
      <p:pic>
        <p:nvPicPr>
          <p:cNvPr id="4" name="Picture 3"/>
          <p:cNvPicPr/>
          <p:nvPr/>
        </p:nvPicPr>
        <p:blipFill>
          <a:blip r:embed="rId3">
            <a:extLst>
              <a:ext uri="{28A0092B-C50C-407E-A947-70E740481C1C}">
                <a14:useLocalDpi xmlns:a14="http://schemas.microsoft.com/office/drawing/2010/main" val="0"/>
              </a:ext>
            </a:extLst>
          </a:blip>
          <a:srcRect/>
          <a:stretch>
            <a:fillRect/>
          </a:stretch>
        </p:blipFill>
        <p:spPr bwMode="auto">
          <a:xfrm>
            <a:off x="1009740" y="646331"/>
            <a:ext cx="6876959" cy="564651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9"/>
            <a:ext cx="8688609" cy="1200329"/>
          </a:xfrm>
          <a:prstGeom prst="rect">
            <a:avLst/>
          </a:prstGeom>
        </p:spPr>
        <p:txBody>
          <a:bodyPr wrap="square">
            <a:spAutoFit/>
          </a:bodyPr>
          <a:lstStyle/>
          <a:p>
            <a:r>
              <a:rPr lang="en-US" sz="3600" dirty="0" smtClean="0">
                <a:latin typeface="Times New Roman" pitchFamily="18" charset="0"/>
                <a:cs typeface="Times New Roman" pitchFamily="18" charset="0"/>
              </a:rPr>
              <a:t>Annual </a:t>
            </a:r>
            <a:r>
              <a:rPr lang="en-US" sz="3600" dirty="0">
                <a:latin typeface="Times New Roman" pitchFamily="18" charset="0"/>
                <a:cs typeface="Times New Roman" pitchFamily="18" charset="0"/>
              </a:rPr>
              <a:t>changes in </a:t>
            </a:r>
            <a:r>
              <a:rPr lang="en-US" sz="3600" dirty="0" smtClean="0">
                <a:latin typeface="Times New Roman" pitchFamily="18" charset="0"/>
                <a:cs typeface="Times New Roman" pitchFamily="18" charset="0"/>
              </a:rPr>
              <a:t>female </a:t>
            </a:r>
            <a:r>
              <a:rPr lang="en-US" sz="3600" dirty="0">
                <a:latin typeface="Times New Roman" pitchFamily="18" charset="0"/>
                <a:cs typeface="Times New Roman" pitchFamily="18" charset="0"/>
              </a:rPr>
              <a:t>European rabbits densities and the proportion of </a:t>
            </a:r>
            <a:r>
              <a:rPr lang="en-US" sz="3600" dirty="0" smtClean="0">
                <a:latin typeface="Times New Roman" pitchFamily="18" charset="0"/>
                <a:cs typeface="Times New Roman" pitchFamily="18" charset="0"/>
              </a:rPr>
              <a:t>one-year-olds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24.15 </a:t>
            </a:r>
            <a:endParaRPr lang="en-US" dirty="0">
              <a:latin typeface="Times New Roman" pitchFamily="18" charset="0"/>
              <a:cs typeface="Times New Roman" pitchFamily="18"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452" y="1372428"/>
            <a:ext cx="8674783" cy="4413517"/>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24_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24660" y="1243886"/>
            <a:ext cx="7315299" cy="5131190"/>
          </a:xfrm>
          <a:prstGeom prst="rect">
            <a:avLst/>
          </a:prstGeom>
          <a:noFill/>
          <a:ln>
            <a:noFill/>
          </a:ln>
        </p:spPr>
      </p:pic>
      <p:sp>
        <p:nvSpPr>
          <p:cNvPr id="3" name="Rectangle 2"/>
          <p:cNvSpPr/>
          <p:nvPr/>
        </p:nvSpPr>
        <p:spPr>
          <a:xfrm>
            <a:off x="187377" y="172099"/>
            <a:ext cx="8704375" cy="1200329"/>
          </a:xfrm>
          <a:prstGeom prst="rect">
            <a:avLst/>
          </a:prstGeom>
        </p:spPr>
        <p:txBody>
          <a:bodyPr wrap="square">
            <a:spAutoFit/>
          </a:bodyPr>
          <a:lstStyle/>
          <a:p>
            <a:r>
              <a:rPr lang="en-US" sz="3600" dirty="0" smtClean="0">
                <a:latin typeface="Times New Roman" pitchFamily="18" charset="0"/>
                <a:cs typeface="Times New Roman" pitchFamily="18" charset="0"/>
              </a:rPr>
              <a:t>Relationships </a:t>
            </a:r>
            <a:r>
              <a:rPr lang="en-US" sz="3600" dirty="0">
                <a:latin typeface="Times New Roman" pitchFamily="18" charset="0"/>
                <a:cs typeface="Times New Roman" pitchFamily="18" charset="0"/>
              </a:rPr>
              <a:t>between density of </a:t>
            </a:r>
            <a:r>
              <a:rPr lang="en-US" sz="3600" dirty="0" smtClean="0">
                <a:latin typeface="Times New Roman" pitchFamily="18" charset="0"/>
                <a:cs typeface="Times New Roman" pitchFamily="18" charset="0"/>
              </a:rPr>
              <a:t>female </a:t>
            </a:r>
            <a:r>
              <a:rPr lang="en-US" sz="3600" dirty="0">
                <a:latin typeface="Times New Roman" pitchFamily="18" charset="0"/>
                <a:cs typeface="Times New Roman" pitchFamily="18" charset="0"/>
              </a:rPr>
              <a:t>European rabbits and reproductive </a:t>
            </a:r>
            <a:r>
              <a:rPr lang="en-US" sz="3600" dirty="0" smtClean="0">
                <a:latin typeface="Times New Roman" pitchFamily="18" charset="0"/>
                <a:cs typeface="Times New Roman" pitchFamily="18" charset="0"/>
              </a:rPr>
              <a:t>parameters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24.16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2137" y="150027"/>
            <a:ext cx="8501919"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Age </a:t>
            </a:r>
            <a:r>
              <a:rPr lang="en-US" sz="3600" dirty="0">
                <a:latin typeface="Times New Roman" pitchFamily="18" charset="0"/>
                <a:cs typeface="Times New Roman" pitchFamily="18" charset="0"/>
              </a:rPr>
              <a:t>and density-dependent reproductive rates of European </a:t>
            </a:r>
            <a:r>
              <a:rPr lang="en-US" sz="3600" dirty="0" smtClean="0">
                <a:latin typeface="Times New Roman" pitchFamily="18" charset="0"/>
                <a:cs typeface="Times New Roman" pitchFamily="18" charset="0"/>
              </a:rPr>
              <a:t>rabbits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24.17 </a:t>
            </a:r>
            <a:endParaRPr lang="en-US" dirty="0">
              <a:latin typeface="Times New Roman" pitchFamily="18" charset="0"/>
              <a:cs typeface="Times New Roman" pitchFamily="18" charset="0"/>
            </a:endParaRPr>
          </a:p>
        </p:txBody>
      </p:sp>
      <p:pic>
        <p:nvPicPr>
          <p:cNvPr id="5" name="Picture 4" descr="Figure24_20"/>
          <p:cNvPicPr/>
          <p:nvPr/>
        </p:nvPicPr>
        <p:blipFill>
          <a:blip r:embed="rId3">
            <a:extLst>
              <a:ext uri="{28A0092B-C50C-407E-A947-70E740481C1C}">
                <a14:useLocalDpi xmlns:a14="http://schemas.microsoft.com/office/drawing/2010/main" val="0"/>
              </a:ext>
            </a:extLst>
          </a:blip>
          <a:srcRect/>
          <a:stretch>
            <a:fillRect/>
          </a:stretch>
        </p:blipFill>
        <p:spPr bwMode="auto">
          <a:xfrm>
            <a:off x="914201" y="1211964"/>
            <a:ext cx="7425757" cy="5080886"/>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Descriptive </a:t>
            </a:r>
            <a:r>
              <a:rPr lang="en-US" sz="3600" dirty="0">
                <a:latin typeface="Times New Roman" pitchFamily="18" charset="0"/>
                <a:cs typeface="Times New Roman" pitchFamily="18" charset="0"/>
              </a:rPr>
              <a:t>statistics and Clark-Evans statistics for a jack pine </a:t>
            </a:r>
            <a:r>
              <a:rPr lang="en-US" sz="3600" dirty="0" smtClean="0">
                <a:latin typeface="Times New Roman" pitchFamily="18" charset="0"/>
                <a:cs typeface="Times New Roman" pitchFamily="18" charset="0"/>
              </a:rPr>
              <a:t>forest</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24.3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822189631"/>
              </p:ext>
            </p:extLst>
          </p:nvPr>
        </p:nvGraphicFramePr>
        <p:xfrm>
          <a:off x="346840" y="1608082"/>
          <a:ext cx="8592209" cy="3831021"/>
        </p:xfrm>
        <a:graphic>
          <a:graphicData uri="http://schemas.openxmlformats.org/drawingml/2006/table">
            <a:tbl>
              <a:tblPr firstRow="1" firstCol="1" bandRow="1">
                <a:tableStyleId>{5C22544A-7EE6-4342-B048-85BDC9FD1C3A}</a:tableStyleId>
              </a:tblPr>
              <a:tblGrid>
                <a:gridCol w="2569781"/>
                <a:gridCol w="1371600"/>
                <a:gridCol w="1686910"/>
                <a:gridCol w="1150883"/>
                <a:gridCol w="1813035"/>
              </a:tblGrid>
              <a:tr h="1255799">
                <a:tc>
                  <a:txBody>
                    <a:bodyPr/>
                    <a:lstStyle/>
                    <a:p>
                      <a:pPr marL="0" marR="0">
                        <a:lnSpc>
                          <a:spcPct val="100000"/>
                        </a:lnSpc>
                        <a:spcBef>
                          <a:spcPts val="0"/>
                        </a:spcBef>
                        <a:spcAft>
                          <a:spcPts val="0"/>
                        </a:spcAft>
                      </a:pPr>
                      <a:r>
                        <a:rPr lang="en-US" sz="2400" b="0" dirty="0">
                          <a:effectLst/>
                          <a:latin typeface="Times New Roman" pitchFamily="18" charset="0"/>
                          <a:cs typeface="Times New Roman" pitchFamily="18" charset="0"/>
                        </a:rPr>
                        <a:t>population</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density (#/m</a:t>
                      </a:r>
                      <a:r>
                        <a:rPr lang="en-US" sz="2400" b="0" baseline="30000">
                          <a:effectLst/>
                          <a:latin typeface="Times New Roman" pitchFamily="18" charset="0"/>
                          <a:cs typeface="Times New Roman" pitchFamily="18" charset="0"/>
                        </a:rPr>
                        <a:t>2</a:t>
                      </a:r>
                      <a:r>
                        <a:rPr lang="en-US" sz="2400" b="0">
                          <a:effectLst/>
                          <a:latin typeface="Times New Roman" pitchFamily="18" charset="0"/>
                          <a:cs typeface="Times New Roman" pitchFamily="18" charset="0"/>
                        </a:rPr>
                        <a:t>)</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mean NND (m)</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CE</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probability</a:t>
                      </a:r>
                      <a:endParaRPr lang="en-US" sz="1600" b="0">
                        <a:effectLst/>
                        <a:latin typeface="Times New Roman" pitchFamily="18" charset="0"/>
                        <a:ea typeface="Times New Roman"/>
                        <a:cs typeface="Times New Roman" pitchFamily="18" charset="0"/>
                      </a:endParaRPr>
                    </a:p>
                  </a:txBody>
                  <a:tcPr marL="68580" marR="68580" marT="0" marB="0" anchor="ctr"/>
                </a:tc>
              </a:tr>
              <a:tr h="1100785">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all trees, living, dead, &amp; stumps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0.55</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0.554</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1.567</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0.117</a:t>
                      </a:r>
                      <a:endParaRPr lang="en-US" sz="1600" b="0">
                        <a:effectLst/>
                        <a:latin typeface="Times New Roman" pitchFamily="18" charset="0"/>
                        <a:ea typeface="Times New Roman"/>
                        <a:cs typeface="Times New Roman" pitchFamily="18" charset="0"/>
                      </a:endParaRPr>
                    </a:p>
                  </a:txBody>
                  <a:tcPr marL="68580" marR="68580" marT="0" marB="0" anchor="ctr"/>
                </a:tc>
              </a:tr>
              <a:tr h="627899">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living trees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0.18</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1.107</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5.56</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&lt;0.0001</a:t>
                      </a:r>
                      <a:endParaRPr lang="en-US" sz="1600" b="0">
                        <a:effectLst/>
                        <a:latin typeface="Times New Roman" pitchFamily="18" charset="0"/>
                        <a:ea typeface="Times New Roman"/>
                        <a:cs typeface="Times New Roman" pitchFamily="18" charset="0"/>
                      </a:endParaRPr>
                    </a:p>
                  </a:txBody>
                  <a:tcPr marL="68580" marR="68580" marT="0" marB="0" anchor="ctr"/>
                </a:tc>
              </a:tr>
              <a:tr h="846538">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dead trees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0.37</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0.633</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-1.898</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0.942</a:t>
                      </a:r>
                      <a:endParaRPr lang="en-US" sz="16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9037859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7015" y="172099"/>
            <a:ext cx="3895892" cy="2862322"/>
          </a:xfrm>
          <a:prstGeom prst="rect">
            <a:avLst/>
          </a:prstGeom>
        </p:spPr>
        <p:txBody>
          <a:bodyPr wrap="square">
            <a:spAutoFit/>
          </a:bodyPr>
          <a:lstStyle/>
          <a:p>
            <a:r>
              <a:rPr lang="en-US" sz="3600" dirty="0" smtClean="0">
                <a:latin typeface="Times New Roman" pitchFamily="18" charset="0"/>
                <a:cs typeface="Times New Roman" pitchFamily="18" charset="0"/>
              </a:rPr>
              <a:t>White </a:t>
            </a:r>
            <a:r>
              <a:rPr lang="en-US" sz="3600" dirty="0" err="1">
                <a:latin typeface="Times New Roman" pitchFamily="18" charset="0"/>
                <a:cs typeface="Times New Roman" pitchFamily="18" charset="0"/>
              </a:rPr>
              <a:t>wallrocket</a:t>
            </a:r>
            <a:r>
              <a:rPr lang="en-US" sz="3600" dirty="0">
                <a:latin typeface="Times New Roman" pitchFamily="18" charset="0"/>
                <a:cs typeface="Times New Roman" pitchFamily="18" charset="0"/>
              </a:rPr>
              <a:t> </a:t>
            </a:r>
            <a:r>
              <a:rPr lang="en-US" sz="3600" dirty="0" smtClean="0">
                <a:latin typeface="Times New Roman" pitchFamily="18" charset="0"/>
                <a:cs typeface="Times New Roman" pitchFamily="18" charset="0"/>
              </a:rPr>
              <a:t>reproduction parameters as </a:t>
            </a:r>
            <a:r>
              <a:rPr lang="en-US" sz="3600" dirty="0">
                <a:latin typeface="Times New Roman" pitchFamily="18" charset="0"/>
                <a:cs typeface="Times New Roman" pitchFamily="18" charset="0"/>
              </a:rPr>
              <a:t>functions of nearest neighbor </a:t>
            </a:r>
            <a:r>
              <a:rPr lang="en-US" sz="3600" dirty="0" smtClean="0">
                <a:latin typeface="Times New Roman" pitchFamily="18" charset="0"/>
                <a:cs typeface="Times New Roman" pitchFamily="18" charset="0"/>
              </a:rPr>
              <a:t>distance</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24.18 </a:t>
            </a:r>
            <a:endParaRPr lang="en-US" dirty="0">
              <a:latin typeface="Times New Roman" pitchFamily="18" charset="0"/>
              <a:cs typeface="Times New Roman" pitchFamily="18" charset="0"/>
            </a:endParaRPr>
          </a:p>
        </p:txBody>
      </p:sp>
      <p:pic>
        <p:nvPicPr>
          <p:cNvPr id="5" name="Picture 4" descr="Figure24_2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78317" y="0"/>
            <a:ext cx="5265683" cy="6778222"/>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804223"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American </a:t>
            </a:r>
            <a:r>
              <a:rPr lang="en-US" sz="3600" dirty="0">
                <a:latin typeface="Times New Roman" pitchFamily="18" charset="0"/>
                <a:cs typeface="Times New Roman" pitchFamily="18" charset="0"/>
              </a:rPr>
              <a:t>kestrel </a:t>
            </a:r>
            <a:r>
              <a:rPr lang="en-US" sz="3600" dirty="0" smtClean="0">
                <a:latin typeface="Times New Roman" pitchFamily="18" charset="0"/>
                <a:cs typeface="Times New Roman" pitchFamily="18" charset="0"/>
              </a:rPr>
              <a:t>and </a:t>
            </a:r>
            <a:r>
              <a:rPr lang="en-US" sz="3600" dirty="0" err="1" smtClean="0">
                <a:latin typeface="Times New Roman" pitchFamily="18" charset="0"/>
                <a:cs typeface="Times New Roman" pitchFamily="18" charset="0"/>
              </a:rPr>
              <a:t>nestbox</a:t>
            </a:r>
            <a:r>
              <a:rPr lang="en-US" sz="3600" dirty="0" smtClean="0">
                <a:latin typeface="Times New Roman" pitchFamily="18" charset="0"/>
                <a:cs typeface="Times New Roman" pitchFamily="18" charset="0"/>
              </a:rPr>
              <a:t> </a:t>
            </a:r>
            <a:r>
              <a:rPr lang="en-US" sz="3600" dirty="0">
                <a:latin typeface="Times New Roman" pitchFamily="18" charset="0"/>
                <a:cs typeface="Times New Roman" pitchFamily="18" charset="0"/>
              </a:rPr>
              <a:t>with young kestrel peeking </a:t>
            </a:r>
            <a:r>
              <a:rPr lang="en-US" sz="3600" dirty="0" smtClean="0">
                <a:latin typeface="Times New Roman" pitchFamily="18" charset="0"/>
                <a:cs typeface="Times New Roman" pitchFamily="18" charset="0"/>
              </a:rPr>
              <a:t>out</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24.19 </a:t>
            </a:r>
            <a:endParaRPr lang="en-US" dirty="0">
              <a:latin typeface="Times New Roman" pitchFamily="18" charset="0"/>
              <a:cs typeface="Times New Roman" pitchFamily="18" charset="0"/>
            </a:endParaRPr>
          </a:p>
        </p:txBody>
      </p:sp>
      <p:pic>
        <p:nvPicPr>
          <p:cNvPr id="5" name="Picture 4" descr="Figure24_2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0580" y="1655379"/>
            <a:ext cx="8802839" cy="3547242"/>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Concentrations </a:t>
            </a:r>
            <a:r>
              <a:rPr lang="en-US" sz="3600" dirty="0">
                <a:latin typeface="Times New Roman" pitchFamily="18" charset="0"/>
                <a:cs typeface="Times New Roman" pitchFamily="18" charset="0"/>
              </a:rPr>
              <a:t>of chlorinated hydrocarbons in eggs from a wild population of </a:t>
            </a:r>
            <a:r>
              <a:rPr lang="en-US" sz="3600" dirty="0" smtClean="0">
                <a:latin typeface="Times New Roman" pitchFamily="18" charset="0"/>
                <a:cs typeface="Times New Roman" pitchFamily="18" charset="0"/>
              </a:rPr>
              <a:t>kestrels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24.4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064081113"/>
              </p:ext>
            </p:extLst>
          </p:nvPr>
        </p:nvGraphicFramePr>
        <p:xfrm>
          <a:off x="409902" y="1560781"/>
          <a:ext cx="8544911" cy="4732068"/>
        </p:xfrm>
        <a:graphic>
          <a:graphicData uri="http://schemas.openxmlformats.org/drawingml/2006/table">
            <a:tbl>
              <a:tblPr firstRow="1" firstCol="1" bandRow="1">
                <a:tableStyleId>{5C22544A-7EE6-4342-B048-85BDC9FD1C3A}</a:tableStyleId>
              </a:tblPr>
              <a:tblGrid>
                <a:gridCol w="1612247"/>
                <a:gridCol w="1854085"/>
                <a:gridCol w="1854085"/>
                <a:gridCol w="1692859"/>
                <a:gridCol w="1531635"/>
              </a:tblGrid>
              <a:tr h="450849">
                <a:tc rowSpan="2">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 </a:t>
                      </a:r>
                    </a:p>
                    <a:p>
                      <a:pPr marL="0" marR="0">
                        <a:lnSpc>
                          <a:spcPct val="100000"/>
                        </a:lnSpc>
                        <a:spcBef>
                          <a:spcPts val="0"/>
                        </a:spcBef>
                        <a:spcAft>
                          <a:spcPts val="0"/>
                        </a:spcAft>
                      </a:pPr>
                      <a:r>
                        <a:rPr lang="en-US" sz="2400" b="0">
                          <a:effectLst/>
                          <a:latin typeface="Times New Roman" pitchFamily="18" charset="0"/>
                          <a:cs typeface="Times New Roman" pitchFamily="18" charset="0"/>
                        </a:rPr>
                        <a:t>compound</a:t>
                      </a:r>
                      <a:endParaRPr lang="en-US" sz="2400" b="0">
                        <a:effectLst/>
                        <a:latin typeface="Times New Roman" pitchFamily="18" charset="0"/>
                        <a:ea typeface="Times New Roman"/>
                        <a:cs typeface="Times New Roman" pitchFamily="18" charset="0"/>
                      </a:endParaRPr>
                    </a:p>
                  </a:txBody>
                  <a:tcPr marL="68580" marR="68580" marT="0" marB="0" anchor="ctr"/>
                </a:tc>
                <a:tc gridSpan="4">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year</a:t>
                      </a:r>
                      <a:endParaRPr lang="en-US" sz="2400" b="0">
                        <a:effectLst/>
                        <a:latin typeface="Times New Roman" pitchFamily="18" charset="0"/>
                        <a:ea typeface="Times New Roman"/>
                        <a:cs typeface="Times New Roman" pitchFamily="18" charset="0"/>
                      </a:endParaRPr>
                    </a:p>
                  </a:txBody>
                  <a:tcPr marL="68580" marR="68580" marT="0" marB="0" anchor="ctr"/>
                </a:tc>
                <a:tc hMerge="1">
                  <a:txBody>
                    <a:bodyPr/>
                    <a:lstStyle/>
                    <a:p>
                      <a:endParaRPr lang="en-US"/>
                    </a:p>
                  </a:txBody>
                  <a:tcPr/>
                </a:tc>
                <a:tc hMerge="1">
                  <a:txBody>
                    <a:bodyPr/>
                    <a:lstStyle/>
                    <a:p>
                      <a:endParaRPr lang="en-US"/>
                    </a:p>
                  </a:txBody>
                  <a:tcPr/>
                </a:tc>
                <a:tc hMerge="1">
                  <a:txBody>
                    <a:bodyPr/>
                    <a:lstStyle/>
                    <a:p>
                      <a:endParaRPr lang="en-US"/>
                    </a:p>
                  </a:txBody>
                  <a:tcPr/>
                </a:tc>
              </a:tr>
              <a:tr h="450849">
                <a:tc vMerge="1">
                  <a:txBody>
                    <a:bodyPr/>
                    <a:lstStyle/>
                    <a:p>
                      <a:endParaRPr lang="en-US"/>
                    </a:p>
                  </a:txBody>
                  <a:tcP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1969</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1970</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1971</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1972</a:t>
                      </a:r>
                      <a:endParaRPr lang="en-US" sz="2400" b="0">
                        <a:effectLst/>
                        <a:latin typeface="Times New Roman" pitchFamily="18" charset="0"/>
                        <a:ea typeface="Times New Roman"/>
                        <a:cs typeface="Times New Roman" pitchFamily="18" charset="0"/>
                      </a:endParaRPr>
                    </a:p>
                  </a:txBody>
                  <a:tcPr marL="68580" marR="68580" marT="0" marB="0" anchor="ctr"/>
                </a:tc>
              </a:tr>
              <a:tr h="766074">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DDE</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34.6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28.1 (5)</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41.9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25.8 (22)</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33.2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16.4 (6)</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36.8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8.37 (5)</a:t>
                      </a:r>
                      <a:endParaRPr lang="en-US" sz="2400" b="0">
                        <a:effectLst/>
                        <a:latin typeface="Times New Roman" pitchFamily="18" charset="0"/>
                        <a:ea typeface="Times New Roman"/>
                        <a:cs typeface="Times New Roman" pitchFamily="18" charset="0"/>
                      </a:endParaRPr>
                    </a:p>
                  </a:txBody>
                  <a:tcPr marL="68580" marR="68580" marT="0" marB="0" anchor="ctr"/>
                </a:tc>
              </a:tr>
              <a:tr h="766074">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DDT</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nd</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0.87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1.05 (5)</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nd</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nd</a:t>
                      </a:r>
                      <a:endParaRPr lang="en-US" sz="2400" b="0">
                        <a:effectLst/>
                        <a:latin typeface="Times New Roman" pitchFamily="18" charset="0"/>
                        <a:ea typeface="Times New Roman"/>
                        <a:cs typeface="Times New Roman" pitchFamily="18" charset="0"/>
                      </a:endParaRPr>
                    </a:p>
                  </a:txBody>
                  <a:tcPr marL="68580" marR="68580" marT="0" marB="0" anchor="ctr"/>
                </a:tc>
              </a:tr>
              <a:tr h="766074">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DDD</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nd</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0.26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0.57 (5)</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nd</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nd</a:t>
                      </a:r>
                      <a:endParaRPr lang="en-US" sz="2400" b="0">
                        <a:effectLst/>
                        <a:latin typeface="Times New Roman" pitchFamily="18" charset="0"/>
                        <a:ea typeface="Times New Roman"/>
                        <a:cs typeface="Times New Roman" pitchFamily="18" charset="0"/>
                      </a:endParaRPr>
                    </a:p>
                  </a:txBody>
                  <a:tcPr marL="68580" marR="68580" marT="0" marB="0" anchor="ctr"/>
                </a:tc>
              </a:tr>
              <a:tr h="766074">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Dieldrin</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0.05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0 (1)</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2.70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4.19 (5)</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0.15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0.22 (7)</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nd</a:t>
                      </a:r>
                      <a:endParaRPr lang="en-US" sz="2400" b="0">
                        <a:effectLst/>
                        <a:latin typeface="Times New Roman" pitchFamily="18" charset="0"/>
                        <a:ea typeface="Times New Roman"/>
                        <a:cs typeface="Times New Roman" pitchFamily="18" charset="0"/>
                      </a:endParaRPr>
                    </a:p>
                  </a:txBody>
                  <a:tcPr marL="68580" marR="68580" marT="0" marB="0" anchor="ctr"/>
                </a:tc>
              </a:tr>
              <a:tr h="766074">
                <a:tc>
                  <a:txBody>
                    <a:bodyPr/>
                    <a:lstStyle/>
                    <a:p>
                      <a:pPr marL="0" marR="0">
                        <a:lnSpc>
                          <a:spcPct val="100000"/>
                        </a:lnSpc>
                        <a:spcBef>
                          <a:spcPts val="0"/>
                        </a:spcBef>
                        <a:spcAft>
                          <a:spcPts val="0"/>
                        </a:spcAft>
                      </a:pPr>
                      <a:r>
                        <a:rPr lang="en-US" sz="2400" b="0">
                          <a:effectLst/>
                          <a:latin typeface="Times New Roman" pitchFamily="18" charset="0"/>
                          <a:cs typeface="Times New Roman" pitchFamily="18" charset="0"/>
                        </a:rPr>
                        <a:t>PCBs</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nd</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37.0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56.0 (5)</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nd</a:t>
                      </a:r>
                      <a:endParaRPr lang="en-US" sz="24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err="1">
                          <a:effectLst/>
                          <a:latin typeface="Times New Roman" pitchFamily="18" charset="0"/>
                          <a:cs typeface="Times New Roman" pitchFamily="18" charset="0"/>
                        </a:rPr>
                        <a:t>nd</a:t>
                      </a:r>
                      <a:endParaRPr lang="en-US" sz="24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377999378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24_23"/>
          <p:cNvPicPr/>
          <p:nvPr/>
        </p:nvPicPr>
        <p:blipFill>
          <a:blip r:embed="rId3">
            <a:extLst>
              <a:ext uri="{28A0092B-C50C-407E-A947-70E740481C1C}">
                <a14:useLocalDpi xmlns:a14="http://schemas.microsoft.com/office/drawing/2010/main" val="0"/>
              </a:ext>
            </a:extLst>
          </a:blip>
          <a:srcRect/>
          <a:stretch>
            <a:fillRect/>
          </a:stretch>
        </p:blipFill>
        <p:spPr bwMode="auto">
          <a:xfrm>
            <a:off x="2900680" y="0"/>
            <a:ext cx="6243320" cy="5848985"/>
          </a:xfrm>
          <a:prstGeom prst="rect">
            <a:avLst/>
          </a:prstGeom>
          <a:noFill/>
          <a:ln>
            <a:noFill/>
          </a:ln>
        </p:spPr>
      </p:pic>
      <p:sp>
        <p:nvSpPr>
          <p:cNvPr id="3" name="Rectangle 2"/>
          <p:cNvSpPr/>
          <p:nvPr/>
        </p:nvSpPr>
        <p:spPr>
          <a:xfrm>
            <a:off x="108548" y="172098"/>
            <a:ext cx="2603121" cy="3416320"/>
          </a:xfrm>
          <a:prstGeom prst="rect">
            <a:avLst/>
          </a:prstGeom>
        </p:spPr>
        <p:txBody>
          <a:bodyPr wrap="square">
            <a:spAutoFit/>
          </a:bodyPr>
          <a:lstStyle/>
          <a:p>
            <a:r>
              <a:rPr lang="en-US" sz="3600" dirty="0" smtClean="0">
                <a:latin typeface="Times New Roman" pitchFamily="18" charset="0"/>
                <a:cs typeface="Times New Roman" pitchFamily="18" charset="0"/>
              </a:rPr>
              <a:t>Eggshell </a:t>
            </a:r>
            <a:r>
              <a:rPr lang="en-US" sz="3600" dirty="0">
                <a:latin typeface="Times New Roman" pitchFamily="18" charset="0"/>
                <a:cs typeface="Times New Roman" pitchFamily="18" charset="0"/>
              </a:rPr>
              <a:t>thickness in </a:t>
            </a:r>
            <a:r>
              <a:rPr lang="en-US" sz="3600" dirty="0" smtClean="0">
                <a:latin typeface="Times New Roman" pitchFamily="18" charset="0"/>
                <a:cs typeface="Times New Roman" pitchFamily="18" charset="0"/>
              </a:rPr>
              <a:t>natural </a:t>
            </a:r>
            <a:r>
              <a:rPr lang="en-US" sz="3600" dirty="0">
                <a:latin typeface="Times New Roman" pitchFamily="18" charset="0"/>
                <a:cs typeface="Times New Roman" pitchFamily="18" charset="0"/>
              </a:rPr>
              <a:t>and </a:t>
            </a:r>
            <a:r>
              <a:rPr lang="en-US" sz="3600" dirty="0" smtClean="0">
                <a:latin typeface="Times New Roman" pitchFamily="18" charset="0"/>
                <a:cs typeface="Times New Roman" pitchFamily="18" charset="0"/>
              </a:rPr>
              <a:t>captive kestrel populations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24.20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24_2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0813" y="1200697"/>
            <a:ext cx="7315474" cy="5077075"/>
          </a:xfrm>
          <a:prstGeom prst="rect">
            <a:avLst/>
          </a:prstGeom>
          <a:noFill/>
          <a:ln>
            <a:noFill/>
          </a:ln>
        </p:spPr>
      </p:pic>
      <p:sp>
        <p:nvSpPr>
          <p:cNvPr id="3" name="Rectangle 2"/>
          <p:cNvSpPr/>
          <p:nvPr/>
        </p:nvSpPr>
        <p:spPr>
          <a:xfrm>
            <a:off x="187377" y="170777"/>
            <a:ext cx="8688609" cy="1077218"/>
          </a:xfrm>
          <a:prstGeom prst="rect">
            <a:avLst/>
          </a:prstGeom>
        </p:spPr>
        <p:txBody>
          <a:bodyPr wrap="square">
            <a:spAutoFit/>
          </a:bodyPr>
          <a:lstStyle/>
          <a:p>
            <a:r>
              <a:rPr lang="en-US" sz="3200" dirty="0" smtClean="0">
                <a:latin typeface="Times New Roman" pitchFamily="18" charset="0"/>
                <a:cs typeface="Times New Roman" pitchFamily="18" charset="0"/>
              </a:rPr>
              <a:t>Relationship </a:t>
            </a:r>
            <a:r>
              <a:rPr lang="en-US" sz="3200" dirty="0">
                <a:latin typeface="Times New Roman" pitchFamily="18" charset="0"/>
                <a:cs typeface="Times New Roman" pitchFamily="18" charset="0"/>
              </a:rPr>
              <a:t>between dietary DDE fed to American kestrels and DDE in eggs </a:t>
            </a:r>
            <a:r>
              <a:rPr lang="en-US" sz="3200" dirty="0" smtClean="0">
                <a:latin typeface="Times New Roman" pitchFamily="18" charset="0"/>
                <a:cs typeface="Times New Roman" pitchFamily="18" charset="0"/>
              </a:rPr>
              <a:t>and </a:t>
            </a:r>
            <a:r>
              <a:rPr lang="en-US" sz="3200" dirty="0">
                <a:latin typeface="Times New Roman" pitchFamily="18" charset="0"/>
                <a:cs typeface="Times New Roman" pitchFamily="18" charset="0"/>
              </a:rPr>
              <a:t>eggshell </a:t>
            </a:r>
            <a:r>
              <a:rPr lang="en-US" sz="3200" dirty="0" smtClean="0">
                <a:latin typeface="Times New Roman" pitchFamily="18" charset="0"/>
                <a:cs typeface="Times New Roman" pitchFamily="18" charset="0"/>
              </a:rPr>
              <a:t>thickness</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24.21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88609" cy="1077218"/>
          </a:xfrm>
          <a:prstGeom prst="rect">
            <a:avLst/>
          </a:prstGeom>
        </p:spPr>
        <p:txBody>
          <a:bodyPr wrap="square">
            <a:spAutoFit/>
          </a:bodyPr>
          <a:lstStyle/>
          <a:p>
            <a:r>
              <a:rPr lang="en-US" sz="3200" dirty="0" smtClean="0">
                <a:latin typeface="Times New Roman" pitchFamily="18" charset="0"/>
                <a:cs typeface="Times New Roman" pitchFamily="18" charset="0"/>
              </a:rPr>
              <a:t>Relationship </a:t>
            </a:r>
            <a:r>
              <a:rPr lang="en-US" sz="3200" dirty="0">
                <a:latin typeface="Times New Roman" pitchFamily="18" charset="0"/>
                <a:cs typeface="Times New Roman" pitchFamily="18" charset="0"/>
              </a:rPr>
              <a:t>between concentration of DDE in eggs and </a:t>
            </a:r>
            <a:r>
              <a:rPr lang="en-US" sz="3200" dirty="0" smtClean="0">
                <a:latin typeface="Times New Roman" pitchFamily="18" charset="0"/>
                <a:cs typeface="Times New Roman" pitchFamily="18" charset="0"/>
              </a:rPr>
              <a:t>% decrease </a:t>
            </a:r>
            <a:r>
              <a:rPr lang="en-US" sz="3200" dirty="0">
                <a:latin typeface="Times New Roman" pitchFamily="18" charset="0"/>
                <a:cs typeface="Times New Roman" pitchFamily="18" charset="0"/>
              </a:rPr>
              <a:t>in eggshell thickness in </a:t>
            </a:r>
            <a:r>
              <a:rPr lang="en-US" sz="3200" dirty="0" smtClean="0">
                <a:latin typeface="Times New Roman" pitchFamily="18" charset="0"/>
                <a:cs typeface="Times New Roman" pitchFamily="18" charset="0"/>
              </a:rPr>
              <a:t>raptors</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422184"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24.22 </a:t>
            </a:r>
            <a:endParaRPr lang="en-US" dirty="0">
              <a:latin typeface="Times New Roman" pitchFamily="18" charset="0"/>
              <a:cs typeface="Times New Roman" pitchFamily="18" charset="0"/>
            </a:endParaRPr>
          </a:p>
        </p:txBody>
      </p:sp>
      <p:pic>
        <p:nvPicPr>
          <p:cNvPr id="5" name="Picture 4" descr="Figure24_25"/>
          <p:cNvPicPr/>
          <p:nvPr/>
        </p:nvPicPr>
        <p:blipFill>
          <a:blip r:embed="rId3">
            <a:extLst>
              <a:ext uri="{28A0092B-C50C-407E-A947-70E740481C1C}">
                <a14:useLocalDpi xmlns:a14="http://schemas.microsoft.com/office/drawing/2010/main" val="0"/>
              </a:ext>
            </a:extLst>
          </a:blip>
          <a:srcRect/>
          <a:stretch>
            <a:fillRect/>
          </a:stretch>
        </p:blipFill>
        <p:spPr bwMode="auto">
          <a:xfrm>
            <a:off x="1070302" y="1132498"/>
            <a:ext cx="6828222" cy="5160351"/>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24_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3384" y="1249315"/>
            <a:ext cx="7519066" cy="5143791"/>
          </a:xfrm>
          <a:prstGeom prst="rect">
            <a:avLst/>
          </a:prstGeom>
          <a:noFill/>
          <a:ln>
            <a:noFill/>
          </a:ln>
        </p:spPr>
      </p:pic>
      <p:sp>
        <p:nvSpPr>
          <p:cNvPr id="3" name="Rectangle 2"/>
          <p:cNvSpPr/>
          <p:nvPr/>
        </p:nvSpPr>
        <p:spPr>
          <a:xfrm>
            <a:off x="187377" y="172098"/>
            <a:ext cx="8818577" cy="1077218"/>
          </a:xfrm>
          <a:prstGeom prst="rect">
            <a:avLst/>
          </a:prstGeom>
        </p:spPr>
        <p:txBody>
          <a:bodyPr wrap="square">
            <a:spAutoFit/>
          </a:bodyPr>
          <a:lstStyle/>
          <a:p>
            <a:r>
              <a:rPr lang="en-US" sz="3200" dirty="0" smtClean="0">
                <a:latin typeface="Times New Roman" pitchFamily="18" charset="0"/>
                <a:cs typeface="Times New Roman" pitchFamily="18" charset="0"/>
              </a:rPr>
              <a:t>Frequency map </a:t>
            </a:r>
            <a:r>
              <a:rPr lang="en-US" sz="3200" dirty="0">
                <a:latin typeface="Times New Roman" pitchFamily="18" charset="0"/>
                <a:cs typeface="Times New Roman" pitchFamily="18" charset="0"/>
              </a:rPr>
              <a:t>of peppered moth color morphs </a:t>
            </a:r>
            <a:r>
              <a:rPr lang="en-US" sz="3200" dirty="0" smtClean="0">
                <a:latin typeface="Times New Roman" pitchFamily="18" charset="0"/>
                <a:cs typeface="Times New Roman" pitchFamily="18" charset="0"/>
              </a:rPr>
              <a:t>and </a:t>
            </a:r>
            <a:r>
              <a:rPr lang="en-US" sz="3200" dirty="0">
                <a:latin typeface="Times New Roman" pitchFamily="18" charset="0"/>
                <a:cs typeface="Times New Roman" pitchFamily="18" charset="0"/>
              </a:rPr>
              <a:t>development of industry during the 18th </a:t>
            </a:r>
            <a:r>
              <a:rPr lang="en-US" sz="3200" dirty="0" smtClean="0">
                <a:latin typeface="Times New Roman" pitchFamily="18" charset="0"/>
                <a:cs typeface="Times New Roman" pitchFamily="18" charset="0"/>
              </a:rPr>
              <a:t>century</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24.1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1224145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89923"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Percentages </a:t>
            </a:r>
            <a:r>
              <a:rPr lang="en-US" sz="3600" dirty="0">
                <a:latin typeface="Times New Roman" pitchFamily="18" charset="0"/>
                <a:cs typeface="Times New Roman" pitchFamily="18" charset="0"/>
              </a:rPr>
              <a:t>of peppered moths deemed conspicuous by </a:t>
            </a:r>
            <a:r>
              <a:rPr lang="en-US" sz="3600" dirty="0" smtClean="0">
                <a:latin typeface="Times New Roman" pitchFamily="18" charset="0"/>
                <a:cs typeface="Times New Roman" pitchFamily="18" charset="0"/>
              </a:rPr>
              <a:t>researchers in different forests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24.2 </a:t>
            </a:r>
            <a:endParaRPr lang="en-US" dirty="0">
              <a:latin typeface="Times New Roman" pitchFamily="18" charset="0"/>
              <a:cs typeface="Times New Roman" pitchFamily="18" charset="0"/>
            </a:endParaRPr>
          </a:p>
        </p:txBody>
      </p:sp>
      <p:pic>
        <p:nvPicPr>
          <p:cNvPr id="5" name="Picture 4" descr="Figure24_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2482" y="1334327"/>
            <a:ext cx="7549691" cy="4920423"/>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3974413" cy="1754326"/>
          </a:xfrm>
          <a:prstGeom prst="rect">
            <a:avLst/>
          </a:prstGeom>
        </p:spPr>
        <p:txBody>
          <a:bodyPr wrap="square">
            <a:spAutoFit/>
          </a:bodyPr>
          <a:lstStyle/>
          <a:p>
            <a:r>
              <a:rPr lang="en-US" sz="3600" dirty="0" smtClean="0">
                <a:latin typeface="Times New Roman" pitchFamily="18" charset="0"/>
                <a:cs typeface="Times New Roman" pitchFamily="18" charset="0"/>
              </a:rPr>
              <a:t>Results </a:t>
            </a:r>
            <a:r>
              <a:rPr lang="en-US" sz="3600" dirty="0">
                <a:latin typeface="Times New Roman" pitchFamily="18" charset="0"/>
                <a:cs typeface="Times New Roman" pitchFamily="18" charset="0"/>
              </a:rPr>
              <a:t>of studies of peppered moths in two </a:t>
            </a:r>
            <a:r>
              <a:rPr lang="en-US" sz="3600" dirty="0" smtClean="0">
                <a:latin typeface="Times New Roman" pitchFamily="18" charset="0"/>
                <a:cs typeface="Times New Roman" pitchFamily="18" charset="0"/>
              </a:rPr>
              <a:t>forests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24.3 </a:t>
            </a:r>
            <a:endParaRPr lang="en-US" dirty="0">
              <a:latin typeface="Times New Roman" pitchFamily="18" charset="0"/>
              <a:cs typeface="Times New Roman" pitchFamily="18" charset="0"/>
            </a:endParaRPr>
          </a:p>
        </p:txBody>
      </p:sp>
      <p:pic>
        <p:nvPicPr>
          <p:cNvPr id="5" name="Picture 4" descr="Figure24_6"/>
          <p:cNvPicPr/>
          <p:nvPr/>
        </p:nvPicPr>
        <p:blipFill>
          <a:blip r:embed="rId3">
            <a:extLst>
              <a:ext uri="{28A0092B-C50C-407E-A947-70E740481C1C}">
                <a14:useLocalDpi xmlns:a14="http://schemas.microsoft.com/office/drawing/2010/main" val="0"/>
              </a:ext>
            </a:extLst>
          </a:blip>
          <a:srcRect/>
          <a:stretch>
            <a:fillRect/>
          </a:stretch>
        </p:blipFill>
        <p:spPr bwMode="auto">
          <a:xfrm>
            <a:off x="4161790" y="-17899"/>
            <a:ext cx="4982210" cy="6495415"/>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8" y="172098"/>
            <a:ext cx="3880126" cy="2308324"/>
          </a:xfrm>
          <a:prstGeom prst="rect">
            <a:avLst/>
          </a:prstGeom>
        </p:spPr>
        <p:txBody>
          <a:bodyPr wrap="square">
            <a:spAutoFit/>
          </a:bodyPr>
          <a:lstStyle/>
          <a:p>
            <a:r>
              <a:rPr lang="en-US" sz="3600" dirty="0" smtClean="0">
                <a:latin typeface="Times New Roman" pitchFamily="18" charset="0"/>
                <a:cs typeface="Times New Roman" pitchFamily="18" charset="0"/>
              </a:rPr>
              <a:t>Differences </a:t>
            </a:r>
            <a:r>
              <a:rPr lang="en-US" sz="3600" dirty="0">
                <a:latin typeface="Times New Roman" pitchFamily="18" charset="0"/>
                <a:cs typeface="Times New Roman" pitchFamily="18" charset="0"/>
              </a:rPr>
              <a:t>in characteristics between killifish </a:t>
            </a:r>
            <a:r>
              <a:rPr lang="en-US" sz="3600" dirty="0" smtClean="0">
                <a:latin typeface="Times New Roman" pitchFamily="18" charset="0"/>
                <a:cs typeface="Times New Roman" pitchFamily="18" charset="0"/>
              </a:rPr>
              <a:t>populations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24.4 </a:t>
            </a:r>
            <a:endParaRPr lang="en-US" dirty="0">
              <a:latin typeface="Times New Roman" pitchFamily="18" charset="0"/>
              <a:cs typeface="Times New Roman" pitchFamily="18" charset="0"/>
            </a:endParaRPr>
          </a:p>
        </p:txBody>
      </p:sp>
      <p:pic>
        <p:nvPicPr>
          <p:cNvPr id="5" name="Picture 4" descr="Figure24_7"/>
          <p:cNvPicPr/>
          <p:nvPr/>
        </p:nvPicPr>
        <p:blipFill>
          <a:blip r:embed="rId3">
            <a:extLst>
              <a:ext uri="{28A0092B-C50C-407E-A947-70E740481C1C}">
                <a14:useLocalDpi xmlns:a14="http://schemas.microsoft.com/office/drawing/2010/main" val="0"/>
              </a:ext>
            </a:extLst>
          </a:blip>
          <a:srcRect/>
          <a:stretch>
            <a:fillRect/>
          </a:stretch>
        </p:blipFill>
        <p:spPr bwMode="auto">
          <a:xfrm>
            <a:off x="3925614" y="18415"/>
            <a:ext cx="5218386" cy="6274435"/>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8621342" cy="1200329"/>
          </a:xfrm>
          <a:prstGeom prst="rect">
            <a:avLst/>
          </a:prstGeom>
        </p:spPr>
        <p:txBody>
          <a:bodyPr wrap="square">
            <a:spAutoFit/>
          </a:bodyPr>
          <a:lstStyle/>
          <a:p>
            <a:pPr algn="ctr"/>
            <a:r>
              <a:rPr lang="en-US" sz="3600" dirty="0" smtClean="0">
                <a:latin typeface="Times New Roman" pitchFamily="18" charset="0"/>
                <a:cs typeface="Times New Roman" pitchFamily="18" charset="0"/>
              </a:rPr>
              <a:t>Cases </a:t>
            </a:r>
            <a:r>
              <a:rPr lang="en-US" sz="3600" dirty="0">
                <a:latin typeface="Times New Roman" pitchFamily="18" charset="0"/>
                <a:cs typeface="Times New Roman" pitchFamily="18" charset="0"/>
              </a:rPr>
              <a:t>of phenotypic change in </a:t>
            </a:r>
            <a:r>
              <a:rPr lang="en-US" sz="3600" dirty="0" smtClean="0">
                <a:latin typeface="Times New Roman" pitchFamily="18" charset="0"/>
                <a:cs typeface="Times New Roman" pitchFamily="18" charset="0"/>
              </a:rPr>
              <a:t>traits </a:t>
            </a:r>
            <a:r>
              <a:rPr lang="en-US" sz="3600" dirty="0">
                <a:latin typeface="Times New Roman" pitchFamily="18" charset="0"/>
                <a:cs typeface="Times New Roman" pitchFamily="18" charset="0"/>
              </a:rPr>
              <a:t>caused by human </a:t>
            </a:r>
            <a:r>
              <a:rPr lang="en-US" sz="3600" dirty="0" smtClean="0">
                <a:latin typeface="Times New Roman" pitchFamily="18" charset="0"/>
                <a:cs typeface="Times New Roman" pitchFamily="18" charset="0"/>
              </a:rPr>
              <a:t>predation</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213730"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Table 24.1 </a:t>
            </a:r>
            <a:endParaRPr lang="en-US" dirty="0">
              <a:latin typeface="Times New Roman" pitchFamily="18" charset="0"/>
              <a:cs typeface="Times New Roman"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950867164"/>
              </p:ext>
            </p:extLst>
          </p:nvPr>
        </p:nvGraphicFramePr>
        <p:xfrm>
          <a:off x="390393" y="1832932"/>
          <a:ext cx="8595952" cy="2534116"/>
        </p:xfrm>
        <a:graphic>
          <a:graphicData uri="http://schemas.openxmlformats.org/drawingml/2006/table">
            <a:tbl>
              <a:tblPr firstRow="1" bandRow="1">
                <a:tableStyleId>{5C22544A-7EE6-4342-B048-85BDC9FD1C3A}</a:tableStyleId>
              </a:tblPr>
              <a:tblGrid>
                <a:gridCol w="2005966"/>
                <a:gridCol w="2065282"/>
                <a:gridCol w="1450428"/>
                <a:gridCol w="1135117"/>
                <a:gridCol w="1939159"/>
              </a:tblGrid>
              <a:tr h="1267058">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 </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 of cases of phenotypic change</a:t>
                      </a:r>
                      <a:endParaRPr lang="en-US" sz="1600" b="0" dirty="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total # of cases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 of cases</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average change in variable</a:t>
                      </a:r>
                      <a:endParaRPr lang="en-US" sz="1600" b="0">
                        <a:effectLst/>
                        <a:latin typeface="Times New Roman" pitchFamily="18" charset="0"/>
                        <a:ea typeface="Times New Roman"/>
                        <a:cs typeface="Times New Roman" pitchFamily="18" charset="0"/>
                      </a:endParaRPr>
                    </a:p>
                  </a:txBody>
                  <a:tcPr marL="68580" marR="68580" marT="0" marB="0" anchor="ctr"/>
                </a:tc>
              </a:tr>
              <a:tr h="633529">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morphological</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282</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297</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94.9</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18.3 </a:t>
                      </a:r>
                      <a:r>
                        <a:rPr lang="en-US" sz="2400" b="0" u="sng">
                          <a:effectLst/>
                          <a:latin typeface="Times New Roman" pitchFamily="18" charset="0"/>
                          <a:cs typeface="Times New Roman" pitchFamily="18" charset="0"/>
                        </a:rPr>
                        <a:t>+</a:t>
                      </a:r>
                      <a:r>
                        <a:rPr lang="en-US" sz="2400" b="0">
                          <a:effectLst/>
                          <a:latin typeface="Times New Roman" pitchFamily="18" charset="0"/>
                          <a:cs typeface="Times New Roman" pitchFamily="18" charset="0"/>
                        </a:rPr>
                        <a:t> 13.7</a:t>
                      </a:r>
                      <a:endParaRPr lang="en-US" sz="1600" b="0">
                        <a:effectLst/>
                        <a:latin typeface="Times New Roman" pitchFamily="18" charset="0"/>
                        <a:ea typeface="Times New Roman"/>
                        <a:cs typeface="Times New Roman" pitchFamily="18" charset="0"/>
                      </a:endParaRPr>
                    </a:p>
                  </a:txBody>
                  <a:tcPr marL="68580" marR="68580" marT="0" marB="0" anchor="ctr"/>
                </a:tc>
              </a:tr>
              <a:tr h="633529">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reproductive</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173</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178</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a:effectLst/>
                          <a:latin typeface="Times New Roman" pitchFamily="18" charset="0"/>
                          <a:cs typeface="Times New Roman" pitchFamily="18" charset="0"/>
                        </a:rPr>
                        <a:t>97.2</a:t>
                      </a:r>
                      <a:endParaRPr lang="en-US" sz="1600" b="0">
                        <a:effectLst/>
                        <a:latin typeface="Times New Roman" pitchFamily="18" charset="0"/>
                        <a:ea typeface="Times New Roman"/>
                        <a:cs typeface="Times New Roman" pitchFamily="18" charset="0"/>
                      </a:endParaRPr>
                    </a:p>
                  </a:txBody>
                  <a:tcPr marL="68580" marR="68580" marT="0" marB="0" anchor="ctr"/>
                </a:tc>
                <a:tc>
                  <a:txBody>
                    <a:bodyPr/>
                    <a:lstStyle/>
                    <a:p>
                      <a:pPr marL="0" marR="0" algn="ctr">
                        <a:lnSpc>
                          <a:spcPct val="100000"/>
                        </a:lnSpc>
                        <a:spcBef>
                          <a:spcPts val="0"/>
                        </a:spcBef>
                        <a:spcAft>
                          <a:spcPts val="0"/>
                        </a:spcAft>
                      </a:pPr>
                      <a:r>
                        <a:rPr lang="en-US" sz="2400" b="0" dirty="0">
                          <a:effectLst/>
                          <a:latin typeface="Times New Roman" pitchFamily="18" charset="0"/>
                          <a:cs typeface="Times New Roman" pitchFamily="18" charset="0"/>
                        </a:rPr>
                        <a:t>24.9 </a:t>
                      </a:r>
                      <a:r>
                        <a:rPr lang="en-US" sz="2400" b="0" u="sng" dirty="0">
                          <a:effectLst/>
                          <a:latin typeface="Times New Roman" pitchFamily="18" charset="0"/>
                          <a:cs typeface="Times New Roman" pitchFamily="18" charset="0"/>
                        </a:rPr>
                        <a:t>+</a:t>
                      </a:r>
                      <a:r>
                        <a:rPr lang="en-US" sz="2400" b="0" dirty="0">
                          <a:effectLst/>
                          <a:latin typeface="Times New Roman" pitchFamily="18" charset="0"/>
                          <a:cs typeface="Times New Roman" pitchFamily="18" charset="0"/>
                        </a:rPr>
                        <a:t> 22.3</a:t>
                      </a:r>
                      <a:endParaRPr lang="en-US" sz="1600" b="0" dirty="0">
                        <a:effectLst/>
                        <a:latin typeface="Times New Roman" pitchFamily="18" charset="0"/>
                        <a:ea typeface="Times New Roman"/>
                        <a:cs typeface="Times New Roman" pitchFamily="18" charset="0"/>
                      </a:endParaRPr>
                    </a:p>
                  </a:txBody>
                  <a:tcPr marL="68580" marR="68580" marT="0" marB="0" anchor="ctr"/>
                </a:tc>
              </a:tr>
            </a:tbl>
          </a:graphicData>
        </a:graphic>
      </p:graphicFrame>
    </p:spTree>
    <p:extLst>
      <p:ext uri="{BB962C8B-B14F-4D97-AF65-F5344CB8AC3E}">
        <p14:creationId xmlns:p14="http://schemas.microsoft.com/office/powerpoint/2010/main" val="16891563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igure24_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31240" y="1482298"/>
            <a:ext cx="6793426" cy="4866546"/>
          </a:xfrm>
          <a:prstGeom prst="rect">
            <a:avLst/>
          </a:prstGeom>
          <a:noFill/>
          <a:ln>
            <a:noFill/>
          </a:ln>
        </p:spPr>
      </p:pic>
      <p:sp>
        <p:nvSpPr>
          <p:cNvPr id="3" name="Rectangle 2"/>
          <p:cNvSpPr/>
          <p:nvPr/>
        </p:nvSpPr>
        <p:spPr>
          <a:xfrm>
            <a:off x="187377" y="45970"/>
            <a:ext cx="8758275" cy="1569660"/>
          </a:xfrm>
          <a:prstGeom prst="rect">
            <a:avLst/>
          </a:prstGeom>
        </p:spPr>
        <p:txBody>
          <a:bodyPr wrap="square">
            <a:spAutoFit/>
          </a:bodyPr>
          <a:lstStyle/>
          <a:p>
            <a:pPr algn="ctr"/>
            <a:r>
              <a:rPr lang="en-US" sz="3200" dirty="0" smtClean="0">
                <a:latin typeface="Times New Roman" pitchFamily="18" charset="0"/>
                <a:cs typeface="Times New Roman" pitchFamily="18" charset="0"/>
              </a:rPr>
              <a:t>Changes </a:t>
            </a:r>
            <a:r>
              <a:rPr lang="en-US" sz="3200" dirty="0">
                <a:latin typeface="Times New Roman" pitchFamily="18" charset="0"/>
                <a:cs typeface="Times New Roman" pitchFamily="18" charset="0"/>
              </a:rPr>
              <a:t>in phenotypes affected by </a:t>
            </a:r>
            <a:r>
              <a:rPr lang="en-US" sz="3200" dirty="0" smtClean="0">
                <a:latin typeface="Times New Roman" pitchFamily="18" charset="0"/>
                <a:cs typeface="Times New Roman" pitchFamily="18" charset="0"/>
              </a:rPr>
              <a:t>humans </a:t>
            </a:r>
            <a:r>
              <a:rPr lang="en-US" sz="3200" dirty="0">
                <a:latin typeface="Times New Roman" pitchFamily="18" charset="0"/>
                <a:cs typeface="Times New Roman" pitchFamily="18" charset="0"/>
              </a:rPr>
              <a:t>as predators, other human interference, </a:t>
            </a:r>
            <a:r>
              <a:rPr lang="en-US" sz="3200" dirty="0" smtClean="0">
                <a:latin typeface="Times New Roman" pitchFamily="18" charset="0"/>
                <a:cs typeface="Times New Roman" pitchFamily="18" charset="0"/>
              </a:rPr>
              <a:t>or natural </a:t>
            </a:r>
            <a:r>
              <a:rPr lang="en-US" sz="3200" dirty="0">
                <a:latin typeface="Times New Roman" pitchFamily="18" charset="0"/>
                <a:cs typeface="Times New Roman" pitchFamily="18" charset="0"/>
              </a:rPr>
              <a:t>environmental </a:t>
            </a:r>
            <a:r>
              <a:rPr lang="en-US" sz="3200" dirty="0" smtClean="0">
                <a:latin typeface="Times New Roman" pitchFamily="18" charset="0"/>
                <a:cs typeface="Times New Roman" pitchFamily="18" charset="0"/>
              </a:rPr>
              <a:t>changes</a:t>
            </a:r>
            <a:endParaRPr lang="en-US" sz="32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24.5 </a:t>
            </a: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39038971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87377" y="172098"/>
            <a:ext cx="3083851" cy="2308324"/>
          </a:xfrm>
          <a:prstGeom prst="rect">
            <a:avLst/>
          </a:prstGeom>
        </p:spPr>
        <p:txBody>
          <a:bodyPr wrap="square">
            <a:spAutoFit/>
          </a:bodyPr>
          <a:lstStyle/>
          <a:p>
            <a:r>
              <a:rPr lang="en-US" sz="3600" dirty="0" smtClean="0">
                <a:latin typeface="Times New Roman" pitchFamily="18" charset="0"/>
                <a:cs typeface="Times New Roman" pitchFamily="18" charset="0"/>
              </a:rPr>
              <a:t>Effects </a:t>
            </a:r>
            <a:r>
              <a:rPr lang="en-US" sz="3600" dirty="0">
                <a:latin typeface="Times New Roman" pitchFamily="18" charset="0"/>
                <a:cs typeface="Times New Roman" pitchFamily="18" charset="0"/>
              </a:rPr>
              <a:t>of nutrient level on Johnson </a:t>
            </a:r>
            <a:r>
              <a:rPr lang="en-US" sz="3600" dirty="0" smtClean="0">
                <a:latin typeface="Times New Roman" pitchFamily="18" charset="0"/>
                <a:cs typeface="Times New Roman" pitchFamily="18" charset="0"/>
              </a:rPr>
              <a:t>grass</a:t>
            </a:r>
            <a:endParaRPr lang="en-US" sz="3600" dirty="0">
              <a:latin typeface="Times New Roman" pitchFamily="18" charset="0"/>
              <a:cs typeface="Times New Roman" pitchFamily="18" charset="0"/>
            </a:endParaRPr>
          </a:p>
        </p:txBody>
      </p:sp>
      <p:sp>
        <p:nvSpPr>
          <p:cNvPr id="4" name="Rectangle 5"/>
          <p:cNvSpPr>
            <a:spLocks noChangeArrowheads="1"/>
          </p:cNvSpPr>
          <p:nvPr/>
        </p:nvSpPr>
        <p:spPr bwMode="auto">
          <a:xfrm>
            <a:off x="0" y="6292850"/>
            <a:ext cx="1306768" cy="369332"/>
          </a:xfrm>
          <a:prstGeom prst="rect">
            <a:avLst/>
          </a:prstGeom>
          <a:noFill/>
          <a:ln w="9525">
            <a:noFill/>
            <a:miter lim="800000"/>
            <a:headEnd/>
            <a:tailEnd/>
          </a:ln>
        </p:spPr>
        <p:txBody>
          <a:bodyPr wrap="none">
            <a:spAutoFit/>
          </a:bodyPr>
          <a:lstStyle/>
          <a:p>
            <a:r>
              <a:rPr lang="en-US" dirty="0" smtClean="0">
                <a:latin typeface="Times New Roman" pitchFamily="18" charset="0"/>
                <a:cs typeface="Times New Roman" pitchFamily="18" charset="0"/>
              </a:rPr>
              <a:t>Figure 24.6 </a:t>
            </a:r>
            <a:endParaRPr lang="en-US" dirty="0">
              <a:latin typeface="Times New Roman" pitchFamily="18" charset="0"/>
              <a:cs typeface="Times New Roman" pitchFamily="18" charset="0"/>
            </a:endParaRPr>
          </a:p>
        </p:txBody>
      </p:sp>
      <p:pic>
        <p:nvPicPr>
          <p:cNvPr id="5" name="Picture 4" descr="Figure24_9"/>
          <p:cNvPicPr/>
          <p:nvPr/>
        </p:nvPicPr>
        <p:blipFill>
          <a:blip r:embed="rId3">
            <a:extLst>
              <a:ext uri="{28A0092B-C50C-407E-A947-70E740481C1C}">
                <a14:useLocalDpi xmlns:a14="http://schemas.microsoft.com/office/drawing/2010/main" val="0"/>
              </a:ext>
            </a:extLst>
          </a:blip>
          <a:srcRect/>
          <a:stretch>
            <a:fillRect/>
          </a:stretch>
        </p:blipFill>
        <p:spPr bwMode="auto">
          <a:xfrm>
            <a:off x="2869325" y="0"/>
            <a:ext cx="6274676" cy="6662182"/>
          </a:xfrm>
          <a:prstGeom prst="rect">
            <a:avLst/>
          </a:prstGeom>
          <a:noFill/>
          <a:ln>
            <a:noFill/>
          </a:ln>
        </p:spPr>
      </p:pic>
    </p:spTree>
    <p:extLst>
      <p:ext uri="{BB962C8B-B14F-4D97-AF65-F5344CB8AC3E}">
        <p14:creationId xmlns:p14="http://schemas.microsoft.com/office/powerpoint/2010/main" val="39038971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26448</TotalTime>
  <Words>2198</Words>
  <Application>Microsoft Office PowerPoint</Application>
  <PresentationFormat>On-screen Show (4:3)</PresentationFormat>
  <Paragraphs>240</Paragraphs>
  <Slides>29</Slides>
  <Notes>28</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Davidson College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Malcolm Campbell</dc:creator>
  <cp:lastModifiedBy>Chris Paradise</cp:lastModifiedBy>
  <cp:revision>986</cp:revision>
  <dcterms:created xsi:type="dcterms:W3CDTF">2010-03-23T21:30:28Z</dcterms:created>
  <dcterms:modified xsi:type="dcterms:W3CDTF">2012-07-06T17:17:14Z</dcterms:modified>
</cp:coreProperties>
</file>