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90" r:id="rId2"/>
    <p:sldId id="578" r:id="rId3"/>
    <p:sldId id="574" r:id="rId4"/>
    <p:sldId id="608" r:id="rId5"/>
    <p:sldId id="607" r:id="rId6"/>
    <p:sldId id="633" r:id="rId7"/>
    <p:sldId id="634" r:id="rId8"/>
    <p:sldId id="632" r:id="rId9"/>
    <p:sldId id="626" r:id="rId10"/>
    <p:sldId id="541" r:id="rId11"/>
    <p:sldId id="542" r:id="rId12"/>
    <p:sldId id="579" r:id="rId13"/>
    <p:sldId id="586" r:id="rId14"/>
    <p:sldId id="588" r:id="rId15"/>
    <p:sldId id="624" r:id="rId16"/>
    <p:sldId id="569" r:id="rId17"/>
    <p:sldId id="621" r:id="rId18"/>
    <p:sldId id="623" r:id="rId19"/>
    <p:sldId id="595" r:id="rId20"/>
    <p:sldId id="597" r:id="rId21"/>
    <p:sldId id="596" r:id="rId22"/>
    <p:sldId id="635" r:id="rId23"/>
    <p:sldId id="636" r:id="rId24"/>
    <p:sldId id="638" r:id="rId25"/>
    <p:sldId id="641" r:id="rId26"/>
    <p:sldId id="646" r:id="rId27"/>
    <p:sldId id="647" r:id="rId28"/>
    <p:sldId id="652" r:id="rId29"/>
    <p:sldId id="653" r:id="rId30"/>
    <p:sldId id="654" r:id="rId31"/>
    <p:sldId id="655" r:id="rId32"/>
    <p:sldId id="656" r:id="rId33"/>
    <p:sldId id="657" r:id="rId34"/>
    <p:sldId id="658" r:id="rId35"/>
    <p:sldId id="661" r:id="rId36"/>
    <p:sldId id="662" r:id="rId37"/>
    <p:sldId id="663" r:id="rId38"/>
    <p:sldId id="664" r:id="rId39"/>
    <p:sldId id="666" r:id="rId40"/>
    <p:sldId id="668" r:id="rId41"/>
    <p:sldId id="669" r:id="rId42"/>
    <p:sldId id="671" r:id="rId43"/>
    <p:sldId id="672" r:id="rId44"/>
    <p:sldId id="673" r:id="rId45"/>
    <p:sldId id="674" r:id="rId46"/>
    <p:sldId id="675" r:id="rId47"/>
    <p:sldId id="676" r:id="rId48"/>
    <p:sldId id="677" r:id="rId49"/>
    <p:sldId id="678" r:id="rId50"/>
    <p:sldId id="679" r:id="rId51"/>
    <p:sldId id="680" r:id="rId52"/>
    <p:sldId id="681" r:id="rId53"/>
    <p:sldId id="684" r:id="rId54"/>
    <p:sldId id="685" r:id="rId55"/>
    <p:sldId id="686" r:id="rId56"/>
    <p:sldId id="687" r:id="rId57"/>
    <p:sldId id="689" r:id="rId58"/>
    <p:sldId id="690" r:id="rId59"/>
    <p:sldId id="691" r:id="rId60"/>
    <p:sldId id="694" r:id="rId61"/>
    <p:sldId id="699" r:id="rId62"/>
    <p:sldId id="702" r:id="rId63"/>
    <p:sldId id="705" r:id="rId64"/>
    <p:sldId id="710" r:id="rId65"/>
    <p:sldId id="711" r:id="rId66"/>
    <p:sldId id="713" r:id="rId67"/>
    <p:sldId id="716" r:id="rId68"/>
    <p:sldId id="717" r:id="rId69"/>
    <p:sldId id="721" r:id="rId70"/>
    <p:sldId id="722" r:id="rId71"/>
    <p:sldId id="723" r:id="rId72"/>
    <p:sldId id="727" r:id="rId73"/>
    <p:sldId id="728" r:id="rId74"/>
    <p:sldId id="729" r:id="rId75"/>
    <p:sldId id="730" r:id="rId76"/>
    <p:sldId id="734" r:id="rId77"/>
    <p:sldId id="738" r:id="rId78"/>
    <p:sldId id="739" r:id="rId7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ECDCF2"/>
    <a:srgbClr val="FFC8E2"/>
    <a:srgbClr val="F2DCDB"/>
    <a:srgbClr val="EBF1DE"/>
    <a:srgbClr val="FACBCE"/>
    <a:srgbClr val="C3C3C3"/>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5" autoAdjust="0"/>
    <p:restoredTop sz="67958" autoAdjust="0"/>
  </p:normalViewPr>
  <p:slideViewPr>
    <p:cSldViewPr snapToGrid="0" snapToObjects="1">
      <p:cViewPr varScale="1">
        <p:scale>
          <a:sx n="85" d="100"/>
          <a:sy n="85" d="100"/>
        </p:scale>
        <p:origin x="-24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0C9FFC8C-6E3D-44DA-BB9B-59C081973840}" type="datetime1">
              <a:rPr lang="en-US"/>
              <a:pPr>
                <a:defRPr/>
              </a:pPr>
              <a:t>8/16/13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F5C80E0B-A901-4315-AFAC-5A8A7A044EB7}" type="slidenum">
              <a:rPr lang="en-US"/>
              <a:pPr>
                <a:defRPr/>
              </a:pPr>
              <a:t>‹#›</a:t>
            </a:fld>
            <a:endParaRPr lang="en-US"/>
          </a:p>
        </p:txBody>
      </p:sp>
    </p:spTree>
    <p:extLst>
      <p:ext uri="{BB962C8B-B14F-4D97-AF65-F5344CB8AC3E}">
        <p14:creationId xmlns:p14="http://schemas.microsoft.com/office/powerpoint/2010/main" val="21806191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 </a:t>
            </a:r>
            <a:r>
              <a:rPr lang="en-US" smtClean="0">
                <a:ea typeface="ＭＳ Ｐゴシック"/>
                <a:cs typeface="ＭＳ Ｐゴシック"/>
              </a:rPr>
              <a:t>Data showing the relationship between height of parents and offspring.  The dashed line indicates a slope of one and the solid line indicates the best-fit line indicated by equation.  Size of circles is proportional to the number of comparisons.  Total sample size = 928 offspring and 205 sets of parents.</a:t>
            </a:r>
          </a:p>
          <a:p>
            <a:r>
              <a:rPr lang="en-US" b="1" smtClean="0">
                <a:ea typeface="ＭＳ Ｐゴシック"/>
                <a:cs typeface="ＭＳ Ｐゴシック"/>
              </a:rPr>
              <a:t>Talking points: </a:t>
            </a:r>
            <a:r>
              <a:rPr lang="en-US" smtClean="0">
                <a:ea typeface="ＭＳ Ｐゴシック"/>
                <a:cs typeface="ＭＳ Ｐゴシック"/>
              </a:rPr>
              <a:t>The size of the points indicates the number of data points at that point.  Larger dots mean more pairs of parent midpoint and child fall at those coordinates.  If the height of children was the same as the midpoint height of the parents, the best-fit line would be the same as the dashed line slope of 1.  The slope from the best-fit regression is less than that, at 0.65, as indicated in the upper left of the graph.</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5E8FB22-7C2E-4787-8B7A-20BE247FF05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8.3</a:t>
            </a:r>
            <a:r>
              <a:rPr lang="en-US" smtClean="0">
                <a:ea typeface="ＭＳ Ｐゴシック"/>
                <a:cs typeface="ＭＳ Ｐゴシック"/>
              </a:rPr>
              <a:t>  Portions of the β adducin (a) and α adducin (b) subunit DNA sequences and corresponding amino acid sequence.  Numbers below the amino acid sequence indicate the position along the protein, and the letters correspond to different amino acids.  At position 529 and 316 of β and α subunits, respectively, there is a mutation.  The top letter in each sequence corresponds to the allele associated with high blood pressure. </a:t>
            </a:r>
          </a:p>
          <a:p>
            <a:r>
              <a:rPr lang="en-US" b="1" smtClean="0">
                <a:ea typeface="ＭＳ Ｐゴシック"/>
                <a:cs typeface="ＭＳ Ｐゴシック"/>
              </a:rPr>
              <a:t>Talking points: </a:t>
            </a:r>
            <a:r>
              <a:rPr lang="en-US" smtClean="0">
                <a:ea typeface="ＭＳ Ｐゴシック"/>
                <a:cs typeface="ＭＳ Ｐゴシック"/>
              </a:rPr>
              <a:t>The different versions, or </a:t>
            </a:r>
            <a:r>
              <a:rPr lang="en-US" b="1" smtClean="0">
                <a:ea typeface="ＭＳ Ｐゴシック"/>
                <a:cs typeface="ＭＳ Ｐゴシック"/>
              </a:rPr>
              <a:t>alleles</a:t>
            </a:r>
            <a:r>
              <a:rPr lang="en-US" smtClean="0">
                <a:ea typeface="ＭＳ Ｐゴシック"/>
                <a:cs typeface="ＭＳ Ｐゴシック"/>
              </a:rPr>
              <a:t>,</a:t>
            </a:r>
            <a:r>
              <a:rPr lang="en-US" b="1" smtClean="0">
                <a:ea typeface="ＭＳ Ｐゴシック"/>
                <a:cs typeface="ＭＳ Ｐゴシック"/>
              </a:rPr>
              <a:t> </a:t>
            </a:r>
            <a:r>
              <a:rPr lang="en-US" smtClean="0">
                <a:ea typeface="ＭＳ Ｐゴシック"/>
                <a:cs typeface="ＭＳ Ｐゴシック"/>
              </a:rPr>
              <a:t>of each protein subunit differed by only one amino acid.  For each subunit, the genetic code is shown for one section in the top row, and letters corresponding to amino acids in the bottom row.  The point mutation in each subunit is represented by two letters stacked on top of one another.</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4E84041-DAB8-453E-9787-9AF61B8268DB}"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8.2 </a:t>
            </a:r>
            <a:r>
              <a:rPr lang="en-US" dirty="0" smtClean="0">
                <a:ea typeface="ＭＳ Ｐゴシック"/>
                <a:cs typeface="ＭＳ Ｐゴシック"/>
              </a:rPr>
              <a:t> Mean blood pressures for rats in the two colonies, measured in millimeters of mercury.  All high blood pressure rats were homozygous for the adducin genes (α</a:t>
            </a:r>
            <a:r>
              <a:rPr lang="en-US" baseline="30000" dirty="0" smtClean="0">
                <a:ea typeface="ＭＳ Ｐゴシック"/>
                <a:cs typeface="ＭＳ Ｐゴシック"/>
              </a:rPr>
              <a:t>Y</a:t>
            </a:r>
            <a:r>
              <a:rPr lang="en-US" dirty="0" smtClean="0">
                <a:ea typeface="ＭＳ Ｐゴシック"/>
                <a:cs typeface="ＭＳ Ｐゴシック"/>
              </a:rPr>
              <a:t> and β</a:t>
            </a:r>
            <a:r>
              <a:rPr lang="en-US" baseline="30000" dirty="0" smtClean="0">
                <a:ea typeface="ＭＳ Ｐゴシック"/>
                <a:cs typeface="ＭＳ Ｐゴシック"/>
              </a:rPr>
              <a:t>R</a:t>
            </a:r>
            <a:r>
              <a:rPr lang="en-US" dirty="0" smtClean="0">
                <a:ea typeface="ＭＳ Ｐゴシック"/>
                <a:cs typeface="ＭＳ Ｐゴシック"/>
              </a:rPr>
              <a:t>).  Low blood pressure rats were all homozygous for the α</a:t>
            </a:r>
            <a:r>
              <a:rPr lang="en-US" baseline="30000" dirty="0" smtClean="0">
                <a:ea typeface="ＭＳ Ｐゴシック"/>
                <a:cs typeface="ＭＳ Ｐゴシック"/>
              </a:rPr>
              <a:t>F</a:t>
            </a:r>
            <a:r>
              <a:rPr lang="en-US" dirty="0" smtClean="0">
                <a:ea typeface="ＭＳ Ｐゴシック"/>
                <a:cs typeface="ＭＳ Ｐゴシック"/>
              </a:rPr>
              <a:t> gene only.</a:t>
            </a:r>
          </a:p>
          <a:p>
            <a:r>
              <a:rPr lang="en-US" b="1" dirty="0" smtClean="0">
                <a:ea typeface="ＭＳ Ｐゴシック"/>
                <a:cs typeface="ＭＳ Ｐゴシック"/>
              </a:rPr>
              <a:t>Talking points: </a:t>
            </a:r>
            <a:r>
              <a:rPr lang="en-US" dirty="0" smtClean="0">
                <a:ea typeface="ＭＳ Ｐゴシック"/>
                <a:cs typeface="ＭＳ Ｐゴシック"/>
              </a:rPr>
              <a:t>The scientists developed two colonies of rats by breeding rats that had low blood pressure with each other in one colony, and rats that had higher blood pressure with each other in the other colony.  In each successive generation, they removed rats that had higher blood pressure from the low blood pressure colony.  They did the same for low blood pressure rats in the high blood pressure colony.  After 85 generations, the blood pressures were very similar among individuals within each colony, but very different between individuals in different colonies.</a:t>
            </a:r>
            <a:r>
              <a:rPr lang="en-US" b="1" dirty="0" smtClean="0">
                <a:ea typeface="ＭＳ Ｐゴシック"/>
                <a:cs typeface="ＭＳ Ｐゴシック"/>
              </a:rPr>
              <a:t>  </a:t>
            </a:r>
            <a:r>
              <a:rPr lang="en-US" dirty="0" smtClean="0">
                <a:ea typeface="ＭＳ Ｐゴシック"/>
                <a:cs typeface="ＭＳ Ｐゴシック"/>
              </a:rPr>
              <a:t>In addition, high BP rats were homozygous at each of two loci in each colony; low BP rats were homozygous at one locus only.</a:t>
            </a:r>
            <a:endParaRPr lang="en-US" b="1"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71B841A-CD6B-4A8E-BAD7-3099A59CFC9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8.4  </a:t>
            </a:r>
            <a:r>
              <a:rPr lang="en-US" dirty="0" smtClean="0">
                <a:ea typeface="ＭＳ Ｐゴシック"/>
                <a:cs typeface="ＭＳ Ｐゴシック"/>
              </a:rPr>
              <a:t>Mean systolic blood pressures of the three combinations of two versions of the β adducin gene in rats from the low blood pressure colony.  Q and R refer to the amino acid present at position 529 on the β protein subunit of adducin.</a:t>
            </a:r>
          </a:p>
          <a:p>
            <a:r>
              <a:rPr lang="en-US" b="1" dirty="0" smtClean="0">
                <a:ea typeface="ＭＳ Ｐゴシック"/>
                <a:cs typeface="ＭＳ Ｐゴシック"/>
              </a:rPr>
              <a:t>Talking points: </a:t>
            </a:r>
            <a:r>
              <a:rPr lang="en-US" dirty="0" smtClean="0">
                <a:ea typeface="ＭＳ Ｐゴシック"/>
                <a:cs typeface="ＭＳ Ｐゴシック"/>
              </a:rPr>
              <a:t>There were differences among the three genotypes in the low blood pressure rats.</a:t>
            </a:r>
            <a:endParaRPr lang="en-US" b="1"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987A8D0B-E8F0-46AB-AA81-92F3B213EF7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8.5  </a:t>
            </a:r>
            <a:r>
              <a:rPr lang="en-US" smtClean="0">
                <a:ea typeface="ＭＳ Ｐゴシック"/>
                <a:cs typeface="ＭＳ Ｐゴシック"/>
              </a:rPr>
              <a:t>Mean blood pressures of the nine combinations of two versions of the α and β adducin genes in rats after two generations of breeding low and high blood pressure rats together.  Error bars = 1 SE.  Mean blood pressure (horizontal solid lines) ± 1 standard error (stippled areas) of 10 rats of each parental strain (HBP = high and LBP = low blood pressure) are included for comparison.</a:t>
            </a:r>
          </a:p>
          <a:p>
            <a:r>
              <a:rPr lang="en-US" b="1" smtClean="0">
                <a:ea typeface="ＭＳ Ｐゴシック"/>
                <a:cs typeface="ＭＳ Ｐゴシック"/>
              </a:rPr>
              <a:t>Talking points: </a:t>
            </a:r>
            <a:r>
              <a:rPr lang="en-US" smtClean="0">
                <a:ea typeface="ＭＳ Ｐゴシック"/>
                <a:cs typeface="ＭＳ Ｐゴシック"/>
              </a:rPr>
              <a:t>While the scientists identified the two adducin genes as playing a role in high blood pressure, there are other genes involved.  You can conclude this based on the data in Figure 8.5.  The two alleles of the two subunits of adducin interact when in different combinations to cause a wide variation in high blood pressure, as indicated by the mean blood pressures of rats in the second generation of crossbreeding.  However, none of these rats has as low or high of a blood pressure as their grandparents, and that variation is caused by other genes also controlling blood pressure.  After two generations of crossbreeding, the different alleles of these other genes, from the homozygous grandparents, had been reshuffled independently of the adducin genes, increasing the variation of responses.</a:t>
            </a:r>
          </a:p>
        </p:txBody>
      </p:sp>
      <p:sp>
        <p:nvSpPr>
          <p:cNvPr id="4" name="Slide Number Placeholder 3"/>
          <p:cNvSpPr>
            <a:spLocks noGrp="1"/>
          </p:cNvSpPr>
          <p:nvPr>
            <p:ph type="sldNum" sz="quarter" idx="5"/>
          </p:nvPr>
        </p:nvSpPr>
        <p:spPr/>
        <p:txBody>
          <a:bodyPr/>
          <a:lstStyle/>
          <a:p>
            <a:pPr>
              <a:defRPr/>
            </a:pPr>
            <a:fld id="{72EAD011-2DE2-4B80-A508-6B192AC5C54D}"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8.1</a:t>
            </a:r>
            <a:r>
              <a:rPr lang="en-US" smtClean="0">
                <a:ea typeface="ＭＳ Ｐゴシック"/>
                <a:cs typeface="ＭＳ Ｐゴシック"/>
              </a:rPr>
              <a:t>  Variation of combinations of the two adducin genes. All parents in the matings below are heterozygous for both the adducin subunits and can contribute one of two alleles for each gene to their offspring.  a. Variation when the genes are located on two different chromosomes, showing independent assortment.  b. Variation when the genes are on the same chromosome, with no crossing over. </a:t>
            </a:r>
          </a:p>
          <a:p>
            <a:r>
              <a:rPr lang="en-US" b="1" smtClean="0">
                <a:ea typeface="ＭＳ Ｐゴシック"/>
                <a:cs typeface="ＭＳ Ｐゴシック"/>
              </a:rPr>
              <a:t>Talking points: Independent assortment</a:t>
            </a:r>
            <a:r>
              <a:rPr lang="en-US" smtClean="0">
                <a:ea typeface="ＭＳ Ｐゴシック"/>
                <a:cs typeface="ＭＳ Ｐゴシック"/>
              </a:rPr>
              <a:t> leads to recombination.  Recombination leads to new combinations of genes in offspring that did not occur in the parents, by </a:t>
            </a:r>
            <a:r>
              <a:rPr lang="en-US" b="1" smtClean="0">
                <a:ea typeface="ＭＳ Ｐゴシック"/>
                <a:cs typeface="ＭＳ Ｐゴシック"/>
              </a:rPr>
              <a:t>crossing-over</a:t>
            </a:r>
            <a:r>
              <a:rPr lang="en-US" smtClean="0">
                <a:ea typeface="ＭＳ Ｐゴシック"/>
                <a:cs typeface="ＭＳ Ｐゴシック"/>
              </a:rPr>
              <a:t> and independent assortment.</a:t>
            </a:r>
            <a:r>
              <a:rPr lang="en-US" i="1" smtClean="0">
                <a:ea typeface="ＭＳ Ｐゴシック"/>
                <a:cs typeface="ＭＳ Ｐゴシック"/>
              </a:rPr>
              <a:t> </a:t>
            </a:r>
            <a:r>
              <a:rPr lang="en-US" smtClean="0">
                <a:ea typeface="ＭＳ Ｐゴシック"/>
                <a:cs typeface="ＭＳ Ｐゴシック"/>
              </a:rPr>
              <a:t>Applying the concept of independent assortment, Bianchi and his colleagues knew that the genes coding for the two subunits of adducin were located on different chromosomes, so they could predict that when two heterozygous individuals mated, offspring of those individuals would exhibit one of nine different combinations of the two genes.</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821FFD2-769B-43E5-8D33-F35687036343}"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Table 8.2</a:t>
            </a:r>
            <a:r>
              <a:rPr lang="en-US" dirty="0" smtClean="0">
                <a:ea typeface="ＭＳ Ｐゴシック"/>
                <a:cs typeface="ＭＳ Ｐゴシック"/>
              </a:rPr>
              <a:t>  Zinc and copper contamination (in parts per million (ppm)) and soil pH in soils surrounding a smelting operation in Pennsylvania.  Sandwort plants were collected at three sites (near, medium, far) and honeysuckle plants were collected at two sites (near and far). </a:t>
            </a:r>
          </a:p>
          <a:p>
            <a:r>
              <a:rPr lang="en-US" b="1" dirty="0" smtClean="0">
                <a:ea typeface="ＭＳ Ｐゴシック"/>
                <a:cs typeface="ＭＳ Ｐゴシック"/>
              </a:rPr>
              <a:t>Talking points: </a:t>
            </a:r>
            <a:r>
              <a:rPr lang="en-US" dirty="0" smtClean="0">
                <a:ea typeface="ＭＳ Ｐゴシック"/>
                <a:cs typeface="ＭＳ Ｐゴシック"/>
              </a:rPr>
              <a:t>Students should be able to describe the variation in environmental factors as distance from the smelting operation increases.  This is an example of a gradient or environmental cline.  Some environmental factors, such as the concentrations of metals, are more variable than others, such as </a:t>
            </a:r>
            <a:r>
              <a:rPr lang="en-US" dirty="0" err="1" smtClean="0">
                <a:ea typeface="ＭＳ Ｐゴシック"/>
                <a:cs typeface="ＭＳ Ｐゴシック"/>
              </a:rPr>
              <a:t>pH.</a:t>
            </a:r>
            <a:endParaRPr lang="en-US" b="1"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965A16D-2492-494A-A0AE-9A4547DE1CFF}"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8.6</a:t>
            </a:r>
            <a:r>
              <a:rPr lang="en-US" smtClean="0">
                <a:ea typeface="ＭＳ Ｐゴシック"/>
                <a:cs typeface="ＭＳ Ｐゴシック"/>
              </a:rPr>
              <a:t>  Stomata and hair densities of two plants collected at two times and grown in controlled conditions in a courtyard.  Sandwort plants from the intermediate site were not grown in the courtyard. </a:t>
            </a:r>
          </a:p>
          <a:p>
            <a:r>
              <a:rPr lang="en-US" b="1" smtClean="0">
                <a:ea typeface="ＭＳ Ｐゴシック"/>
                <a:cs typeface="ＭＳ Ｐゴシック"/>
              </a:rPr>
              <a:t>Talking points: </a:t>
            </a:r>
            <a:r>
              <a:rPr lang="en-US" smtClean="0">
                <a:ea typeface="ＭＳ Ｐゴシック"/>
                <a:cs typeface="ＭＳ Ｐゴシック"/>
              </a:rPr>
              <a:t>Sandwort has some variation when plants from different sites are grown under controlled conditions.  There appears to be some genetic component, more evident with stomata than hairs.</a:t>
            </a:r>
            <a:endParaRPr lang="en-US" b="1"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F20211D7-D682-4D38-8DCD-F1D799E11D92}"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8.6</a:t>
            </a:r>
            <a:r>
              <a:rPr lang="en-US" smtClean="0">
                <a:ea typeface="ＭＳ Ｐゴシック"/>
                <a:cs typeface="ＭＳ Ｐゴシック"/>
              </a:rPr>
              <a:t>  Stomata and hair densities of two plants collected at two times and grown in controlled conditions in a courtyard.  Sandwort plants from the intermediate site were not grown in the courtyard. </a:t>
            </a:r>
          </a:p>
          <a:p>
            <a:r>
              <a:rPr lang="en-US" b="1" smtClean="0">
                <a:ea typeface="ＭＳ Ｐゴシック"/>
                <a:cs typeface="ＭＳ Ｐゴシック"/>
              </a:rPr>
              <a:t>Talking points: </a:t>
            </a:r>
            <a:r>
              <a:rPr lang="en-US" smtClean="0">
                <a:ea typeface="ＭＳ Ｐゴシック"/>
                <a:cs typeface="ＭＳ Ｐゴシック"/>
              </a:rPr>
              <a:t>Honeysuckle still has variation when plants from different sites are grown under controlled conditions.  This indicates that there is a genetic component to the differences, and the differences are not solely due to the environmental gradient.</a:t>
            </a: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63C4ED9-EFC9-4916-B5E9-B987CE413AB3}"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8.7  </a:t>
            </a:r>
            <a:r>
              <a:rPr lang="en-US" dirty="0" smtClean="0">
                <a:ea typeface="ＭＳ Ｐゴシック"/>
                <a:cs typeface="ＭＳ Ｐゴシック"/>
              </a:rPr>
              <a:t>Responses of the acorn barnacle (</a:t>
            </a:r>
            <a:r>
              <a:rPr lang="en-US" i="1" dirty="0" err="1" smtClean="0">
                <a:ea typeface="ＭＳ Ｐゴシック"/>
                <a:cs typeface="ＭＳ Ｐゴシック"/>
              </a:rPr>
              <a:t>Chthamalus</a:t>
            </a:r>
            <a:r>
              <a:rPr lang="en-US" i="1" dirty="0" smtClean="0">
                <a:ea typeface="ＭＳ Ｐゴシック"/>
                <a:cs typeface="ＭＳ Ｐゴシック"/>
              </a:rPr>
              <a:t> </a:t>
            </a:r>
            <a:r>
              <a:rPr lang="en-US" i="1" dirty="0" err="1" smtClean="0">
                <a:ea typeface="ＭＳ Ｐゴシック"/>
                <a:cs typeface="ＭＳ Ｐゴシック"/>
              </a:rPr>
              <a:t>anisopoma</a:t>
            </a:r>
            <a:r>
              <a:rPr lang="en-US" dirty="0" smtClean="0">
                <a:ea typeface="ＭＳ Ｐゴシック"/>
                <a:cs typeface="ＭＳ Ｐゴシック"/>
              </a:rPr>
              <a:t>) to the snail predator (</a:t>
            </a:r>
            <a:r>
              <a:rPr lang="en-US" i="1" dirty="0" err="1" smtClean="0">
                <a:ea typeface="ＭＳ Ｐゴシック"/>
                <a:cs typeface="ＭＳ Ｐゴシック"/>
              </a:rPr>
              <a:t>Acanthina</a:t>
            </a:r>
            <a:r>
              <a:rPr lang="en-US" dirty="0" smtClean="0">
                <a:ea typeface="ＭＳ Ｐゴシック"/>
                <a:cs typeface="ＭＳ Ｐゴシック"/>
              </a:rPr>
              <a:t>).  a. Bent (top) and cone (bottom) shell shapes. b. Results of predator exclusion experiment.  c. Survival of two types of barnacles in plots with and without the predator. </a:t>
            </a:r>
          </a:p>
          <a:p>
            <a:r>
              <a:rPr lang="en-US" b="1" dirty="0" smtClean="0">
                <a:ea typeface="ＭＳ Ｐゴシック"/>
                <a:cs typeface="ＭＳ Ｐゴシック"/>
              </a:rPr>
              <a:t>Talking points: </a:t>
            </a:r>
            <a:r>
              <a:rPr lang="en-US" dirty="0" smtClean="0">
                <a:ea typeface="ＭＳ Ｐゴシック"/>
                <a:cs typeface="ＭＳ Ｐゴシック"/>
              </a:rPr>
              <a:t>The bent variety is less common overall than the cone shape barnacles.  </a:t>
            </a:r>
            <a:r>
              <a:rPr lang="en-US" dirty="0" err="1" smtClean="0">
                <a:ea typeface="ＭＳ Ｐゴシック"/>
                <a:cs typeface="ＭＳ Ｐゴシック"/>
              </a:rPr>
              <a:t>Acanthina</a:t>
            </a:r>
            <a:r>
              <a:rPr lang="en-US" dirty="0" smtClean="0">
                <a:ea typeface="ＭＳ Ｐゴシック"/>
                <a:cs typeface="ＭＳ Ｐゴシック"/>
              </a:rPr>
              <a:t> image not in textbook.</a:t>
            </a:r>
          </a:p>
        </p:txBody>
      </p:sp>
      <p:sp>
        <p:nvSpPr>
          <p:cNvPr id="4" name="Slide Number Placeholder 3"/>
          <p:cNvSpPr>
            <a:spLocks noGrp="1"/>
          </p:cNvSpPr>
          <p:nvPr>
            <p:ph type="sldNum" sz="quarter" idx="5"/>
          </p:nvPr>
        </p:nvSpPr>
        <p:spPr/>
        <p:txBody>
          <a:bodyPr/>
          <a:lstStyle/>
          <a:p>
            <a:pPr>
              <a:defRPr/>
            </a:pPr>
            <a:fld id="{B819CFA9-4C14-49C9-BC6E-859351C30FFC}"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8.7  </a:t>
            </a:r>
            <a:r>
              <a:rPr lang="en-US" dirty="0" smtClean="0">
                <a:ea typeface="ＭＳ Ｐゴシック"/>
                <a:cs typeface="ＭＳ Ｐゴシック"/>
              </a:rPr>
              <a:t>Responses of the acorn barnacle (</a:t>
            </a:r>
            <a:r>
              <a:rPr lang="en-US" i="1" dirty="0" err="1" smtClean="0">
                <a:ea typeface="ＭＳ Ｐゴシック"/>
                <a:cs typeface="ＭＳ Ｐゴシック"/>
              </a:rPr>
              <a:t>Chthamalus</a:t>
            </a:r>
            <a:r>
              <a:rPr lang="en-US" i="1" dirty="0" smtClean="0">
                <a:ea typeface="ＭＳ Ｐゴシック"/>
                <a:cs typeface="ＭＳ Ｐゴシック"/>
              </a:rPr>
              <a:t> </a:t>
            </a:r>
            <a:r>
              <a:rPr lang="en-US" i="1" dirty="0" err="1" smtClean="0">
                <a:ea typeface="ＭＳ Ｐゴシック"/>
                <a:cs typeface="ＭＳ Ｐゴシック"/>
              </a:rPr>
              <a:t>anisopoma</a:t>
            </a:r>
            <a:r>
              <a:rPr lang="en-US" dirty="0" smtClean="0">
                <a:ea typeface="ＭＳ Ｐゴシック"/>
                <a:cs typeface="ＭＳ Ｐゴシック"/>
              </a:rPr>
              <a:t>) to the snail predator (</a:t>
            </a:r>
            <a:r>
              <a:rPr lang="en-US" i="1" dirty="0" err="1" smtClean="0">
                <a:ea typeface="ＭＳ Ｐゴシック"/>
                <a:cs typeface="ＭＳ Ｐゴシック"/>
              </a:rPr>
              <a:t>Acanthina</a:t>
            </a:r>
            <a:r>
              <a:rPr lang="en-US" dirty="0" smtClean="0">
                <a:ea typeface="ＭＳ Ｐゴシック"/>
                <a:cs typeface="ＭＳ Ｐゴシック"/>
              </a:rPr>
              <a:t>).  a. Bent (top) and cone (bottom) shell shapes. b. Results of predator exclusion experiment.  c. Survival of two types of barnacles in plots with and without the predator. </a:t>
            </a:r>
          </a:p>
          <a:p>
            <a:r>
              <a:rPr lang="en-US" b="1" dirty="0" smtClean="0">
                <a:ea typeface="ＭＳ Ｐゴシック"/>
                <a:cs typeface="ＭＳ Ｐゴシック"/>
              </a:rPr>
              <a:t>Talking points: </a:t>
            </a:r>
            <a:r>
              <a:rPr lang="en-US" dirty="0" smtClean="0">
                <a:ea typeface="ＭＳ Ｐゴシック"/>
                <a:cs typeface="ＭＳ Ｐゴシック"/>
              </a:rPr>
              <a:t>A predator can cause developmental changes.  The bent variety is less common overall than the cone shape and never developed in the absence of the predator, but a significant number of them developed in the presence of the predator.  The increase in density of the cone variety was not as great in the presence of the snail than in the absence of the snail, and this phenotype was present in both the presence and absence of the snail.  This increases variation among individuals in the population of barnacles across areas with and without predators.  Even in the presence of the predator there were a large number of cone shaped barnacles, indicating that these individuals either did not receive the “predator cue” during development or they were genetically incapable of growing into the bent shape. Environmental factors can alter the physical appearance of animals, but only within the scope of their genetic potential.  The bent shape may be rare in the absence of the predator because of a decrease in feeding efficiency, but the benefit of having this shell shape in the presence of the predator is that it increases the probability of survival.</a:t>
            </a:r>
          </a:p>
        </p:txBody>
      </p:sp>
      <p:sp>
        <p:nvSpPr>
          <p:cNvPr id="4" name="Slide Number Placeholder 3"/>
          <p:cNvSpPr>
            <a:spLocks noGrp="1"/>
          </p:cNvSpPr>
          <p:nvPr>
            <p:ph type="sldNum" sz="quarter" idx="5"/>
          </p:nvPr>
        </p:nvSpPr>
        <p:spPr/>
        <p:txBody>
          <a:bodyPr/>
          <a:lstStyle/>
          <a:p>
            <a:pPr>
              <a:defRPr/>
            </a:pPr>
            <a:fld id="{F199B1D0-D3E9-4DC0-BFDB-48CF021AA3A9}"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BME 8.1: How does linear regression work.</a:t>
            </a:r>
          </a:p>
          <a:p>
            <a:r>
              <a:rPr lang="en-US" b="1" smtClean="0">
                <a:ea typeface="ＭＳ Ｐゴシック"/>
                <a:cs typeface="ＭＳ Ｐゴシック"/>
              </a:rPr>
              <a:t>Talking points: </a:t>
            </a:r>
            <a:r>
              <a:rPr lang="en-US" smtClean="0">
                <a:ea typeface="ＭＳ Ｐゴシック"/>
                <a:cs typeface="ＭＳ Ｐゴシック"/>
              </a:rPr>
              <a:t>the next few slides help explain and work through equations in BMI 8.1.</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DFB915D4-E576-43CF-80FD-3EB9D13E543A}"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8.7  </a:t>
            </a:r>
            <a:r>
              <a:rPr lang="en-US" dirty="0" smtClean="0">
                <a:ea typeface="ＭＳ Ｐゴシック"/>
                <a:cs typeface="ＭＳ Ｐゴシック"/>
              </a:rPr>
              <a:t>Responses of the acorn barnacle (</a:t>
            </a:r>
            <a:r>
              <a:rPr lang="en-US" i="1" dirty="0" err="1" smtClean="0">
                <a:ea typeface="ＭＳ Ｐゴシック"/>
                <a:cs typeface="ＭＳ Ｐゴシック"/>
              </a:rPr>
              <a:t>Chthamalus</a:t>
            </a:r>
            <a:r>
              <a:rPr lang="en-US" i="1" dirty="0" smtClean="0">
                <a:ea typeface="ＭＳ Ｐゴシック"/>
                <a:cs typeface="ＭＳ Ｐゴシック"/>
              </a:rPr>
              <a:t> </a:t>
            </a:r>
            <a:r>
              <a:rPr lang="en-US" i="1" dirty="0" err="1" smtClean="0">
                <a:ea typeface="ＭＳ Ｐゴシック"/>
                <a:cs typeface="ＭＳ Ｐゴシック"/>
              </a:rPr>
              <a:t>anisopoma</a:t>
            </a:r>
            <a:r>
              <a:rPr lang="en-US" dirty="0" smtClean="0">
                <a:ea typeface="ＭＳ Ｐゴシック"/>
                <a:cs typeface="ＭＳ Ｐゴシック"/>
              </a:rPr>
              <a:t>) to the snail predator (</a:t>
            </a:r>
            <a:r>
              <a:rPr lang="en-US" i="1" dirty="0" err="1" smtClean="0">
                <a:ea typeface="ＭＳ Ｐゴシック"/>
                <a:cs typeface="ＭＳ Ｐゴシック"/>
              </a:rPr>
              <a:t>Acanthina</a:t>
            </a:r>
            <a:r>
              <a:rPr lang="en-US" dirty="0" smtClean="0">
                <a:ea typeface="ＭＳ Ｐゴシック"/>
                <a:cs typeface="ＭＳ Ｐゴシック"/>
              </a:rPr>
              <a:t>).  a. Bent (top) and cone (bottom) shell shapes. b. Results of predator exclusion experiment.  c. Survival of two types of barnacles in plots with and without the predator.</a:t>
            </a:r>
          </a:p>
          <a:p>
            <a:r>
              <a:rPr lang="en-US" b="1" dirty="0" smtClean="0">
                <a:ea typeface="ＭＳ Ｐゴシック"/>
                <a:cs typeface="ＭＳ Ｐゴシック"/>
              </a:rPr>
              <a:t>Talking points: </a:t>
            </a:r>
            <a:r>
              <a:rPr lang="en-US" dirty="0" smtClean="0">
                <a:ea typeface="ＭＳ Ｐゴシック"/>
                <a:cs typeface="ＭＳ Ｐゴシック"/>
              </a:rPr>
              <a:t>The bent shape may be rare in the absence of the predator because of a decrease in feeding efficiency, but the benefit of having this shell shape in the presence of the predator is that it increases the probability of survival.  </a:t>
            </a:r>
          </a:p>
        </p:txBody>
      </p:sp>
      <p:sp>
        <p:nvSpPr>
          <p:cNvPr id="4" name="Slide Number Placeholder 3"/>
          <p:cNvSpPr>
            <a:spLocks noGrp="1"/>
          </p:cNvSpPr>
          <p:nvPr>
            <p:ph type="sldNum" sz="quarter" idx="5"/>
          </p:nvPr>
        </p:nvSpPr>
        <p:spPr/>
        <p:txBody>
          <a:bodyPr/>
          <a:lstStyle/>
          <a:p>
            <a:pPr>
              <a:defRPr/>
            </a:pPr>
            <a:fld id="{FBE59E05-0A75-4122-84B7-54F35503784E}"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Guppies, image</a:t>
            </a:r>
            <a:r>
              <a:rPr lang="en-US" baseline="0" dirty="0" smtClean="0"/>
              <a:t> not in text</a:t>
            </a:r>
            <a:endParaRPr lang="en-US" dirty="0"/>
          </a:p>
        </p:txBody>
      </p:sp>
      <p:sp>
        <p:nvSpPr>
          <p:cNvPr id="4" name="Slide Number Placeholder 3"/>
          <p:cNvSpPr>
            <a:spLocks noGrp="1"/>
          </p:cNvSpPr>
          <p:nvPr>
            <p:ph type="sldNum" sz="quarter" idx="10"/>
          </p:nvPr>
        </p:nvSpPr>
        <p:spPr/>
        <p:txBody>
          <a:bodyPr/>
          <a:lstStyle/>
          <a:p>
            <a:pPr>
              <a:defRPr/>
            </a:pPr>
            <a:fld id="{0FA04A56-49BB-4765-946B-F75785AAE4CE}" type="slidenum">
              <a:rPr lang="en-US" smtClean="0"/>
              <a:pPr>
                <a:defRPr/>
              </a:pPr>
              <a:t>23</a:t>
            </a:fld>
            <a:endParaRPr lang="en-US"/>
          </a:p>
        </p:txBody>
      </p:sp>
    </p:spTree>
    <p:extLst>
      <p:ext uri="{BB962C8B-B14F-4D97-AF65-F5344CB8AC3E}">
        <p14:creationId xmlns:p14="http://schemas.microsoft.com/office/powerpoint/2010/main" val="989337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8.8</a:t>
            </a:r>
            <a:r>
              <a:rPr lang="en-US" smtClean="0">
                <a:ea typeface="ＭＳ Ｐゴシック"/>
                <a:cs typeface="ＭＳ Ｐゴシック"/>
              </a:rPr>
              <a:t>  Total survival (pooled for all ten trials) of guppies with different behavioral tendencies to inspect potential predators.  Survival was measured at two time points during the experiment. </a:t>
            </a:r>
          </a:p>
          <a:p>
            <a:r>
              <a:rPr lang="en-US" b="1" smtClean="0">
                <a:ea typeface="ＭＳ Ｐゴシック"/>
                <a:cs typeface="ＭＳ Ｐゴシック"/>
              </a:rPr>
              <a:t>Talking points: </a:t>
            </a:r>
            <a:r>
              <a:rPr lang="en-US" smtClean="0">
                <a:ea typeface="ＭＳ Ｐゴシック"/>
                <a:cs typeface="ＭＳ Ｐゴシック"/>
              </a:rPr>
              <a:t>Dugatkin showed that bold individuals do not survive very long in the presence of a predator.</a:t>
            </a:r>
            <a:endParaRPr lang="en-US" b="1"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F5FDA0F-FBCB-47BF-8DFA-1CE2E0EB8E6E}"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8.9 </a:t>
            </a:r>
            <a:r>
              <a:rPr lang="en-US" smtClean="0">
                <a:ea typeface="ＭＳ Ｐゴシック"/>
                <a:cs typeface="ＭＳ Ｐゴシック"/>
              </a:rPr>
              <a:t> Mean number of predator inspections by bright and drab male guppies (per 30 minute observation time). </a:t>
            </a:r>
          </a:p>
          <a:p>
            <a:r>
              <a:rPr lang="en-US" b="1" smtClean="0">
                <a:ea typeface="ＭＳ Ｐゴシック"/>
                <a:cs typeface="ＭＳ Ｐゴシック"/>
              </a:rPr>
              <a:t>Talking points: </a:t>
            </a:r>
            <a:r>
              <a:rPr lang="en-US" smtClean="0">
                <a:ea typeface="ＭＳ Ｐゴシック"/>
                <a:cs typeface="ＭＳ Ｐゴシック"/>
              </a:rPr>
              <a:t>In the presence of female guppies, bright guppies are more likely than drab guppies to swim towards, and inspect, potential predators. </a:t>
            </a:r>
            <a:endParaRPr lang="en-US" b="1"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B8854A58-1840-48C5-8F34-B1D26E6956D8}"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8.10</a:t>
            </a:r>
            <a:r>
              <a:rPr lang="en-US" smtClean="0">
                <a:ea typeface="ＭＳ Ｐゴシック"/>
                <a:cs typeface="ＭＳ Ｐゴシック"/>
              </a:rPr>
              <a:t>  Effects of presence of female and male color on predator inspection behavior.  a.  Predator inspections initiated by bright or drab males when females are either present or absent (n = 24 pairs of males).  b.  Relationship between boldness (# of inspections per 30 minutes) and brightness of males.  c.  Relationship between minimum distance of an approaching predator and brightness of males.   </a:t>
            </a:r>
          </a:p>
          <a:p>
            <a:r>
              <a:rPr lang="en-US" b="1" smtClean="0">
                <a:ea typeface="ＭＳ Ｐゴシック"/>
                <a:cs typeface="ＭＳ Ｐゴシック"/>
              </a:rPr>
              <a:t>Talking points: </a:t>
            </a:r>
            <a:r>
              <a:rPr lang="en-US" smtClean="0">
                <a:ea typeface="ＭＳ Ｐゴシック"/>
                <a:cs typeface="ＭＳ Ｐゴシック"/>
              </a:rPr>
              <a:t>Colorful males generally bolder, especially in the presence of females.  Drab males spent less time inspecting predators because they spent more time near females when females were present. The bright guppies are also more likely to flee from predators before the predator gets too close. </a:t>
            </a:r>
          </a:p>
        </p:txBody>
      </p:sp>
      <p:sp>
        <p:nvSpPr>
          <p:cNvPr id="4" name="Slide Number Placeholder 3"/>
          <p:cNvSpPr>
            <a:spLocks noGrp="1"/>
          </p:cNvSpPr>
          <p:nvPr>
            <p:ph type="sldNum" sz="quarter" idx="5"/>
          </p:nvPr>
        </p:nvSpPr>
        <p:spPr/>
        <p:txBody>
          <a:bodyPr/>
          <a:lstStyle/>
          <a:p>
            <a:pPr>
              <a:defRPr/>
            </a:pPr>
            <a:fld id="{A584271E-DEE4-433B-9164-67E7974C884F}"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8.11  </a:t>
            </a:r>
            <a:r>
              <a:rPr lang="en-US" smtClean="0">
                <a:ea typeface="ＭＳ Ｐゴシック"/>
                <a:cs typeface="ＭＳ Ｐゴシック"/>
              </a:rPr>
              <a:t>Preferences of female guppies in choice tests.  Females were exposed to pairs of males, one bright and one drab, and boldness and timidity were simulated by the experimenters.  Females could then choose with which male to initiate courtship display.  Sample size = 20 for each mate choice comparison.   </a:t>
            </a:r>
          </a:p>
          <a:p>
            <a:r>
              <a:rPr lang="en-US" b="1" smtClean="0">
                <a:ea typeface="ＭＳ Ｐゴシック"/>
                <a:cs typeface="ＭＳ Ｐゴシック"/>
              </a:rPr>
              <a:t>Talking points: </a:t>
            </a:r>
            <a:r>
              <a:rPr lang="en-US" smtClean="0">
                <a:ea typeface="ＭＳ Ｐゴシック"/>
                <a:cs typeface="ＭＳ Ｐゴシック"/>
              </a:rPr>
              <a:t>Females preferred to mate with bold males when a predator was nearby and bright males when predators were absent.  Inspection behavior was not an issue when there was no predator nearby, but because of the correlation between brightness and boldness, females assess male boldness by examination of their color alone.</a:t>
            </a:r>
            <a:endParaRPr lang="en-US" b="1"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A506506-03F6-414C-B7D1-0C40E2FE66D9}"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BME 8.2.  Do females really prefer bold males?</a:t>
            </a:r>
            <a:r>
              <a:rPr lang="en-US" smtClean="0">
                <a:ea typeface="ＭＳ Ｐゴシック"/>
                <a:cs typeface="ＭＳ Ｐゴシック"/>
              </a:rPr>
              <a:t>  This BME illustrates how you can determine statistical significance in preference tests. The p-values of the preference tests on the data in Figure 8.11 are based on the binomial distribution. </a:t>
            </a:r>
            <a:endParaRPr lang="en-US" b="1" smtClean="0">
              <a:ea typeface="ＭＳ Ｐゴシック"/>
              <a:cs typeface="ＭＳ Ｐゴシック"/>
            </a:endParaRPr>
          </a:p>
          <a:p>
            <a:r>
              <a:rPr lang="en-US" b="1" smtClean="0">
                <a:ea typeface="ＭＳ Ｐゴシック"/>
                <a:cs typeface="ＭＳ Ｐゴシック"/>
              </a:rPr>
              <a:t>Talking points: </a:t>
            </a:r>
            <a:r>
              <a:rPr lang="en-US" smtClean="0">
                <a:ea typeface="ＭＳ Ｐゴシック"/>
                <a:cs typeface="ＭＳ Ｐゴシック"/>
              </a:rPr>
              <a:t>The counts show strong preferences, but how can you be sure these differences were not just due to chance? Anytime you are trying to show a difference between populations, you need to report the statistical significance, or </a:t>
            </a:r>
            <a:r>
              <a:rPr lang="en-US" i="1" smtClean="0">
                <a:ea typeface="ＭＳ Ｐゴシック"/>
                <a:cs typeface="ＭＳ Ｐゴシック"/>
              </a:rPr>
              <a:t>p</a:t>
            </a:r>
            <a:r>
              <a:rPr lang="en-US" smtClean="0">
                <a:ea typeface="ＭＳ Ｐゴシック"/>
                <a:cs typeface="ＭＳ Ｐゴシック"/>
              </a:rPr>
              <a:t>-value.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1912935-1EC2-4D6F-BE77-A61282A2F567}"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BME 8.2.  Do females really prefer bold males?</a:t>
            </a:r>
            <a:r>
              <a:rPr lang="en-US" smtClean="0">
                <a:ea typeface="ＭＳ Ｐゴシック"/>
                <a:cs typeface="ＭＳ Ｐゴシック"/>
              </a:rPr>
              <a:t>  This BME illustrates how you can determine statistical significance in preference tests. The p-values of the preference tests on the data in Figure 8.11 are based on the binomial distribution. </a:t>
            </a:r>
            <a:endParaRPr lang="en-US" b="1" smtClean="0">
              <a:ea typeface="ＭＳ Ｐゴシック"/>
              <a:cs typeface="ＭＳ Ｐゴシック"/>
            </a:endParaRPr>
          </a:p>
          <a:p>
            <a:r>
              <a:rPr lang="en-US" b="1" smtClean="0">
                <a:ea typeface="ＭＳ Ｐゴシック"/>
                <a:cs typeface="ＭＳ Ｐゴシック"/>
              </a:rPr>
              <a:t>Talking points:</a:t>
            </a:r>
            <a:r>
              <a:rPr lang="en-US" smtClean="0">
                <a:latin typeface="Times New Roman" pitchFamily="18" charset="0"/>
                <a:ea typeface="ＭＳ Ｐゴシック"/>
                <a:cs typeface="Times New Roman" pitchFamily="18" charset="0"/>
              </a:rPr>
              <a:t> Students calculate the probability of at least 14 heads in 20 tosses of a fair coin.</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65AD6F9-CC13-4B51-97FB-580FF5DEC57A}"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65AD6F9-CC13-4B51-97FB-580FF5DEC57A}"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8.12  </a:t>
            </a:r>
            <a:r>
              <a:rPr lang="en-US" smtClean="0">
                <a:ea typeface="ＭＳ Ｐゴシック"/>
                <a:cs typeface="ＭＳ Ｐゴシック"/>
              </a:rPr>
              <a:t>Spatial pattern of flower color along a north (a) and south (b) transect that cut through a ravine, and estimates of frequencies for four allozymes along the north (c) and south (d) lines. The vertical bar near the center of each panel marks the position of the ravine that divides the populations.  </a:t>
            </a:r>
          </a:p>
          <a:p>
            <a:r>
              <a:rPr lang="en-US" b="1" smtClean="0">
                <a:ea typeface="ＭＳ Ｐゴシック"/>
                <a:cs typeface="ＭＳ Ｐゴシック"/>
              </a:rPr>
              <a:t>Talking points: </a:t>
            </a:r>
            <a:r>
              <a:rPr lang="en-US" smtClean="0">
                <a:ea typeface="ＭＳ Ｐゴシック"/>
                <a:cs typeface="ＭＳ Ｐゴシック"/>
              </a:rPr>
              <a:t>Note that both transects show the same pattern – on one side of the ravine there is a predominance of white flowers, and on the other a predominance of blue flowers. That is suggestive of two populations adapted to two microhabitats, although short dispersal and chance could also explain the distribution of flower types.</a:t>
            </a: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EBCBC8F-CCB1-4A4F-B5AB-0FC25225CB63}"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BME 8.1: How does linear regression work.</a:t>
            </a:r>
          </a:p>
          <a:p>
            <a:r>
              <a:rPr lang="en-US" b="1" smtClean="0">
                <a:ea typeface="ＭＳ Ｐゴシック"/>
                <a:cs typeface="ＭＳ Ｐゴシック"/>
              </a:rPr>
              <a:t>Talking points: </a:t>
            </a:r>
            <a:r>
              <a:rPr lang="en-US" smtClean="0">
                <a:ea typeface="ＭＳ Ｐゴシック"/>
                <a:cs typeface="ＭＳ Ｐゴシック"/>
              </a:rPr>
              <a:t>Slope and intercept are shown in these boxes and are found from equation in BME 8.1. Next few slides show how equation works.</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1B3BFD93-0A56-43A9-81D9-2D78454CB3B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8.12  </a:t>
            </a:r>
            <a:r>
              <a:rPr lang="en-US" smtClean="0">
                <a:ea typeface="ＭＳ Ｐゴシック"/>
                <a:cs typeface="ＭＳ Ｐゴシック"/>
              </a:rPr>
              <a:t>Spatial pattern of flower color along a north (a) and south (b) transect that cut through a ravine, and estimates of frequencies for four allozymes along the north (c) and south (d) lines. The vertical bar near the center of each panel marks the position of the ravine that divides the populations.  </a:t>
            </a:r>
          </a:p>
          <a:p>
            <a:r>
              <a:rPr lang="en-US" b="1" smtClean="0">
                <a:ea typeface="ＭＳ Ｐゴシック"/>
                <a:cs typeface="ＭＳ Ｐゴシック"/>
              </a:rPr>
              <a:t>Talking points: </a:t>
            </a:r>
            <a:r>
              <a:rPr lang="en-US" smtClean="0">
                <a:ea typeface="ＭＳ Ｐゴシック"/>
                <a:cs typeface="ＭＳ Ｐゴシック"/>
              </a:rPr>
              <a:t>The frequency of one allele (determining flower color) changed across the ravine, something that alleles of the other genes tested do not do.  Schemske and Bierzychudek found that four other genes from plants sampled across the transects varied little across the two sides of the ravine.  That suggests no selection for or against those allozymes, and that only flower color is selected for in the habitats studied.</a:t>
            </a:r>
          </a:p>
        </p:txBody>
      </p:sp>
      <p:sp>
        <p:nvSpPr>
          <p:cNvPr id="4" name="Slide Number Placeholder 3"/>
          <p:cNvSpPr>
            <a:spLocks noGrp="1"/>
          </p:cNvSpPr>
          <p:nvPr>
            <p:ph type="sldNum" sz="quarter" idx="5"/>
          </p:nvPr>
        </p:nvSpPr>
        <p:spPr/>
        <p:txBody>
          <a:bodyPr/>
          <a:lstStyle/>
          <a:p>
            <a:pPr>
              <a:defRPr/>
            </a:pPr>
            <a:fld id="{7B126AC9-3FB1-4A53-9196-48A677D1AA4E}"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8.12  </a:t>
            </a:r>
            <a:r>
              <a:rPr lang="en-US" smtClean="0">
                <a:ea typeface="ＭＳ Ｐゴシック"/>
                <a:cs typeface="ＭＳ Ｐゴシック"/>
              </a:rPr>
              <a:t>Spatial pattern of flower color along a north (a) and south (b) transect that cut through a ravine, and estimates of frequencies for four allozymes along the north (c) and south (d) lines. The vertical bar near the center of each panel marks the position of the ravine that divides the populations.  </a:t>
            </a:r>
          </a:p>
          <a:p>
            <a:r>
              <a:rPr lang="en-US" b="1" smtClean="0">
                <a:ea typeface="ＭＳ Ｐゴシック"/>
                <a:cs typeface="ＭＳ Ｐゴシック"/>
              </a:rPr>
              <a:t>Talking points: </a:t>
            </a:r>
            <a:r>
              <a:rPr lang="en-US" smtClean="0">
                <a:ea typeface="ＭＳ Ｐゴシック"/>
                <a:cs typeface="ＭＳ Ｐゴシック"/>
              </a:rPr>
              <a:t>The frequency of one allele (determining flower color) changed across the ravine, something that alleles of the other genes tested do not do.  Schemske and Bierzychudek found that four other genes from plants sampled across the transects varied little across the two sides of the ravine.  That suggests no selection for or against those allozymes, and that only flower color is selected for in the habitats studied.</a:t>
            </a:r>
          </a:p>
        </p:txBody>
      </p:sp>
      <p:sp>
        <p:nvSpPr>
          <p:cNvPr id="4" name="Slide Number Placeholder 3"/>
          <p:cNvSpPr>
            <a:spLocks noGrp="1"/>
          </p:cNvSpPr>
          <p:nvPr>
            <p:ph type="sldNum" sz="quarter" idx="5"/>
          </p:nvPr>
        </p:nvSpPr>
        <p:spPr/>
        <p:txBody>
          <a:bodyPr/>
          <a:lstStyle/>
          <a:p>
            <a:pPr>
              <a:defRPr/>
            </a:pPr>
            <a:fld id="{3C3D025E-73BD-4476-A02B-90891A346BE8}"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8.12  </a:t>
            </a:r>
            <a:r>
              <a:rPr lang="en-US" smtClean="0">
                <a:ea typeface="ＭＳ Ｐゴシック"/>
                <a:cs typeface="ＭＳ Ｐゴシック"/>
              </a:rPr>
              <a:t>Spatial pattern of flower color along a north (a) and south (b) transect that cut through a ravine, and estimates of frequencies for four allozymes along the north (c) and south (d) lines. The vertical bar near the center of each panel marks the position of the ravine that divides the populations.  </a:t>
            </a:r>
          </a:p>
          <a:p>
            <a:r>
              <a:rPr lang="en-US" b="1" smtClean="0">
                <a:ea typeface="ＭＳ Ｐゴシック"/>
                <a:cs typeface="ＭＳ Ｐゴシック"/>
              </a:rPr>
              <a:t>Talking points: </a:t>
            </a:r>
            <a:r>
              <a:rPr lang="en-US" smtClean="0">
                <a:ea typeface="ＭＳ Ｐゴシック"/>
                <a:cs typeface="ＭＳ Ｐゴシック"/>
              </a:rPr>
              <a:t>Note that both transects show the same pattern – on one side of the ravine there is a predominance of white flowers, and on the other a predominance of blue flowers. That is suggestive of two populations adapted to two microhabitats, although short dispersal and chance could also explain the distribution of flower types.</a:t>
            </a:r>
          </a:p>
        </p:txBody>
      </p:sp>
      <p:sp>
        <p:nvSpPr>
          <p:cNvPr id="4" name="Slide Number Placeholder 3"/>
          <p:cNvSpPr>
            <a:spLocks noGrp="1"/>
          </p:cNvSpPr>
          <p:nvPr>
            <p:ph type="sldNum" sz="quarter" idx="5"/>
          </p:nvPr>
        </p:nvSpPr>
        <p:spPr/>
        <p:txBody>
          <a:bodyPr/>
          <a:lstStyle/>
          <a:p>
            <a:pPr>
              <a:defRPr/>
            </a:pPr>
            <a:fld id="{EDF17711-6BF3-4E34-9FDB-68AD3E33AF99}"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8.13  </a:t>
            </a:r>
            <a:r>
              <a:rPr lang="en-US" smtClean="0">
                <a:ea typeface="ＭＳ Ｐゴシック"/>
                <a:cs typeface="ＭＳ Ｐゴシック"/>
              </a:rPr>
              <a:t>Mean seed production (± 1 s.e.) in 1995 and 1996 for blue- and white-flowered desert snow plants from plots located on the primarily blue-flowered side of the ravine and the primarily white-flowered side of the ravine.  NS = not significant. </a:t>
            </a:r>
          </a:p>
          <a:p>
            <a:r>
              <a:rPr lang="en-US" b="1" smtClean="0">
                <a:ea typeface="ＭＳ Ｐゴシック"/>
                <a:cs typeface="ＭＳ Ｐゴシック"/>
              </a:rPr>
              <a:t>Talking points: </a:t>
            </a:r>
            <a:r>
              <a:rPr lang="en-US" smtClean="0">
                <a:ea typeface="ＭＳ Ｐゴシック"/>
                <a:cs typeface="ＭＳ Ｐゴシック"/>
              </a:rPr>
              <a:t>There were differences in seed production, although not consistent from year to year.  Seed production, and thus reproductive success, varies for the two flower types in the two sides of the ravine.  In 1995, a year with greater precipitation, white flowered plants on the white flowered side of the ravine produced more seeds per plant than blue flowered plants.  This is suggestive of natural selection. In 1996, a drier than average year, all plants produced far fewer seeds, but blue flowered plants produced more seeds per plant than white flowered plants on the blue flowered side of the ravine. The differences do not have to persist every year in order for natural selection to cause the patterns observed.</a:t>
            </a:r>
            <a:endParaRPr lang="en-US" b="1"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755C904-007D-4C30-B86D-7C3D585CF4DC}"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8.14</a:t>
            </a:r>
            <a:r>
              <a:rPr lang="en-US" smtClean="0">
                <a:ea typeface="ＭＳ Ｐゴシック"/>
                <a:cs typeface="ＭＳ Ｐゴシック"/>
              </a:rPr>
              <a:t>  Environmental variation on two sides of a ravine where desert snow grows.  a.</a:t>
            </a:r>
            <a:r>
              <a:rPr lang="en-US" b="1" smtClean="0">
                <a:ea typeface="ＭＳ Ｐゴシック"/>
                <a:cs typeface="ＭＳ Ｐゴシック"/>
              </a:rPr>
              <a:t> </a:t>
            </a:r>
            <a:r>
              <a:rPr lang="en-US" smtClean="0">
                <a:ea typeface="ＭＳ Ｐゴシック"/>
                <a:cs typeface="ＭＳ Ｐゴシック"/>
              </a:rPr>
              <a:t>Area covered for 10 plant species.  Asterisks indicate that the cover for a species was statistically different on the two sides.  b.  Differences in soil composition along a transect that crossed the ravine.  * = 0.05, ** = 0.01, *** = 0.001, **** = 0.0001 probability of the observed differences if the null hypothesis of no difference is true.   </a:t>
            </a:r>
          </a:p>
          <a:p>
            <a:r>
              <a:rPr lang="en-US" b="1" smtClean="0">
                <a:ea typeface="ＭＳ Ｐゴシック"/>
                <a:cs typeface="ＭＳ Ｐゴシック"/>
              </a:rPr>
              <a:t>Talking points: </a:t>
            </a:r>
            <a:r>
              <a:rPr lang="en-US" smtClean="0">
                <a:ea typeface="ＭＳ Ｐゴシック"/>
                <a:cs typeface="ＭＳ Ｐゴシック"/>
              </a:rPr>
              <a:t>The large differences found among the various other plant species tested is highly indicative of different microhabitats. The other species of plants present on either side of the ravine, could be the source of selection for flower color on the two sides of the ravine, although Schemske and Bierzychudek did not test individual factors in the soil or in the plant community. </a:t>
            </a:r>
            <a:endParaRPr lang="en-US" b="1"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331B4D8-4F66-4B33-9E19-C75EE6E6092F}"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8.14</a:t>
            </a:r>
            <a:r>
              <a:rPr lang="en-US" smtClean="0">
                <a:ea typeface="ＭＳ Ｐゴシック"/>
                <a:cs typeface="ＭＳ Ｐゴシック"/>
              </a:rPr>
              <a:t>  Environmental variation on two sides of a ravine where desert snow grows.  a.</a:t>
            </a:r>
            <a:r>
              <a:rPr lang="en-US" b="1" smtClean="0">
                <a:ea typeface="ＭＳ Ｐゴシック"/>
                <a:cs typeface="ＭＳ Ｐゴシック"/>
              </a:rPr>
              <a:t> </a:t>
            </a:r>
            <a:r>
              <a:rPr lang="en-US" smtClean="0">
                <a:ea typeface="ＭＳ Ｐゴシック"/>
                <a:cs typeface="ＭＳ Ｐゴシック"/>
              </a:rPr>
              <a:t>Area covered for 10 plant species.  Asterisks indicate that the cover for a species was statistically different on the two sides.  b.  Differences in soil composition along a transect that crossed the ravine.  * = 0.05, ** = 0.01, *** = 0.001, **** = 0.0001 probability of the observed differences if the null hypothesis of no difference is true.   </a:t>
            </a:r>
          </a:p>
          <a:p>
            <a:r>
              <a:rPr lang="en-US" b="1" smtClean="0">
                <a:ea typeface="ＭＳ Ｐゴシック"/>
                <a:cs typeface="ＭＳ Ｐゴシック"/>
              </a:rPr>
              <a:t>Talking points: </a:t>
            </a:r>
            <a:r>
              <a:rPr lang="en-US" smtClean="0">
                <a:ea typeface="ＭＳ Ｐゴシック"/>
                <a:cs typeface="ＭＳ Ｐゴシック"/>
              </a:rPr>
              <a:t>How the soil differences came to be so great over such a small spatial scale is unknown, although they could be due to some past flooding event.  The soil environment or some other unknown, unmeasured factor could have then given rise to variation in plant community composition. </a:t>
            </a:r>
            <a:endParaRPr lang="en-US" b="1"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1373C48-EAFA-45C7-B1D1-F947C3844894}"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8.15</a:t>
            </a:r>
            <a:r>
              <a:rPr lang="en-US" smtClean="0">
                <a:ea typeface="ＭＳ Ｐゴシック"/>
                <a:cs typeface="ＭＳ Ｐゴシック"/>
              </a:rPr>
              <a:t>  Evolutionary tree of major groups of plant species.  The base of the tree trunk represents the common ancestor of plants.  Flowering plants include orchids.  See text for explanation of a, b, and c. </a:t>
            </a:r>
          </a:p>
          <a:p>
            <a:r>
              <a:rPr lang="en-US" b="1" smtClean="0">
                <a:ea typeface="ＭＳ Ｐゴシック"/>
                <a:cs typeface="ＭＳ Ｐゴシック"/>
              </a:rPr>
              <a:t>Talking points: </a:t>
            </a:r>
            <a:r>
              <a:rPr lang="en-US" smtClean="0">
                <a:ea typeface="ＭＳ Ｐゴシック"/>
                <a:cs typeface="ＭＳ Ｐゴシック"/>
              </a:rPr>
              <a:t>An </a:t>
            </a:r>
            <a:r>
              <a:rPr lang="en-US" b="1" smtClean="0">
                <a:ea typeface="ＭＳ Ｐゴシック"/>
                <a:cs typeface="ＭＳ Ｐゴシック"/>
              </a:rPr>
              <a:t>evolutionary tree</a:t>
            </a:r>
            <a:r>
              <a:rPr lang="en-US" smtClean="0">
                <a:ea typeface="ＭＳ Ｐゴシック"/>
                <a:cs typeface="ＭＳ Ｐゴシック"/>
              </a:rPr>
              <a:t> can be developed to show the hypothesized relationships among these groups of organisms. The species that existed at branch point “b” was the common ancestor of ferns, the pines, spruce, and fir (collectively called conifers), and the flowering plants. All species of flowering plants had a single common ancestor, which existed on that branch just after point “c” where the conifers split off from the flowering plants.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6F70692-D7EF-4234-965B-3D1861AFFF92}"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8.16</a:t>
            </a:r>
            <a:r>
              <a:rPr lang="en-US" smtClean="0">
                <a:ea typeface="ＭＳ Ｐゴシック"/>
                <a:cs typeface="ＭＳ Ｐゴシック"/>
              </a:rPr>
              <a:t> Morphology and pollen packet placement of modern orchids thought to be related to </a:t>
            </a:r>
            <a:r>
              <a:rPr lang="en-US" i="1" smtClean="0">
                <a:ea typeface="ＭＳ Ｐゴシック"/>
                <a:cs typeface="ＭＳ Ｐゴシック"/>
              </a:rPr>
              <a:t>M. caribea</a:t>
            </a:r>
            <a:r>
              <a:rPr lang="en-US" smtClean="0">
                <a:ea typeface="ＭＳ Ｐゴシック"/>
                <a:cs typeface="ＭＳ Ｐゴシック"/>
              </a:rPr>
              <a:t> (a) and hypothetical reconstruction of floral morphology of </a:t>
            </a:r>
            <a:r>
              <a:rPr lang="en-US" i="1" smtClean="0">
                <a:ea typeface="ＭＳ Ｐゴシック"/>
                <a:cs typeface="ＭＳ Ｐゴシック"/>
              </a:rPr>
              <a:t>M. caribea</a:t>
            </a:r>
            <a:r>
              <a:rPr lang="en-US" smtClean="0">
                <a:ea typeface="ＭＳ Ｐゴシック"/>
                <a:cs typeface="ＭＳ Ｐゴシック"/>
              </a:rPr>
              <a:t> (b).  Orchid flowers often have a lip (lp) upon which pollinators land.  The pollen packet (pl) lies at the end of the erect anther (an).   </a:t>
            </a:r>
          </a:p>
          <a:p>
            <a:r>
              <a:rPr lang="en-US" b="1" smtClean="0">
                <a:ea typeface="ＭＳ Ｐゴシック"/>
                <a:cs typeface="ＭＳ Ｐゴシック"/>
              </a:rPr>
              <a:t>Talking points: </a:t>
            </a:r>
            <a:r>
              <a:rPr lang="en-US" smtClean="0">
                <a:ea typeface="ＭＳ Ｐゴシック"/>
                <a:cs typeface="ＭＳ Ｐゴシック"/>
              </a:rPr>
              <a:t>Orchid pollen found attached to the back of a fossil bee.  Between its wings were two packets of pollen from a single flower, with each packet containing many pollen grains. The phenotype of the fossilized pollen packets is found only in one </a:t>
            </a:r>
            <a:r>
              <a:rPr lang="en-US" b="1" smtClean="0">
                <a:ea typeface="ＭＳ Ｐゴシック"/>
                <a:cs typeface="ＭＳ Ｐゴシック"/>
              </a:rPr>
              <a:t>subfamily</a:t>
            </a:r>
            <a:r>
              <a:rPr lang="en-US" smtClean="0">
                <a:ea typeface="ＭＳ Ｐゴシック"/>
                <a:cs typeface="ＭＳ Ｐゴシック"/>
              </a:rPr>
              <a:t> of the orchid </a:t>
            </a:r>
            <a:r>
              <a:rPr lang="en-US" b="1" smtClean="0">
                <a:ea typeface="ＭＳ Ｐゴシック"/>
                <a:cs typeface="ＭＳ Ｐゴシック"/>
              </a:rPr>
              <a:t>family</a:t>
            </a:r>
            <a:r>
              <a:rPr lang="en-US" smtClean="0">
                <a:ea typeface="ＭＳ Ｐゴシック"/>
                <a:cs typeface="ＭＳ Ｐゴシック"/>
              </a:rPr>
              <a:t>. Based on characteristics of the pollen and how it was attached to the back of the bee, the scientists were able to hypothesize what the flowers of this species looked like. In living orchids thought to be related to </a:t>
            </a:r>
            <a:r>
              <a:rPr lang="en-US" i="1" smtClean="0">
                <a:ea typeface="ＭＳ Ｐゴシック"/>
                <a:cs typeface="ＭＳ Ｐゴシック"/>
              </a:rPr>
              <a:t>M. caribea</a:t>
            </a:r>
            <a:r>
              <a:rPr lang="en-US" smtClean="0">
                <a:ea typeface="ＭＳ Ｐゴシック"/>
                <a:cs typeface="ＭＳ Ｐゴシック"/>
              </a:rPr>
              <a:t> the placement of pollen packets results in attachment on the pollinator's mouthparts. Attachment of the pollen to the dorsal surface of a worker bee is only possible with the arrangement shown in b, where the insect crawls into the flower and the pollen packet is stuck to the bee as it retreats back out. </a:t>
            </a:r>
          </a:p>
        </p:txBody>
      </p:sp>
      <p:sp>
        <p:nvSpPr>
          <p:cNvPr id="4" name="Slide Number Placeholder 3"/>
          <p:cNvSpPr>
            <a:spLocks noGrp="1"/>
          </p:cNvSpPr>
          <p:nvPr>
            <p:ph type="sldNum" sz="quarter" idx="5"/>
          </p:nvPr>
        </p:nvSpPr>
        <p:spPr/>
        <p:txBody>
          <a:bodyPr/>
          <a:lstStyle/>
          <a:p>
            <a:pPr>
              <a:defRPr/>
            </a:pPr>
            <a:fld id="{D49C613A-FC28-4AFD-913F-02106D12F79E}"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not in text; the</a:t>
            </a:r>
            <a:r>
              <a:rPr lang="en-US" baseline="0" dirty="0" smtClean="0"/>
              <a:t> one on the left is from the original research and shows the fossil on which the evolutionary trees are made.  The figure on the right shows a similar, related and extant bee and orchid.</a:t>
            </a:r>
            <a:endParaRPr lang="en-US" dirty="0"/>
          </a:p>
        </p:txBody>
      </p:sp>
      <p:sp>
        <p:nvSpPr>
          <p:cNvPr id="4" name="Slide Number Placeholder 3"/>
          <p:cNvSpPr>
            <a:spLocks noGrp="1"/>
          </p:cNvSpPr>
          <p:nvPr>
            <p:ph type="sldNum" sz="quarter" idx="10"/>
          </p:nvPr>
        </p:nvSpPr>
        <p:spPr/>
        <p:txBody>
          <a:bodyPr/>
          <a:lstStyle/>
          <a:p>
            <a:pPr>
              <a:defRPr/>
            </a:pPr>
            <a:fld id="{C22CB889-0BEB-4804-A3AB-E294E65804C4}" type="slidenum">
              <a:rPr lang="en-US" smtClean="0"/>
              <a:pPr>
                <a:defRPr/>
              </a:pPr>
              <a:t>41</a:t>
            </a:fld>
            <a:endParaRPr lang="en-US"/>
          </a:p>
        </p:txBody>
      </p:sp>
    </p:spTree>
    <p:extLst>
      <p:ext uri="{BB962C8B-B14F-4D97-AF65-F5344CB8AC3E}">
        <p14:creationId xmlns:p14="http://schemas.microsoft.com/office/powerpoint/2010/main" val="1387748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8.3  </a:t>
            </a:r>
            <a:r>
              <a:rPr lang="en-US" smtClean="0">
                <a:ea typeface="ＭＳ Ｐゴシック"/>
                <a:cs typeface="ＭＳ Ｐゴシック"/>
              </a:rPr>
              <a:t>Phenotypic characters for several orchids listed by genus.  Only a subset of the species and phenotypes used by Pierce and her colleagues is shown here.  </a:t>
            </a:r>
            <a:r>
              <a:rPr lang="en-US" i="1" smtClean="0">
                <a:ea typeface="ＭＳ Ｐゴシック"/>
                <a:cs typeface="ＭＳ Ｐゴシック"/>
              </a:rPr>
              <a:t>Meliorchis </a:t>
            </a:r>
            <a:r>
              <a:rPr lang="en-US" smtClean="0">
                <a:ea typeface="ＭＳ Ｐゴシック"/>
                <a:cs typeface="ＭＳ Ｐゴシック"/>
              </a:rPr>
              <a:t>is the fossilized orchid.  Each phenotype is denoted by a letter.  </a:t>
            </a:r>
          </a:p>
          <a:p>
            <a:r>
              <a:rPr lang="en-US" b="1" smtClean="0">
                <a:ea typeface="ＭＳ Ｐゴシック"/>
                <a:cs typeface="ＭＳ Ｐゴシック"/>
              </a:rPr>
              <a:t>Talking points: </a:t>
            </a:r>
            <a:r>
              <a:rPr lang="en-US" smtClean="0">
                <a:ea typeface="ＭＳ Ｐゴシック"/>
                <a:cs typeface="ＭＳ Ｐゴシック"/>
              </a:rPr>
              <a:t>The scientists compared the ancient species to living species and constructed a table of phenotypes, with the particular shape or structure of each phenotypic character. Phenotypes of some orchids are not similar to the fossil species.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3DFA603-A17A-48BA-AE9A-3512A10ECB6C}"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BME 8.1: How does linear regression work.</a:t>
            </a:r>
          </a:p>
          <a:p>
            <a:r>
              <a:rPr lang="en-US" b="1" smtClean="0">
                <a:ea typeface="ＭＳ Ｐゴシック"/>
                <a:cs typeface="ＭＳ Ｐゴシック"/>
              </a:rPr>
              <a:t>Talking points: </a:t>
            </a:r>
            <a:r>
              <a:rPr lang="en-US" smtClean="0">
                <a:ea typeface="ＭＳ Ｐゴシック"/>
                <a:cs typeface="ＭＳ Ｐゴシック"/>
              </a:rPr>
              <a:t>Consider the equations in top left box.  Solving for m and b allows you to find the slope and y-intercept.  Next slide shows how terms in left equation match up with terms in table on right.</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44FBA09D-5C5F-4F3B-A9B1-1EB1F74CB17D}"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8.3  </a:t>
            </a:r>
            <a:r>
              <a:rPr lang="en-US" smtClean="0">
                <a:ea typeface="ＭＳ Ｐゴシック"/>
                <a:cs typeface="ＭＳ Ｐゴシック"/>
              </a:rPr>
              <a:t>Phenotypic characters for several orchids listed by genus.  Only a subset of the species and phenotypes used by Pierce and her colleagues is shown here.  </a:t>
            </a:r>
            <a:r>
              <a:rPr lang="en-US" i="1" smtClean="0">
                <a:ea typeface="ＭＳ Ｐゴシック"/>
                <a:cs typeface="ＭＳ Ｐゴシック"/>
              </a:rPr>
              <a:t>Meliorchis </a:t>
            </a:r>
            <a:r>
              <a:rPr lang="en-US" smtClean="0">
                <a:ea typeface="ＭＳ Ｐゴシック"/>
                <a:cs typeface="ＭＳ Ｐゴシック"/>
              </a:rPr>
              <a:t>is the fossilized orchid.  Each phenotype is denoted by a letter.  </a:t>
            </a:r>
          </a:p>
          <a:p>
            <a:r>
              <a:rPr lang="en-US" b="1" smtClean="0">
                <a:ea typeface="ＭＳ Ｐゴシック"/>
                <a:cs typeface="ＭＳ Ｐゴシック"/>
              </a:rPr>
              <a:t>Talking points: </a:t>
            </a:r>
            <a:r>
              <a:rPr lang="en-US" smtClean="0">
                <a:ea typeface="ＭＳ Ｐゴシック"/>
                <a:cs typeface="ＭＳ Ｐゴシック"/>
              </a:rPr>
              <a:t>Traits of living orchids are compared to the fossil orchid.  The scientists compared the ancient species to living species and constructed a table of phenotypes, with the particular shape or structure of each phenotypic character. Phenotypes of some orchids are not similar to the fossil species.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5DC1B28C-EACC-490D-BABC-D706E28C3888}"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8.3  </a:t>
            </a:r>
            <a:r>
              <a:rPr lang="en-US" smtClean="0">
                <a:ea typeface="ＭＳ Ｐゴシック"/>
                <a:cs typeface="ＭＳ Ｐゴシック"/>
              </a:rPr>
              <a:t>Phenotypic characters for several orchids listed by genus.  Only a subset of the species and phenotypes used by Pierce and her colleagues is shown here.  </a:t>
            </a:r>
            <a:r>
              <a:rPr lang="en-US" i="1" smtClean="0">
                <a:ea typeface="ＭＳ Ｐゴシック"/>
                <a:cs typeface="ＭＳ Ｐゴシック"/>
              </a:rPr>
              <a:t>Meliorchis </a:t>
            </a:r>
            <a:r>
              <a:rPr lang="en-US" smtClean="0">
                <a:ea typeface="ＭＳ Ｐゴシック"/>
                <a:cs typeface="ＭＳ Ｐゴシック"/>
              </a:rPr>
              <a:t>is the fossilized orchid.  Each phenotype is denoted by a letter.  </a:t>
            </a:r>
          </a:p>
          <a:p>
            <a:r>
              <a:rPr lang="en-US" b="1" smtClean="0">
                <a:ea typeface="ＭＳ Ｐゴシック"/>
                <a:cs typeface="ＭＳ Ｐゴシック"/>
              </a:rPr>
              <a:t>Talking points: </a:t>
            </a:r>
            <a:r>
              <a:rPr lang="en-US" smtClean="0">
                <a:ea typeface="ＭＳ Ｐゴシック"/>
                <a:cs typeface="ＭＳ Ｐゴシック"/>
              </a:rPr>
              <a:t>The scientists compared the ancient, fossilized species to living species and constructed a table of phenotypes, with the particular shape or structure of each phenotypic character. Phenotypes of some orchids are not similar to the fossil species.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1AA0E59-E6AA-48CE-8260-C30B44221850}" type="slidenum">
              <a:rPr lang="en-US" smtClean="0"/>
              <a:pPr>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8.3  </a:t>
            </a:r>
            <a:r>
              <a:rPr lang="en-US" smtClean="0">
                <a:ea typeface="ＭＳ Ｐゴシック"/>
                <a:cs typeface="ＭＳ Ｐゴシック"/>
              </a:rPr>
              <a:t>Phenotypic characters for several orchids listed by genus.  Only a subset of the species and phenotypes used by Pierce and her colleagues is shown here.  </a:t>
            </a:r>
            <a:r>
              <a:rPr lang="en-US" i="1" smtClean="0">
                <a:ea typeface="ＭＳ Ｐゴシック"/>
                <a:cs typeface="ＭＳ Ｐゴシック"/>
              </a:rPr>
              <a:t>Meliorchis </a:t>
            </a:r>
            <a:r>
              <a:rPr lang="en-US" smtClean="0">
                <a:ea typeface="ＭＳ Ｐゴシック"/>
                <a:cs typeface="ＭＳ Ｐゴシック"/>
              </a:rPr>
              <a:t>is the fossilized orchid.  Each phenotype is denoted by a letter.  </a:t>
            </a:r>
          </a:p>
          <a:p>
            <a:r>
              <a:rPr lang="en-US" b="1" smtClean="0">
                <a:ea typeface="ＭＳ Ｐゴシック"/>
                <a:cs typeface="ＭＳ Ｐゴシック"/>
              </a:rPr>
              <a:t>Talking points: </a:t>
            </a:r>
            <a:r>
              <a:rPr lang="en-US" smtClean="0">
                <a:ea typeface="ＭＳ Ｐゴシック"/>
                <a:cs typeface="ＭＳ Ｐゴシック"/>
              </a:rPr>
              <a:t>The scientists compared the ancient species to living species and constructed a table of phenotypes, with the particular shape or structure of each phenotypic character. Phenotypes of some orchids are not similar to the fossil species. Each phenotype is in a column, and you can compare the 5 genera by going down the columns.  For instance, the trait “d” is the same for all 5 genera, which is not helpful in resolving evolutionary relationships within the group, except that it tells us they all have that phenotype in common.</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939D6FBA-3BF5-4161-B522-3F0F0A517BD3}" type="slidenum">
              <a:rPr lang="en-US" smtClean="0"/>
              <a:pPr>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8.3  </a:t>
            </a:r>
            <a:r>
              <a:rPr lang="en-US" smtClean="0">
                <a:ea typeface="ＭＳ Ｐゴシック"/>
                <a:cs typeface="ＭＳ Ｐゴシック"/>
              </a:rPr>
              <a:t>Phenotypic characters for several orchids listed by genus.  Only a subset of the species and phenotypes used by Pierce and her colleagues is shown here.  </a:t>
            </a:r>
            <a:r>
              <a:rPr lang="en-US" i="1" smtClean="0">
                <a:ea typeface="ＭＳ Ｐゴシック"/>
                <a:cs typeface="ＭＳ Ｐゴシック"/>
              </a:rPr>
              <a:t>Meliorchis </a:t>
            </a:r>
            <a:r>
              <a:rPr lang="en-US" smtClean="0">
                <a:ea typeface="ＭＳ Ｐゴシック"/>
                <a:cs typeface="ＭＳ Ｐゴシック"/>
              </a:rPr>
              <a:t>is the fossilized orchid.  Each phenotype is denoted by a letter.  </a:t>
            </a:r>
          </a:p>
          <a:p>
            <a:r>
              <a:rPr lang="en-US" b="1" smtClean="0">
                <a:ea typeface="ＭＳ Ｐゴシック"/>
                <a:cs typeface="ＭＳ Ｐゴシック"/>
              </a:rPr>
              <a:t>Talking points: </a:t>
            </a:r>
            <a:r>
              <a:rPr lang="en-US" smtClean="0">
                <a:ea typeface="ＭＳ Ｐゴシック"/>
                <a:cs typeface="ＭＳ Ｐゴシック"/>
              </a:rPr>
              <a:t>The scientists compared the ancient species to living species and constructed a table of phenotypes, with the particular shape or structure of each phenotypic character. Phenotypes of some orchids are not similar to the fossil species. Each phenotype is in a column, and you can compare the 5 genera by going down the columns.  For instance, the trait “d” is the same for all 5 genera, which is not helpful in resolving evolutionary relationships within the group, except that it tells us they all have that phenotype in common. Phenotype “a” is the same for all genera except </a:t>
            </a:r>
            <a:r>
              <a:rPr lang="en-US" i="1" smtClean="0">
                <a:ea typeface="ＭＳ Ｐゴシック"/>
                <a:cs typeface="ＭＳ Ｐゴシック"/>
              </a:rPr>
              <a:t>Gomphichis</a:t>
            </a:r>
            <a:r>
              <a:rPr lang="en-US" smtClean="0">
                <a:ea typeface="ＭＳ Ｐゴシック"/>
                <a:cs typeface="ＭＳ Ｐゴシック"/>
              </a:rPr>
              <a:t>.</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59B14087-21DB-42D9-8CA4-605CE5DC189C}"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BME 8.3.1</a:t>
            </a:r>
            <a:r>
              <a:rPr lang="en-US" smtClean="0">
                <a:ea typeface="ＭＳ Ｐゴシック"/>
                <a:cs typeface="ＭＳ Ｐゴシック"/>
              </a:rPr>
              <a:t> Three rooted trees (b, c, d) that are consistent with the same unrooted tree (a).  Tree b is rooted at point B, species 1 (blue), tree c is rooted at point C and tree d is rooted at point D, species 3 (yellow).</a:t>
            </a:r>
          </a:p>
          <a:p>
            <a:r>
              <a:rPr lang="en-US" b="1" smtClean="0">
                <a:ea typeface="ＭＳ Ｐゴシック"/>
                <a:cs typeface="ＭＳ Ｐゴシック"/>
              </a:rPr>
              <a:t>Talking points: </a:t>
            </a:r>
            <a:r>
              <a:rPr lang="en-US" smtClean="0">
                <a:ea typeface="ＭＳ Ｐゴシック"/>
                <a:cs typeface="ＭＳ Ｐゴシック"/>
              </a:rPr>
              <a:t>The goal of this BME is to construct a tree that best represents the evolutionary relationships among these five species based on the characteristic data in Table 8.3. This BME helps students to understand how evolutionary trees are constructed, how they are depicted, and how to compare different trees.  Seven rooted trees can be constructed that correspond to the unrooted tree.  Three of them are shown in b-d.  </a:t>
            </a:r>
          </a:p>
          <a:p>
            <a:r>
              <a:rPr lang="en-US" smtClean="0">
                <a:ea typeface="ＭＳ Ｐゴシック"/>
                <a:cs typeface="ＭＳ Ｐゴシック"/>
              </a:rPr>
              <a:t>There are 15 different ways of drawing the unrooted tree.  The spreadsheet parsimony.xlsx lists them and helps you determine the number of mutations for each tree and phenotype combination. The calculations in the spreadsheet are only valid for binary characteristics (values of either 0 or 1).  Students should be able to draw the other 4 trees – can do it as an in-class exercise.</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8228DE87-2952-4431-92F1-D460A4DA2326}"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BME 8.3.1</a:t>
            </a:r>
            <a:r>
              <a:rPr lang="en-US" smtClean="0">
                <a:ea typeface="ＭＳ Ｐゴシック"/>
                <a:cs typeface="ＭＳ Ｐゴシック"/>
              </a:rPr>
              <a:t> Three rooted trees (b, c, d) that are consistent with the same unrooted tree (a).  Tree b is rooted at point B, species 1 (blue), tree c is rooted at point C and tree d is rooted at point D, species 3 (yellow).</a:t>
            </a:r>
          </a:p>
          <a:p>
            <a:r>
              <a:rPr lang="en-US" b="1" smtClean="0">
                <a:ea typeface="ＭＳ Ｐゴシック"/>
                <a:cs typeface="ＭＳ Ｐゴシック"/>
              </a:rPr>
              <a:t>Talking points: </a:t>
            </a:r>
            <a:r>
              <a:rPr lang="en-US" smtClean="0">
                <a:ea typeface="ＭＳ Ｐゴシック"/>
                <a:cs typeface="ＭＳ Ｐゴシック"/>
              </a:rPr>
              <a:t>The goal of this BME is to construct a tree that best represents the evolutionary relationships among these five species based on the characteristic data in Table 8.3. This BME helps students to understand how evolutionary trees are constructed, how they are depicted, and how to compare different trees.  Seven rooted trees can be constructed that correspond to the unrooted tree.  Three of them are shown in b-d.  </a:t>
            </a:r>
          </a:p>
        </p:txBody>
      </p:sp>
      <p:sp>
        <p:nvSpPr>
          <p:cNvPr id="4" name="Slide Number Placeholder 3"/>
          <p:cNvSpPr>
            <a:spLocks noGrp="1"/>
          </p:cNvSpPr>
          <p:nvPr>
            <p:ph type="sldNum" sz="quarter" idx="5"/>
          </p:nvPr>
        </p:nvSpPr>
        <p:spPr/>
        <p:txBody>
          <a:bodyPr/>
          <a:lstStyle/>
          <a:p>
            <a:pPr>
              <a:defRPr/>
            </a:pPr>
            <a:fld id="{2464D2F1-9391-4D99-91E7-F0BACC12DD86}" type="slidenum">
              <a:rPr lang="en-US" smtClean="0"/>
              <a:pPr>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BME 8.3.1</a:t>
            </a:r>
            <a:r>
              <a:rPr lang="en-US" smtClean="0">
                <a:ea typeface="ＭＳ Ｐゴシック"/>
                <a:cs typeface="ＭＳ Ｐゴシック"/>
              </a:rPr>
              <a:t> Three rooted trees (b, c, d) that are consistent with the same unrooted tree (a).  Tree b is rooted at point B, species 1 (blue), tree c is rooted at point C and tree d is rooted at point D, species 3 (yellow).</a:t>
            </a:r>
          </a:p>
          <a:p>
            <a:r>
              <a:rPr lang="en-US" b="1" smtClean="0">
                <a:ea typeface="ＭＳ Ｐゴシック"/>
                <a:cs typeface="ＭＳ Ｐゴシック"/>
              </a:rPr>
              <a:t>Talking points: </a:t>
            </a:r>
            <a:r>
              <a:rPr lang="en-US" smtClean="0">
                <a:ea typeface="ＭＳ Ｐゴシック"/>
                <a:cs typeface="ＭＳ Ｐゴシック"/>
              </a:rPr>
              <a:t>The goal of this BME is to construct a tree that best represents the evolutionary relationships among these five species based on the characteristic data in Table 8.3. This BME helps students to understand how evolutionary trees are constructed, how they are depicted, and how to compare different trees.  Seven rooted trees can be constructed that correspond to the unrooted tree.  Three of them are shown in b-d.  When a tree is rooted at point B, the blue species branches off first.  All the other species are more derived than the more ancestral blue species.</a:t>
            </a:r>
          </a:p>
        </p:txBody>
      </p:sp>
      <p:sp>
        <p:nvSpPr>
          <p:cNvPr id="4" name="Slide Number Placeholder 3"/>
          <p:cNvSpPr>
            <a:spLocks noGrp="1"/>
          </p:cNvSpPr>
          <p:nvPr>
            <p:ph type="sldNum" sz="quarter" idx="5"/>
          </p:nvPr>
        </p:nvSpPr>
        <p:spPr/>
        <p:txBody>
          <a:bodyPr/>
          <a:lstStyle/>
          <a:p>
            <a:pPr>
              <a:defRPr/>
            </a:pPr>
            <a:fld id="{3A213ED7-C7E6-4E73-8C5C-692B9D782DCB}" type="slidenum">
              <a:rPr lang="en-US" smtClean="0"/>
              <a:pPr>
                <a:defRPr/>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BME 8.3.1</a:t>
            </a:r>
            <a:r>
              <a:rPr lang="en-US" smtClean="0">
                <a:ea typeface="ＭＳ Ｐゴシック"/>
                <a:cs typeface="ＭＳ Ｐゴシック"/>
              </a:rPr>
              <a:t> Three rooted trees (b, c, d) that are consistent with the same unrooted tree (a).  Tree b is rooted at point B, species 1 (blue), tree c is rooted at point C and tree d is rooted at point D, species 3 (yellow).</a:t>
            </a:r>
          </a:p>
          <a:p>
            <a:r>
              <a:rPr lang="en-US" b="1" smtClean="0">
                <a:ea typeface="ＭＳ Ｐゴシック"/>
                <a:cs typeface="ＭＳ Ｐゴシック"/>
              </a:rPr>
              <a:t>Talking points: </a:t>
            </a:r>
            <a:r>
              <a:rPr lang="en-US" smtClean="0">
                <a:ea typeface="ＭＳ Ｐゴシック"/>
                <a:cs typeface="ＭＳ Ｐゴシック"/>
              </a:rPr>
              <a:t>The goal of this BME is to construct a tree that best represents the evolutionary relationships among these five species based on the characteristic data in Table 8.3. This BME helps students to understand how evolutionary trees are constructed, how they are depicted, and how to compare different trees.  Seven rooted trees can be constructed that correspond to the unrooted tree.  Three of them are shown in b-d.  When a tree is rooted at point C (see the arrow), the blue and purple species branch off first.  All the other species are more derived than the more ancestral blue and purple species.</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E5F04F3-8E69-40EC-B90C-509055C61A3F}" type="slidenum">
              <a:rPr lang="en-US" smtClean="0"/>
              <a:pPr>
                <a:defRPr/>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BME 8.3.1</a:t>
            </a:r>
            <a:r>
              <a:rPr lang="en-US" smtClean="0">
                <a:ea typeface="ＭＳ Ｐゴシック"/>
                <a:cs typeface="ＭＳ Ｐゴシック"/>
              </a:rPr>
              <a:t> Three rooted trees (b, c, d) that are consistent with the same unrooted tree (a).  Tree b is rooted at point B, species 1 (blue), tree c is rooted at point C and tree d is rooted at point D, species 3 (yellow).</a:t>
            </a:r>
          </a:p>
          <a:p>
            <a:r>
              <a:rPr lang="en-US" b="1" smtClean="0">
                <a:ea typeface="ＭＳ Ｐゴシック"/>
                <a:cs typeface="ＭＳ Ｐゴシック"/>
              </a:rPr>
              <a:t>Talking points: </a:t>
            </a:r>
            <a:r>
              <a:rPr lang="en-US" smtClean="0">
                <a:ea typeface="ＭＳ Ｐゴシック"/>
                <a:cs typeface="ＭＳ Ｐゴシック"/>
              </a:rPr>
              <a:t>The goal of this BME is to construct a tree that best represents the evolutionary relationships among these five species based on the characteristic data in Table 8.3. This BME helps students to understand how evolutionary trees are constructed, how they are depicted, and how to compare different trees.  Seven rooted trees can be constructed that correspond to the unrooted tree.  Three of them are shown in b-d.  When a tree is rooted at point D (see the arrow), the yellow species branches off first (small error in that it shows the green species as most ancestral – that should be yellow).  All the other species are more derived than the more ancestral yellow species.</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F85F3979-48F8-4BCF-9C75-A263D8A181BF}" type="slidenum">
              <a:rPr lang="en-US" smtClean="0"/>
              <a:pPr>
                <a:defRPr/>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BME 8.3.1</a:t>
            </a:r>
            <a:r>
              <a:rPr lang="en-US" dirty="0" smtClean="0">
                <a:ea typeface="ＭＳ Ｐゴシック"/>
                <a:cs typeface="ＭＳ Ｐゴシック"/>
              </a:rPr>
              <a:t> Possible </a:t>
            </a:r>
            <a:r>
              <a:rPr lang="en-US" dirty="0" err="1" smtClean="0">
                <a:ea typeface="ＭＳ Ｐゴシック"/>
                <a:cs typeface="ＭＳ Ｐゴシック"/>
              </a:rPr>
              <a:t>unrooted</a:t>
            </a:r>
            <a:r>
              <a:rPr lang="en-US" dirty="0" smtClean="0">
                <a:ea typeface="ＭＳ Ｐゴシック"/>
                <a:cs typeface="ＭＳ Ｐゴシック"/>
              </a:rPr>
              <a:t> trees.  There are three </a:t>
            </a:r>
            <a:r>
              <a:rPr lang="en-US" dirty="0" err="1" smtClean="0">
                <a:ea typeface="ＭＳ Ｐゴシック"/>
                <a:cs typeface="ＭＳ Ｐゴシック"/>
              </a:rPr>
              <a:t>unrooted</a:t>
            </a:r>
            <a:r>
              <a:rPr lang="en-US" dirty="0" smtClean="0">
                <a:ea typeface="ＭＳ Ｐゴシック"/>
                <a:cs typeface="ＭＳ Ｐゴシック"/>
              </a:rPr>
              <a:t> trees with a particular species in middle position.  These three show the possibilities with species 3 in the middle position.</a:t>
            </a:r>
          </a:p>
          <a:p>
            <a:r>
              <a:rPr lang="en-US" b="1" dirty="0" smtClean="0">
                <a:ea typeface="ＭＳ Ｐゴシック"/>
                <a:cs typeface="ＭＳ Ｐゴシック"/>
              </a:rPr>
              <a:t>Talking points: </a:t>
            </a:r>
            <a:r>
              <a:rPr lang="en-US" dirty="0" smtClean="0">
                <a:ea typeface="ＭＳ Ｐゴシック"/>
                <a:cs typeface="ＭＳ Ｐゴシック"/>
              </a:rPr>
              <a:t>The goal of this BME is to construct a tree that best represents the evolutionary relationships among these five species based on the characteristic data in Table 8.3. This BME helps students to understand how evolutionary trees are constructed, how they are depicted, and how to compare different trees.  Fifteen possible </a:t>
            </a:r>
            <a:r>
              <a:rPr lang="en-US" dirty="0" err="1" smtClean="0">
                <a:ea typeface="ＭＳ Ｐゴシック"/>
                <a:cs typeface="ＭＳ Ｐゴシック"/>
              </a:rPr>
              <a:t>unrooted</a:t>
            </a:r>
            <a:r>
              <a:rPr lang="en-US" dirty="0" smtClean="0">
                <a:ea typeface="ＭＳ Ｐゴシック"/>
                <a:cs typeface="ＭＳ Ｐゴシック"/>
              </a:rPr>
              <a:t> trees are possible.</a:t>
            </a:r>
            <a:endParaRPr lang="en-US" b="1"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7C3CB7A-2FCC-4F6E-B101-29B49487F8C4}"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BME 8.1: How does linear regression work.</a:t>
            </a:r>
          </a:p>
          <a:p>
            <a:r>
              <a:rPr lang="en-US" b="1" smtClean="0">
                <a:ea typeface="ＭＳ Ｐゴシック"/>
                <a:cs typeface="ＭＳ Ｐゴシック"/>
              </a:rPr>
              <a:t>Talking points: </a:t>
            </a:r>
            <a:r>
              <a:rPr lang="en-US" smtClean="0">
                <a:ea typeface="ＭＳ Ｐゴシック"/>
                <a:cs typeface="ＭＳ Ｐゴシック"/>
              </a:rPr>
              <a:t>This shows the actual equation for m, the slope, plus how the terms used in the Excel formula to find the slope.</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1C5FB28-0BEB-48FF-9FC6-3CD1D535CD27}"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BME 8.3.1</a:t>
            </a:r>
            <a:r>
              <a:rPr lang="en-US" smtClean="0">
                <a:ea typeface="ＭＳ Ｐゴシック"/>
                <a:cs typeface="ＭＳ Ｐゴシック"/>
              </a:rPr>
              <a:t> Best unrooted trees. </a:t>
            </a:r>
          </a:p>
          <a:p>
            <a:r>
              <a:rPr lang="en-US" b="1" smtClean="0">
                <a:ea typeface="ＭＳ Ｐゴシック"/>
                <a:cs typeface="ＭＳ Ｐゴシック"/>
              </a:rPr>
              <a:t>Talking points:  </a:t>
            </a:r>
            <a:r>
              <a:rPr lang="en-US" smtClean="0">
                <a:ea typeface="ＭＳ Ｐゴシック"/>
                <a:cs typeface="ＭＳ Ｐゴシック"/>
              </a:rPr>
              <a:t>In each case, from the excel spreadsheet, trees 1, 10 and 13 require only one mutation. These are the three trees that place species 1 and 2 adjacent to each other in the tree, so the only required mutation is at the branch point leading to the two 0’s (or, equivalently, the branch point leading to the three 1’s). Among the three trees that are optimal for characteristics </a:t>
            </a:r>
            <a:r>
              <a:rPr lang="en-US" i="1" smtClean="0">
                <a:ea typeface="ＭＳ Ｐゴシック"/>
                <a:cs typeface="ＭＳ Ｐゴシック"/>
              </a:rPr>
              <a:t>b, k</a:t>
            </a:r>
            <a:r>
              <a:rPr lang="en-US" smtClean="0">
                <a:ea typeface="ＭＳ Ｐゴシック"/>
                <a:cs typeface="ＭＳ Ｐゴシック"/>
              </a:rPr>
              <a:t> and </a:t>
            </a:r>
            <a:r>
              <a:rPr lang="en-US" i="1" smtClean="0">
                <a:ea typeface="ＭＳ Ｐゴシック"/>
                <a:cs typeface="ＭＳ Ｐゴシック"/>
              </a:rPr>
              <a:t>l</a:t>
            </a:r>
            <a:r>
              <a:rPr lang="en-US" smtClean="0">
                <a:ea typeface="ＭＳ Ｐゴシック"/>
                <a:cs typeface="ＭＳ Ｐゴシック"/>
              </a:rPr>
              <a:t>, only tree 1 is also optimal for characteristic </a:t>
            </a:r>
            <a:r>
              <a:rPr lang="en-US" i="1" smtClean="0">
                <a:ea typeface="ＭＳ Ｐゴシック"/>
                <a:cs typeface="ＭＳ Ｐゴシック"/>
              </a:rPr>
              <a:t>j</a:t>
            </a:r>
            <a:r>
              <a:rPr lang="en-US" smtClean="0">
                <a:ea typeface="ＭＳ Ｐゴシック"/>
                <a:cs typeface="ＭＳ Ｐゴシック"/>
              </a:rPr>
              <a:t>. Therefore, tree 1 is the most parsimonious overall for explaining the inheritance of characteristics </a:t>
            </a:r>
            <a:r>
              <a:rPr lang="en-US" i="1" smtClean="0">
                <a:ea typeface="ＭＳ Ｐゴシック"/>
                <a:cs typeface="ＭＳ Ｐゴシック"/>
              </a:rPr>
              <a:t>a </a:t>
            </a:r>
            <a:r>
              <a:rPr lang="en-US" smtClean="0">
                <a:ea typeface="ＭＳ Ｐゴシック"/>
                <a:cs typeface="ＭＳ Ｐゴシック"/>
              </a:rPr>
              <a:t>through </a:t>
            </a:r>
            <a:r>
              <a:rPr lang="en-US" i="1" smtClean="0">
                <a:ea typeface="ＭＳ Ｐゴシック"/>
                <a:cs typeface="ＭＳ Ｐゴシック"/>
              </a:rPr>
              <a:t>l.</a:t>
            </a:r>
            <a:r>
              <a:rPr lang="en-US" smtClean="0">
                <a:ea typeface="ＭＳ Ｐゴシック"/>
                <a:cs typeface="ＭＳ Ｐゴシック"/>
              </a:rPr>
              <a:t> </a:t>
            </a:r>
          </a:p>
        </p:txBody>
      </p:sp>
      <p:sp>
        <p:nvSpPr>
          <p:cNvPr id="4" name="Slide Number Placeholder 3"/>
          <p:cNvSpPr>
            <a:spLocks noGrp="1"/>
          </p:cNvSpPr>
          <p:nvPr>
            <p:ph type="sldNum" sz="quarter" idx="5"/>
          </p:nvPr>
        </p:nvSpPr>
        <p:spPr/>
        <p:txBody>
          <a:bodyPr/>
          <a:lstStyle/>
          <a:p>
            <a:pPr>
              <a:defRPr/>
            </a:pPr>
            <a:fld id="{0B67BFD4-19DA-47EE-A30D-0BE42A18B1C6}" type="slidenum">
              <a:rPr lang="en-US" smtClean="0"/>
              <a:pPr>
                <a:defRPr/>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8.3  </a:t>
            </a:r>
            <a:r>
              <a:rPr lang="en-US" smtClean="0">
                <a:ea typeface="ＭＳ Ｐゴシック"/>
                <a:cs typeface="ＭＳ Ｐゴシック"/>
              </a:rPr>
              <a:t>Phenotypic characters for several orchids listed by genus.  Only a subset of the species and phenotypes used by Pierce and her colleagues is shown here.  </a:t>
            </a:r>
            <a:r>
              <a:rPr lang="en-US" i="1" smtClean="0">
                <a:ea typeface="ＭＳ Ｐゴシック"/>
                <a:cs typeface="ＭＳ Ｐゴシック"/>
              </a:rPr>
              <a:t>Meliorchis </a:t>
            </a:r>
            <a:r>
              <a:rPr lang="en-US" smtClean="0">
                <a:ea typeface="ＭＳ Ｐゴシック"/>
                <a:cs typeface="ＭＳ Ｐゴシック"/>
              </a:rPr>
              <a:t>is the fossilized orchid.  Each phenotype is denoted by a letter.  </a:t>
            </a:r>
          </a:p>
          <a:p>
            <a:r>
              <a:rPr lang="en-US" b="1" smtClean="0">
                <a:ea typeface="ＭＳ Ｐゴシック"/>
                <a:cs typeface="ＭＳ Ｐゴシック"/>
              </a:rPr>
              <a:t>Talking points: </a:t>
            </a:r>
            <a:r>
              <a:rPr lang="en-US" smtClean="0">
                <a:ea typeface="ＭＳ Ｐゴシック"/>
                <a:cs typeface="ＭＳ Ｐゴシック"/>
              </a:rPr>
              <a:t>The scientists compared the ancient species to living species and constructed a table of phenotypes, with the particular shape or structure of each phenotypic character. Phenotypes of some orchids are not similar to the fossil species.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3DFA603-A17A-48BA-AE9A-3512A10ECB6C}" type="slidenum">
              <a:rPr lang="en-US" smtClean="0"/>
              <a:pPr>
                <a:defRPr/>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BME 8.3.1</a:t>
            </a:r>
            <a:r>
              <a:rPr lang="en-US" smtClean="0">
                <a:ea typeface="ＭＳ Ｐゴシック"/>
                <a:cs typeface="ＭＳ Ｐゴシック"/>
              </a:rPr>
              <a:t> Best unrooted trees. </a:t>
            </a:r>
          </a:p>
          <a:p>
            <a:r>
              <a:rPr lang="en-US" b="1" smtClean="0">
                <a:ea typeface="ＭＳ Ｐゴシック"/>
                <a:cs typeface="ＭＳ Ｐゴシック"/>
              </a:rPr>
              <a:t>Talking points:  </a:t>
            </a:r>
            <a:r>
              <a:rPr lang="en-US" smtClean="0">
                <a:ea typeface="ＭＳ Ｐゴシック"/>
                <a:cs typeface="ＭＳ Ｐゴシック"/>
              </a:rPr>
              <a:t>In each case, from the excel spreadsheet, trees 1, 10 and 13 require only one mutation. These are the three trees that place species 1 and 2 adjacent to each other in the tree, so the only required mutation is at the branch point leading to the two 0’s (or, equivalently, the branch point leading to the three 1’s). Among the three trees that are optimal for characteristics </a:t>
            </a:r>
            <a:r>
              <a:rPr lang="en-US" i="1" smtClean="0">
                <a:ea typeface="ＭＳ Ｐゴシック"/>
                <a:cs typeface="ＭＳ Ｐゴシック"/>
              </a:rPr>
              <a:t>b, k</a:t>
            </a:r>
            <a:r>
              <a:rPr lang="en-US" smtClean="0">
                <a:ea typeface="ＭＳ Ｐゴシック"/>
                <a:cs typeface="ＭＳ Ｐゴシック"/>
              </a:rPr>
              <a:t> and </a:t>
            </a:r>
            <a:r>
              <a:rPr lang="en-US" i="1" smtClean="0">
                <a:ea typeface="ＭＳ Ｐゴシック"/>
                <a:cs typeface="ＭＳ Ｐゴシック"/>
              </a:rPr>
              <a:t>l</a:t>
            </a:r>
            <a:r>
              <a:rPr lang="en-US" smtClean="0">
                <a:ea typeface="ＭＳ Ｐゴシック"/>
                <a:cs typeface="ＭＳ Ｐゴシック"/>
              </a:rPr>
              <a:t>, only tree 1 is also optimal for characteristic </a:t>
            </a:r>
            <a:r>
              <a:rPr lang="en-US" i="1" smtClean="0">
                <a:ea typeface="ＭＳ Ｐゴシック"/>
                <a:cs typeface="ＭＳ Ｐゴシック"/>
              </a:rPr>
              <a:t>j</a:t>
            </a:r>
            <a:r>
              <a:rPr lang="en-US" smtClean="0">
                <a:ea typeface="ＭＳ Ｐゴシック"/>
                <a:cs typeface="ＭＳ Ｐゴシック"/>
              </a:rPr>
              <a:t>. Therefore, tree 1 is the most parsimonious overall for explaining the inheritance of characteristics </a:t>
            </a:r>
            <a:r>
              <a:rPr lang="en-US" i="1" smtClean="0">
                <a:ea typeface="ＭＳ Ｐゴシック"/>
                <a:cs typeface="ＭＳ Ｐゴシック"/>
              </a:rPr>
              <a:t>a </a:t>
            </a:r>
            <a:r>
              <a:rPr lang="en-US" smtClean="0">
                <a:ea typeface="ＭＳ Ｐゴシック"/>
                <a:cs typeface="ＭＳ Ｐゴシック"/>
              </a:rPr>
              <a:t>through </a:t>
            </a:r>
            <a:r>
              <a:rPr lang="en-US" i="1" smtClean="0">
                <a:ea typeface="ＭＳ Ｐゴシック"/>
                <a:cs typeface="ＭＳ Ｐゴシック"/>
              </a:rPr>
              <a:t>l.</a:t>
            </a:r>
            <a:r>
              <a:rPr lang="en-US" smtClean="0">
                <a:ea typeface="ＭＳ Ｐゴシック"/>
                <a:cs typeface="ＭＳ Ｐゴシック"/>
              </a:rPr>
              <a:t> </a:t>
            </a:r>
          </a:p>
        </p:txBody>
      </p:sp>
      <p:sp>
        <p:nvSpPr>
          <p:cNvPr id="4" name="Slide Number Placeholder 3"/>
          <p:cNvSpPr>
            <a:spLocks noGrp="1"/>
          </p:cNvSpPr>
          <p:nvPr>
            <p:ph type="sldNum" sz="quarter" idx="5"/>
          </p:nvPr>
        </p:nvSpPr>
        <p:spPr/>
        <p:txBody>
          <a:bodyPr/>
          <a:lstStyle/>
          <a:p>
            <a:pPr>
              <a:defRPr/>
            </a:pPr>
            <a:fld id="{9185FA5B-AE4D-4A05-BD95-5CFA23CCB44C}" type="slidenum">
              <a:rPr lang="en-US" smtClean="0"/>
              <a:pPr>
                <a:defRPr/>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Table 8.3  </a:t>
            </a:r>
            <a:r>
              <a:rPr lang="en-US" smtClean="0">
                <a:ea typeface="ＭＳ Ｐゴシック"/>
                <a:cs typeface="ＭＳ Ｐゴシック"/>
              </a:rPr>
              <a:t>Phenotypic characters for several orchids listed by genus.  Only a subset of the species and phenotypes used by Pierce and her colleagues is shown here.  </a:t>
            </a:r>
            <a:r>
              <a:rPr lang="en-US" i="1" smtClean="0">
                <a:ea typeface="ＭＳ Ｐゴシック"/>
                <a:cs typeface="ＭＳ Ｐゴシック"/>
              </a:rPr>
              <a:t>Meliorchis </a:t>
            </a:r>
            <a:r>
              <a:rPr lang="en-US" smtClean="0">
                <a:ea typeface="ＭＳ Ｐゴシック"/>
                <a:cs typeface="ＭＳ Ｐゴシック"/>
              </a:rPr>
              <a:t>is the fossilized orchid.  Each phenotype is denoted by a letter.  </a:t>
            </a:r>
          </a:p>
          <a:p>
            <a:r>
              <a:rPr lang="en-US" b="1" smtClean="0">
                <a:ea typeface="ＭＳ Ｐゴシック"/>
                <a:cs typeface="ＭＳ Ｐゴシック"/>
              </a:rPr>
              <a:t>Talking points: </a:t>
            </a:r>
            <a:r>
              <a:rPr lang="en-US" smtClean="0">
                <a:ea typeface="ＭＳ Ｐゴシック"/>
                <a:cs typeface="ＭＳ Ｐゴシック"/>
              </a:rPr>
              <a:t>The scientists compared the ancient species to living species and constructed a table of phenotypes, with the particular shape or structure of each phenotypic character. Phenotypes of some orchids are not similar to the fossil species.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3DFA603-A17A-48BA-AE9A-3512A10ECB6C}" type="slidenum">
              <a:rPr lang="en-US" smtClean="0"/>
              <a:pPr>
                <a:defRPr/>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8.17  </a:t>
            </a:r>
            <a:r>
              <a:rPr lang="en-US" smtClean="0">
                <a:ea typeface="ＭＳ Ｐゴシック"/>
                <a:cs typeface="ＭＳ Ｐゴシック"/>
              </a:rPr>
              <a:t>Evolutionary tree of the orchid family, showing the five subfamilies of orchids and based on DNA sequences and a timeline estimated from a fossil orchid.  The size of each shaded area is proportional to the number of genera in each subfamily.  Arrow heads indicate estimated ages of small subfamilies.  </a:t>
            </a:r>
          </a:p>
          <a:p>
            <a:r>
              <a:rPr lang="en-US" b="1" smtClean="0">
                <a:ea typeface="ＭＳ Ｐゴシック"/>
                <a:cs typeface="ＭＳ Ｐゴシック"/>
              </a:rPr>
              <a:t>Talking points: </a:t>
            </a:r>
            <a:r>
              <a:rPr lang="en-US" smtClean="0">
                <a:ea typeface="ＭＳ Ｐゴシック"/>
                <a:cs typeface="ＭＳ Ｐゴシック"/>
              </a:rPr>
              <a:t>The scientists knew the fossilized orchid existed 15-20 million years ago, and this allowed them to construct a timeline. The amber containing the fossil was embedded in rock estimated by geologists to be between 15 and 20 million years old. Orchid DNA sequences for 55 species of orchids distributed among all five orchid subfamilies were compared, and the similarities and differences in the sequences were used to construct an evolutionary tree.  Rate of change of orchids in the subfamily to which </a:t>
            </a:r>
            <a:r>
              <a:rPr lang="en-US" i="1" smtClean="0">
                <a:ea typeface="ＭＳ Ｐゴシック"/>
                <a:cs typeface="ＭＳ Ｐゴシック"/>
              </a:rPr>
              <a:t>Meliorchis</a:t>
            </a:r>
            <a:r>
              <a:rPr lang="en-US" smtClean="0">
                <a:ea typeface="ＭＳ Ｐゴシック"/>
                <a:cs typeface="ＭＳ Ｐゴシック"/>
              </a:rPr>
              <a:t> belonged was estimated, based on the relationships in Table 8.3. This allowed them to create two timelines, based on the range of ages of the fossil.  Species that are not very similar split a long time ago and similar species split more recently. The origin of orchids themselves was estimated to be 75-85 million years ago.</a:t>
            </a:r>
          </a:p>
        </p:txBody>
      </p:sp>
      <p:sp>
        <p:nvSpPr>
          <p:cNvPr id="4" name="Slide Number Placeholder 3"/>
          <p:cNvSpPr>
            <a:spLocks noGrp="1"/>
          </p:cNvSpPr>
          <p:nvPr>
            <p:ph type="sldNum" sz="quarter" idx="5"/>
          </p:nvPr>
        </p:nvSpPr>
        <p:spPr/>
        <p:txBody>
          <a:bodyPr/>
          <a:lstStyle/>
          <a:p>
            <a:pPr>
              <a:defRPr/>
            </a:pPr>
            <a:fld id="{2901B409-4D7E-4D9C-A95F-83BD16CDD58F}" type="slidenum">
              <a:rPr lang="en-US" smtClean="0"/>
              <a:pPr>
                <a:defRPr/>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8.17  </a:t>
            </a:r>
            <a:r>
              <a:rPr lang="en-US" smtClean="0">
                <a:ea typeface="ＭＳ Ｐゴシック"/>
                <a:cs typeface="ＭＳ Ｐゴシック"/>
              </a:rPr>
              <a:t>Evolutionary tree of the orchid family, showing the five subfamilies of orchids and based on DNA sequences and a timeline estimated from a fossil orchid.  The size of each shaded area is proportional to the number of genera in each subfamily.  Arrow heads indicate estimated ages of small subfamilies.  </a:t>
            </a:r>
          </a:p>
          <a:p>
            <a:r>
              <a:rPr lang="en-US" b="1" smtClean="0">
                <a:ea typeface="ＭＳ Ｐゴシック"/>
                <a:cs typeface="ＭＳ Ｐゴシック"/>
              </a:rPr>
              <a:t>Talking points: </a:t>
            </a:r>
            <a:r>
              <a:rPr lang="en-US" smtClean="0">
                <a:ea typeface="ＭＳ Ｐゴシック"/>
                <a:cs typeface="ＭＳ Ｐゴシック"/>
              </a:rPr>
              <a:t>The scientists knew the fossilized orchid existed 15-20 million years ago, and this allowed them to construct a timeline. The amber containing the fossil was embedded in rock estimated by geologists to be between 15 and 20 million years old. Orchid DNA sequences for 55 species of orchids distributed among all five orchid subfamilies were compared, and the similarities and differences in the sequences were used to construct an evolutionary tree.  </a:t>
            </a:r>
          </a:p>
        </p:txBody>
      </p:sp>
      <p:sp>
        <p:nvSpPr>
          <p:cNvPr id="4" name="Slide Number Placeholder 3"/>
          <p:cNvSpPr>
            <a:spLocks noGrp="1"/>
          </p:cNvSpPr>
          <p:nvPr>
            <p:ph type="sldNum" sz="quarter" idx="5"/>
          </p:nvPr>
        </p:nvSpPr>
        <p:spPr/>
        <p:txBody>
          <a:bodyPr/>
          <a:lstStyle/>
          <a:p>
            <a:pPr>
              <a:defRPr/>
            </a:pPr>
            <a:fld id="{531505FF-F33E-401C-835C-10984439BE91}" type="slidenum">
              <a:rPr lang="en-US" smtClean="0"/>
              <a:pPr>
                <a:defRPr/>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8.17  </a:t>
            </a:r>
            <a:r>
              <a:rPr lang="en-US" smtClean="0">
                <a:ea typeface="ＭＳ Ｐゴシック"/>
                <a:cs typeface="ＭＳ Ｐゴシック"/>
              </a:rPr>
              <a:t>Evolutionary tree of the orchid family, showing the five subfamilies of orchids and based on DNA sequences and a timeline estimated from a fossil orchid.  The size of each shaded area is proportional to the number of genera in each subfamily.  Arrow heads indicate estimated ages of small subfamilies.  </a:t>
            </a:r>
          </a:p>
          <a:p>
            <a:r>
              <a:rPr lang="en-US" b="1" smtClean="0">
                <a:ea typeface="ＭＳ Ｐゴシック"/>
                <a:cs typeface="ＭＳ Ｐゴシック"/>
              </a:rPr>
              <a:t>Talking points: </a:t>
            </a:r>
            <a:r>
              <a:rPr lang="en-US" smtClean="0">
                <a:ea typeface="ＭＳ Ｐゴシック"/>
                <a:cs typeface="ＭＳ Ｐゴシック"/>
              </a:rPr>
              <a:t>The scientists knew the fossilized orchid existed 15-20 million years ago, and this allowed them to construct a timeline. The amber containing the fossil was embedded in rock estimated by geologists to be between 15 and 20 million years old. </a:t>
            </a:r>
            <a:endParaRPr lang="en-US" b="1" smtClean="0">
              <a:ea typeface="ＭＳ Ｐゴシック"/>
              <a:cs typeface="ＭＳ Ｐゴシック"/>
            </a:endParaRPr>
          </a:p>
          <a:p>
            <a:r>
              <a:rPr lang="en-US" smtClean="0">
                <a:ea typeface="ＭＳ Ｐゴシック"/>
                <a:cs typeface="ＭＳ Ｐゴシック"/>
              </a:rPr>
              <a:t>Here the size of the shaded area indicates the species richness of the subfamily.  Subfamilies D and E are the most species-rich.  </a:t>
            </a:r>
          </a:p>
          <a:p>
            <a:endParaRPr lang="en-US" smtClean="0">
              <a:ea typeface="ＭＳ Ｐゴシック"/>
              <a:cs typeface="ＭＳ Ｐゴシック"/>
            </a:endParaRPr>
          </a:p>
          <a:p>
            <a:r>
              <a:rPr lang="en-US" smtClean="0">
                <a:ea typeface="ＭＳ Ｐゴシック"/>
                <a:cs typeface="ＭＳ Ｐゴシック"/>
              </a:rPr>
              <a:t>Orchid DNA sequences for 55 species of orchids distributed among all five orchid subfamilies were compared, and the similarities and differences in the sequences were used to construct an evolutionary tree. Species that are not very similar split a long time ago and similar species split more recently. The origin of orchids themselves was estimated to be 75-85 million years ago.</a:t>
            </a:r>
          </a:p>
        </p:txBody>
      </p:sp>
      <p:sp>
        <p:nvSpPr>
          <p:cNvPr id="4" name="Slide Number Placeholder 3"/>
          <p:cNvSpPr>
            <a:spLocks noGrp="1"/>
          </p:cNvSpPr>
          <p:nvPr>
            <p:ph type="sldNum" sz="quarter" idx="5"/>
          </p:nvPr>
        </p:nvSpPr>
        <p:spPr/>
        <p:txBody>
          <a:bodyPr/>
          <a:lstStyle/>
          <a:p>
            <a:pPr>
              <a:defRPr/>
            </a:pPr>
            <a:fld id="{4F86D795-4597-499E-AF84-D9DBE56883C5}" type="slidenum">
              <a:rPr lang="en-US" smtClean="0"/>
              <a:pPr>
                <a:defRPr/>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8.18</a:t>
            </a:r>
            <a:r>
              <a:rPr lang="en-US" dirty="0" smtClean="0">
                <a:ea typeface="ＭＳ Ｐゴシック"/>
                <a:cs typeface="ＭＳ Ｐゴシック"/>
              </a:rPr>
              <a:t>  Microhabitats of the forest canopy, pictured as a representative tree on left.  The graph shows the frequency distribution of species (open bars) and numbers of individuals (black bars) in the microhabitats. </a:t>
            </a:r>
          </a:p>
          <a:p>
            <a:r>
              <a:rPr lang="en-US" b="1" dirty="0" smtClean="0">
                <a:ea typeface="ＭＳ Ｐゴシック"/>
                <a:cs typeface="ＭＳ Ｐゴシック"/>
              </a:rPr>
              <a:t>Talking points: </a:t>
            </a:r>
            <a:r>
              <a:rPr lang="en-US" dirty="0" smtClean="0">
                <a:ea typeface="ＭＳ Ｐゴシック"/>
                <a:cs typeface="ＭＳ Ｐゴシック"/>
              </a:rPr>
              <a:t>Living high enough to gather a lot of light but gaining protection through a strong attachment to branches or trunks appears to be of benefit to individuals and their descendants.  Once it evolved, this adaptation led to many species of orchids all with the epiphytic lifestyle.  </a:t>
            </a:r>
          </a:p>
          <a:p>
            <a:r>
              <a:rPr lang="en-US" sz="1200" kern="1200" dirty="0" smtClean="0">
                <a:solidFill>
                  <a:schemeClr val="tx1"/>
                </a:solidFill>
                <a:effectLst/>
                <a:latin typeface="+mn-lt"/>
                <a:ea typeface="ＭＳ Ｐゴシック" pitchFamily="-110" charset="-128"/>
                <a:cs typeface="ＭＳ Ｐゴシック" pitchFamily="-110" charset="-128"/>
              </a:rPr>
              <a:t>Barbara </a:t>
            </a:r>
            <a:r>
              <a:rPr lang="en-US" sz="1200" kern="1200" dirty="0" err="1" smtClean="0">
                <a:solidFill>
                  <a:schemeClr val="tx1"/>
                </a:solidFill>
                <a:effectLst/>
                <a:latin typeface="+mn-lt"/>
                <a:ea typeface="ＭＳ Ｐゴシック" pitchFamily="-110" charset="-128"/>
                <a:cs typeface="ＭＳ Ｐゴシック" pitchFamily="-110" charset="-128"/>
              </a:rPr>
              <a:t>Gravendeel</a:t>
            </a:r>
            <a:r>
              <a:rPr lang="en-US" sz="1200" kern="1200" smtClean="0">
                <a:solidFill>
                  <a:schemeClr val="tx1"/>
                </a:solidFill>
                <a:effectLst/>
                <a:latin typeface="+mn-lt"/>
                <a:ea typeface="ＭＳ Ｐゴシック" pitchFamily="-110" charset="-128"/>
                <a:cs typeface="ＭＳ Ｐゴシック" pitchFamily="-110" charset="-128"/>
              </a:rPr>
              <a:t> and her colleagues tested the hypotheses that living above ground promotes species diversity and that having a smaller number of specialized pollinators promotes species diversity. </a:t>
            </a:r>
            <a:endParaRPr lang="en-US"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350EC4A-C982-460F-B44A-7DDB47F7B04C}" type="slidenum">
              <a:rPr lang="en-US" smtClean="0"/>
              <a:pPr>
                <a:defRPr/>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8.19</a:t>
            </a:r>
            <a:r>
              <a:rPr lang="en-US" smtClean="0">
                <a:ea typeface="ＭＳ Ｐゴシック"/>
                <a:cs typeface="ＭＳ Ｐゴシック"/>
              </a:rPr>
              <a:t>  Frequency distributions of orchids (a) and non-orchid plants (b) living on trees above ground (maroon bars) and terrestrially, on the ground (gold bars).  The x-axis shows the range of species in a genus, and the y-axis represents the number of genera having that range of species.  </a:t>
            </a:r>
          </a:p>
          <a:p>
            <a:r>
              <a:rPr lang="en-US" b="1" smtClean="0">
                <a:ea typeface="ＭＳ Ｐゴシック"/>
                <a:cs typeface="ＭＳ Ｐゴシック"/>
              </a:rPr>
              <a:t>Talking points: </a:t>
            </a:r>
            <a:r>
              <a:rPr lang="en-US" smtClean="0">
                <a:ea typeface="ＭＳ Ｐゴシック"/>
                <a:cs typeface="ＭＳ Ｐゴシック"/>
              </a:rPr>
              <a:t>Each orchid genus in the database contained at least one orchid species and lived either in trees or on ground.  Non-orchid genera were also selected. The scientists determined how many genera had a certain range of species.  For instance, there are 33 genera of tree-dwelling orchids that have between 2 and 5 species each.  There are higher frequencies of non-orchid genera with only one species than orchid genera.  More genera in both groups living on the ground than in trees.</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42F4E6FF-7EDC-4CB6-B6C3-D5D4FEB0035A}" type="slidenum">
              <a:rPr lang="en-US" smtClean="0"/>
              <a:pPr>
                <a:defRPr/>
              </a:pPr>
              <a:t>61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8.20</a:t>
            </a:r>
            <a:r>
              <a:rPr lang="en-US" smtClean="0">
                <a:ea typeface="ＭＳ Ｐゴシック"/>
                <a:cs typeface="ＭＳ Ｐゴシック"/>
              </a:rPr>
              <a:t>  Mean number of pollinators per species for orchids belonging to each of five subfamilies.  Subfamilies are denoted by same lettering as in Figure 8.18.  Sample sizes for each subfamily were as follows: A = 2, B = 8, C = 4, D = 184, and E = 227.  Error bars represent 1 standard error. The number of species in a subfamily is shown above each bar.  </a:t>
            </a:r>
          </a:p>
          <a:p>
            <a:r>
              <a:rPr lang="en-US" b="1" smtClean="0">
                <a:ea typeface="ＭＳ Ｐゴシック"/>
                <a:cs typeface="ＭＳ Ｐゴシック"/>
              </a:rPr>
              <a:t>Talking points: </a:t>
            </a:r>
            <a:r>
              <a:rPr lang="en-US" smtClean="0">
                <a:ea typeface="ＭＳ Ｐゴシック"/>
                <a:cs typeface="ＭＳ Ｐゴシック"/>
              </a:rPr>
              <a:t>Pollinator specialization does not seem to be related to high species diversity.  The subfamily with the least number of species (subfamily A) has just over one pollinator per species, on average.  The subfamily with the largest number of species (E) has over 3 pollinators per species.  This led Gravendeel and her colleagues to reject the pollinator hypothesis, even though subfamily E, with the most species, has more specialized pollinators than subfamily D, with the second most species. </a:t>
            </a:r>
          </a:p>
        </p:txBody>
      </p:sp>
      <p:sp>
        <p:nvSpPr>
          <p:cNvPr id="4" name="Slide Number Placeholder 3"/>
          <p:cNvSpPr>
            <a:spLocks noGrp="1"/>
          </p:cNvSpPr>
          <p:nvPr>
            <p:ph type="sldNum" sz="quarter" idx="5"/>
          </p:nvPr>
        </p:nvSpPr>
        <p:spPr/>
        <p:txBody>
          <a:bodyPr/>
          <a:lstStyle/>
          <a:p>
            <a:pPr>
              <a:defRPr/>
            </a:pPr>
            <a:fld id="{EE85A4D9-9C18-402B-ADCA-06F2AF60A9F1}" type="slidenum">
              <a:rPr lang="en-US" smtClean="0"/>
              <a:pPr>
                <a:defRPr/>
              </a:pPr>
              <a:t>62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BME 8.1: How does linear regression work.</a:t>
            </a:r>
          </a:p>
          <a:p>
            <a:r>
              <a:rPr lang="en-US" b="1" smtClean="0">
                <a:ea typeface="ＭＳ Ｐゴシック"/>
                <a:cs typeface="ＭＳ Ｐゴシック"/>
              </a:rPr>
              <a:t>Talking points: </a:t>
            </a:r>
            <a:r>
              <a:rPr lang="en-US" smtClean="0">
                <a:ea typeface="ＭＳ Ｐゴシック"/>
                <a:cs typeface="ＭＳ Ｐゴシック"/>
              </a:rPr>
              <a:t>This shows the actual equation for m, the slope, plus how the terms used in the Excel formula to find the slope.</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1C5FB28-0BEB-48FF-9FC6-3CD1D535CD27}" type="slidenum">
              <a:rPr lang="en-US" smtClean="0"/>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8.21</a:t>
            </a:r>
            <a:r>
              <a:rPr lang="en-US" smtClean="0">
                <a:ea typeface="ＭＳ Ｐゴシック"/>
                <a:cs typeface="ＭＳ Ｐゴシック"/>
              </a:rPr>
              <a:t>  Evolutionary relationships among birds, bats, and insects.  The evolutionary tree for all animals is much more complex.     </a:t>
            </a:r>
          </a:p>
          <a:p>
            <a:r>
              <a:rPr lang="en-US" b="1" smtClean="0">
                <a:ea typeface="ＭＳ Ｐゴシック"/>
                <a:cs typeface="ＭＳ Ｐゴシック"/>
              </a:rPr>
              <a:t>Talking points: </a:t>
            </a:r>
            <a:r>
              <a:rPr lang="en-US" smtClean="0">
                <a:ea typeface="ＭＳ Ｐゴシック"/>
                <a:cs typeface="ＭＳ Ｐゴシック"/>
              </a:rPr>
              <a:t>The evolution of wings capable of flight appears to have occurred at least three different times in evolutionary history.  We can infer this from the fossil record, anatomical studies, and our understanding of the evolutionary relationships among birds, bats, and insects, the three groups of animals capable of true flight (not just gliding). </a:t>
            </a:r>
          </a:p>
        </p:txBody>
      </p:sp>
      <p:sp>
        <p:nvSpPr>
          <p:cNvPr id="4" name="Slide Number Placeholder 3"/>
          <p:cNvSpPr>
            <a:spLocks noGrp="1"/>
          </p:cNvSpPr>
          <p:nvPr>
            <p:ph type="sldNum" sz="quarter" idx="5"/>
          </p:nvPr>
        </p:nvSpPr>
        <p:spPr/>
        <p:txBody>
          <a:bodyPr/>
          <a:lstStyle/>
          <a:p>
            <a:pPr>
              <a:defRPr/>
            </a:pPr>
            <a:fld id="{7E8005C2-DE36-4828-9113-83DD52B51E68}" type="slidenum">
              <a:rPr lang="en-US" smtClean="0"/>
              <a:pPr>
                <a:defRPr/>
              </a:pPr>
              <a:t>63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8.22</a:t>
            </a:r>
            <a:r>
              <a:rPr lang="en-US" smtClean="0">
                <a:ea typeface="ＭＳ Ｐゴシック"/>
                <a:cs typeface="ＭＳ Ｐゴシック"/>
              </a:rPr>
              <a:t>  Evolutionary tree of several vertebrates.  The evolution of fur and mammary glands (F and M) separated mammals from other animals.  By the time that happened, birds had already begun to evolve along their own lineage.  Wings (W) evolved later in both groups.   </a:t>
            </a:r>
          </a:p>
          <a:p>
            <a:r>
              <a:rPr lang="en-US" b="1" smtClean="0">
                <a:ea typeface="ＭＳ Ｐゴシック"/>
                <a:cs typeface="ＭＳ Ｐゴシック"/>
              </a:rPr>
              <a:t>Talking points: </a:t>
            </a:r>
            <a:r>
              <a:rPr lang="en-US" smtClean="0">
                <a:ea typeface="ＭＳ Ｐゴシック"/>
                <a:cs typeface="ＭＳ Ｐゴシック"/>
              </a:rPr>
              <a:t>Despite the close relationship between bats and birds, they still have distinct evolutionary histories.  This figure shows four representative vertebrates.  The evolution of fur and mammary glands appeared in mammals prior to wings evolving in bats.  Birds evolved along a different evolutionary path.</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A5E0BBE-47B6-412B-B40E-931782B79CC2}" type="slidenum">
              <a:rPr lang="en-US" smtClean="0"/>
              <a:pPr>
                <a:defRPr/>
              </a:pPr>
              <a:t>64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8.23</a:t>
            </a:r>
            <a:r>
              <a:rPr lang="en-US" smtClean="0">
                <a:ea typeface="ＭＳ Ｐゴシック"/>
                <a:cs typeface="ＭＳ Ｐゴシック"/>
              </a:rPr>
              <a:t>  The fossil bat </a:t>
            </a:r>
            <a:r>
              <a:rPr lang="en-US" i="1" smtClean="0">
                <a:ea typeface="ＭＳ Ｐゴシック"/>
                <a:cs typeface="ＭＳ Ｐゴシック"/>
              </a:rPr>
              <a:t>Icaronycteris index</a:t>
            </a:r>
            <a:r>
              <a:rPr lang="en-US" smtClean="0">
                <a:ea typeface="ＭＳ Ｐゴシック"/>
                <a:cs typeface="ＭＳ Ｐゴシック"/>
              </a:rPr>
              <a:t>. a. The bones are trapped in rock.  b.  Bat skeleton from a species that is living today. The bones of the elongated “fingers” are indicated by red arrows. </a:t>
            </a:r>
          </a:p>
          <a:p>
            <a:r>
              <a:rPr lang="en-US" b="1" smtClean="0">
                <a:ea typeface="ＭＳ Ｐゴシック"/>
                <a:cs typeface="ＭＳ Ｐゴシック"/>
              </a:rPr>
              <a:t>Talking points: </a:t>
            </a:r>
            <a:r>
              <a:rPr lang="en-US" smtClean="0">
                <a:ea typeface="ＭＳ Ｐゴシック"/>
                <a:cs typeface="ＭＳ Ｐゴシック"/>
              </a:rPr>
              <a:t>The oldest known fossil bat is estimated to be about 50 million years old. The bat species ancestral to the many species of living bats evolved from non-flying mammals, and the transition from non-winged to winged is hypothesized to be in the fossil record.  Note the similarities in the skeletal features, especially the elongated digits, between the ancestral and living bat.</a:t>
            </a:r>
          </a:p>
        </p:txBody>
      </p:sp>
      <p:sp>
        <p:nvSpPr>
          <p:cNvPr id="4" name="Slide Number Placeholder 3"/>
          <p:cNvSpPr>
            <a:spLocks noGrp="1"/>
          </p:cNvSpPr>
          <p:nvPr>
            <p:ph type="sldNum" sz="quarter" idx="5"/>
          </p:nvPr>
        </p:nvSpPr>
        <p:spPr/>
        <p:txBody>
          <a:bodyPr/>
          <a:lstStyle/>
          <a:p>
            <a:pPr>
              <a:defRPr/>
            </a:pPr>
            <a:fld id="{7E811E37-9499-486D-9517-4DA8C46F8C3F}" type="slidenum">
              <a:rPr lang="en-US" smtClean="0"/>
              <a:pPr>
                <a:defRPr/>
              </a:pPr>
              <a:t>65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8.24</a:t>
            </a:r>
            <a:r>
              <a:rPr lang="en-US" smtClean="0">
                <a:ea typeface="ＭＳ Ｐゴシック"/>
                <a:cs typeface="ＭＳ Ｐゴシック"/>
              </a:rPr>
              <a:t>  The elongated fifth digit (metacarpal bone) of bats compared to a combined index of body size for living (blue circles) and fossil (red crosses) bats.  The digit length is logarithm-transformed.   </a:t>
            </a:r>
          </a:p>
          <a:p>
            <a:r>
              <a:rPr lang="en-US" b="1" smtClean="0">
                <a:ea typeface="ＭＳ Ｐゴシック"/>
                <a:cs typeface="ＭＳ Ｐゴシック"/>
              </a:rPr>
              <a:t>Talking points: </a:t>
            </a:r>
            <a:r>
              <a:rPr lang="en-US" smtClean="0">
                <a:ea typeface="ＭＳ Ｐゴシック"/>
                <a:cs typeface="ＭＳ Ｐゴシック"/>
              </a:rPr>
              <a:t>Inspection of the skeletons of fossil bats and living bats, along with the analysis of digit length vs. body size indicate that fossil bats look very much like modern bats.  Niswander and her colleagues concluded that a bat that lived 50 MYA had fully formed wings and was capable of flight. </a:t>
            </a:r>
          </a:p>
        </p:txBody>
      </p:sp>
      <p:sp>
        <p:nvSpPr>
          <p:cNvPr id="4" name="Slide Number Placeholder 3"/>
          <p:cNvSpPr>
            <a:spLocks noGrp="1"/>
          </p:cNvSpPr>
          <p:nvPr>
            <p:ph type="sldNum" sz="quarter" idx="5"/>
          </p:nvPr>
        </p:nvSpPr>
        <p:spPr/>
        <p:txBody>
          <a:bodyPr/>
          <a:lstStyle/>
          <a:p>
            <a:pPr>
              <a:defRPr/>
            </a:pPr>
            <a:fld id="{DF309050-3EA8-45FB-9844-FE4C84F9A407}" type="slidenum">
              <a:rPr lang="en-US" smtClean="0"/>
              <a:pPr>
                <a:defRPr/>
              </a:pPr>
              <a:t>66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Hypotheses from the text, but the image is not in the text.</a:t>
            </a:r>
            <a:endParaRPr lang="en-US" dirty="0"/>
          </a:p>
        </p:txBody>
      </p:sp>
      <p:sp>
        <p:nvSpPr>
          <p:cNvPr id="4" name="Slide Number Placeholder 3"/>
          <p:cNvSpPr>
            <a:spLocks noGrp="1"/>
          </p:cNvSpPr>
          <p:nvPr>
            <p:ph type="sldNum" sz="quarter" idx="10"/>
          </p:nvPr>
        </p:nvSpPr>
        <p:spPr/>
        <p:txBody>
          <a:bodyPr/>
          <a:lstStyle/>
          <a:p>
            <a:pPr>
              <a:defRPr/>
            </a:pPr>
            <a:fld id="{C22CB889-0BEB-4804-A3AB-E294E65804C4}" type="slidenum">
              <a:rPr lang="en-US" smtClean="0"/>
              <a:pPr>
                <a:defRPr/>
              </a:pPr>
              <a:t>67</a:t>
            </a:fld>
            <a:endParaRPr lang="en-US"/>
          </a:p>
        </p:txBody>
      </p:sp>
    </p:spTree>
    <p:extLst>
      <p:ext uri="{BB962C8B-B14F-4D97-AF65-F5344CB8AC3E}">
        <p14:creationId xmlns:p14="http://schemas.microsoft.com/office/powerpoint/2010/main" val="5427844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8.25</a:t>
            </a:r>
            <a:r>
              <a:rPr lang="en-US" sz="1200" kern="1200" dirty="0" smtClean="0">
                <a:solidFill>
                  <a:schemeClr val="tx1"/>
                </a:solidFill>
                <a:effectLst/>
                <a:latin typeface="+mn-lt"/>
                <a:ea typeface="ＭＳ Ｐゴシック" pitchFamily="-110" charset="-128"/>
                <a:cs typeface="ＭＳ Ｐゴシック" pitchFamily="-110" charset="-128"/>
              </a:rPr>
              <a:t>  The percentage of growing 3</a:t>
            </a:r>
            <a:r>
              <a:rPr lang="en-US" sz="1200" kern="1200" baseline="30000" dirty="0" smtClean="0">
                <a:solidFill>
                  <a:schemeClr val="tx1"/>
                </a:solidFill>
                <a:effectLst/>
                <a:latin typeface="+mn-lt"/>
                <a:ea typeface="ＭＳ Ｐゴシック" pitchFamily="-110" charset="-128"/>
                <a:cs typeface="ＭＳ Ｐゴシック" pitchFamily="-110" charset="-128"/>
              </a:rPr>
              <a:t>rd</a:t>
            </a:r>
            <a:r>
              <a:rPr lang="en-US" sz="1200" kern="1200" dirty="0" smtClean="0">
                <a:solidFill>
                  <a:schemeClr val="tx1"/>
                </a:solidFill>
                <a:effectLst/>
                <a:latin typeface="+mn-lt"/>
                <a:ea typeface="ＭＳ Ｐゴシック" pitchFamily="-110" charset="-128"/>
                <a:cs typeface="ＭＳ Ｐゴシック" pitchFamily="-110" charset="-128"/>
              </a:rPr>
              <a:t> -5</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forelimb digits composed of proliferating (green) and differentiating/elongating (blue) cells in mice (triangles) and bats (circles) at numbered developmental stages.  Stages are numbered so that animals in the same stage can be compared. </a:t>
            </a:r>
            <a:r>
              <a:rPr lang="en-US" b="1" dirty="0" smtClean="0">
                <a:ea typeface="ＭＳ Ｐゴシック"/>
                <a:cs typeface="ＭＳ Ｐゴシック"/>
              </a:rPr>
              <a:t>Talking points: </a:t>
            </a:r>
            <a:r>
              <a:rPr lang="en-US" dirty="0" smtClean="0">
                <a:ea typeface="ＭＳ Ｐゴシック"/>
                <a:cs typeface="ＭＳ Ｐゴシック"/>
              </a:rPr>
              <a:t>The major difference in the growing portion of the bat digit cartilage is in the next to last step of cartilage cell maturation, and that this difference only appeared in the 3</a:t>
            </a:r>
            <a:r>
              <a:rPr lang="en-US" baseline="30000" dirty="0" smtClean="0">
                <a:ea typeface="ＭＳ Ｐゴシック"/>
                <a:cs typeface="ＭＳ Ｐゴシック"/>
              </a:rPr>
              <a:t>rd</a:t>
            </a:r>
            <a:r>
              <a:rPr lang="en-US" dirty="0" smtClean="0">
                <a:ea typeface="ＭＳ Ｐゴシック"/>
                <a:cs typeface="ＭＳ Ｐゴシック"/>
              </a:rPr>
              <a:t>, 4</a:t>
            </a:r>
            <a:r>
              <a:rPr lang="en-US" baseline="30000" dirty="0" smtClean="0">
                <a:ea typeface="ＭＳ Ｐゴシック"/>
                <a:cs typeface="ＭＳ Ｐゴシック"/>
              </a:rPr>
              <a:t>th</a:t>
            </a:r>
            <a:r>
              <a:rPr lang="en-US" dirty="0" smtClean="0">
                <a:ea typeface="ＭＳ Ｐゴシック"/>
                <a:cs typeface="ＭＳ Ｐゴシック"/>
              </a:rPr>
              <a:t>, and 5</a:t>
            </a:r>
            <a:r>
              <a:rPr lang="en-US" baseline="30000" dirty="0" smtClean="0">
                <a:ea typeface="ＭＳ Ｐゴシック"/>
                <a:cs typeface="ＭＳ Ｐゴシック"/>
              </a:rPr>
              <a:t>th</a:t>
            </a:r>
            <a:r>
              <a:rPr lang="en-US" dirty="0" smtClean="0">
                <a:ea typeface="ＭＳ Ｐゴシック"/>
                <a:cs typeface="ＭＳ Ｐゴシック"/>
              </a:rPr>
              <a:t> digits of the forelimb, corresponding to our own middle finger, ring finger, and pinky.  This is shown for the 5</a:t>
            </a:r>
            <a:r>
              <a:rPr lang="en-US" baseline="30000" dirty="0" smtClean="0">
                <a:ea typeface="ＭＳ Ｐゴシック"/>
                <a:cs typeface="ＭＳ Ｐゴシック"/>
              </a:rPr>
              <a:t>th</a:t>
            </a:r>
            <a:r>
              <a:rPr lang="en-US" dirty="0" smtClean="0">
                <a:ea typeface="ＭＳ Ｐゴシック"/>
                <a:cs typeface="ＭＳ Ｐゴシック"/>
              </a:rPr>
              <a:t> digit as a plot of the percentage of cells in each step during developmental stages of the mouse and bat.  As the percentage of cells in differentiation/elongation increased, so did the absolute length of the digits.  Developmental stages with same number are equivalent.</a:t>
            </a:r>
          </a:p>
        </p:txBody>
      </p:sp>
      <p:sp>
        <p:nvSpPr>
          <p:cNvPr id="4" name="Slide Number Placeholder 3"/>
          <p:cNvSpPr>
            <a:spLocks noGrp="1"/>
          </p:cNvSpPr>
          <p:nvPr>
            <p:ph type="sldNum" sz="quarter" idx="5"/>
          </p:nvPr>
        </p:nvSpPr>
        <p:spPr/>
        <p:txBody>
          <a:bodyPr/>
          <a:lstStyle/>
          <a:p>
            <a:pPr>
              <a:defRPr/>
            </a:pPr>
            <a:fld id="{8B893A68-D235-4E27-B16C-C504656279E3}" type="slidenum">
              <a:rPr lang="en-US" smtClean="0"/>
              <a:pPr>
                <a:defRPr/>
              </a:pPr>
              <a:t>68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8.26</a:t>
            </a:r>
            <a:r>
              <a:rPr lang="en-US" sz="1200" kern="1200" dirty="0" smtClean="0">
                <a:solidFill>
                  <a:schemeClr val="tx1"/>
                </a:solidFill>
                <a:effectLst/>
                <a:latin typeface="+mn-lt"/>
                <a:ea typeface="ＭＳ Ｐゴシック" pitchFamily="-110" charset="-128"/>
                <a:cs typeface="ＭＳ Ｐゴシック" pitchFamily="-110" charset="-128"/>
              </a:rPr>
              <a:t>  Percentage of cells in the elongation and differentiation zone of the 5</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metacarpal and length of the 5</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metacarpal as development proceeds.</a:t>
            </a:r>
          </a:p>
          <a:p>
            <a:r>
              <a:rPr lang="en-US" b="1" dirty="0" smtClean="0">
                <a:ea typeface="ＭＳ Ｐゴシック"/>
                <a:cs typeface="ＭＳ Ｐゴシック"/>
              </a:rPr>
              <a:t>Talking points: </a:t>
            </a:r>
            <a:r>
              <a:rPr lang="en-US" dirty="0" smtClean="0">
                <a:latin typeface="Times New Roman" pitchFamily="18" charset="0"/>
                <a:ea typeface="ＭＳ Ｐゴシック"/>
                <a:cs typeface="Times New Roman" pitchFamily="18" charset="0"/>
              </a:rPr>
              <a:t>As percentage of cells in differentiation /elongation increased, so did absolute length of the digits.</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15932D88-1B60-4744-86C1-95A349CF8F58}" type="slidenum">
              <a:rPr lang="en-US" smtClean="0"/>
              <a:pPr>
                <a:defRPr/>
              </a:pPr>
              <a:t>69</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8.27</a:t>
            </a:r>
            <a:r>
              <a:rPr lang="en-US" smtClean="0">
                <a:ea typeface="ＭＳ Ｐゴシック"/>
                <a:cs typeface="ＭＳ Ｐゴシック"/>
              </a:rPr>
              <a:t>  DDT and mosquitoes.  a. DDT.  Each node is a carbon atom.  The hexagons represent a ring of carbons with alternating single and double bonds.  Hydrogen atoms are bonded to carbons without a chlorine (Cl).  b. Incidence of malaria in Italy after a DDT spray campaign began.  c.  </a:t>
            </a:r>
            <a:r>
              <a:rPr lang="en-US" i="1" smtClean="0">
                <a:ea typeface="ＭＳ Ｐゴシック"/>
                <a:cs typeface="ＭＳ Ｐゴシック"/>
              </a:rPr>
              <a:t>Anopheles gambiae</a:t>
            </a:r>
            <a:r>
              <a:rPr lang="en-US" smtClean="0">
                <a:ea typeface="ＭＳ Ｐゴシック"/>
                <a:cs typeface="ＭＳ Ｐゴシック"/>
              </a:rPr>
              <a:t> female taking a blood meal.   </a:t>
            </a:r>
          </a:p>
          <a:p>
            <a:r>
              <a:rPr lang="en-US" b="1" smtClean="0">
                <a:ea typeface="ＭＳ Ｐゴシック"/>
                <a:cs typeface="ＭＳ Ｐゴシック"/>
              </a:rPr>
              <a:t>Talking points: </a:t>
            </a:r>
            <a:r>
              <a:rPr lang="en-US" smtClean="0">
                <a:ea typeface="ＭＳ Ｐゴシック"/>
                <a:cs typeface="ＭＳ Ｐゴシック"/>
              </a:rPr>
              <a:t>DDT chemical structure is shown.  DDT and mosquitoes have a long history.  Early successes in defeating malaria by using DDT to kill mosquitoes ultimately failed in many countries.</a:t>
            </a: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DF2CDA8F-3A35-4366-B41B-6A6B94BD23DE}" type="slidenum">
              <a:rPr lang="en-US" smtClean="0"/>
              <a:pPr>
                <a:defRPr/>
              </a:pPr>
              <a:t>72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a:cs typeface="ＭＳ Ｐゴシック"/>
              </a:rPr>
              <a:t>Figure 8.28</a:t>
            </a:r>
            <a:r>
              <a:rPr lang="en-US" smtClean="0">
                <a:ea typeface="ＭＳ Ｐゴシック"/>
                <a:cs typeface="ＭＳ Ｐゴシック"/>
              </a:rPr>
              <a:t>  Relationship between incidence of malaria (number of cases) and DDT use in India from 1969-1977.   </a:t>
            </a:r>
          </a:p>
          <a:p>
            <a:r>
              <a:rPr lang="en-US" b="1" smtClean="0">
                <a:ea typeface="ＭＳ Ｐゴシック"/>
                <a:cs typeface="ＭＳ Ｐゴシック"/>
              </a:rPr>
              <a:t>Talking points: </a:t>
            </a:r>
            <a:r>
              <a:rPr lang="en-US" smtClean="0">
                <a:ea typeface="ＭＳ Ｐゴシック"/>
                <a:cs typeface="ＭＳ Ｐゴシック"/>
              </a:rPr>
              <a:t>In any region where DDT was initially sprayed the reduction in mosquitoes and malaria cases followed the pattern observed in Italy. In India and other areas, mosquitoes evolved </a:t>
            </a:r>
            <a:r>
              <a:rPr lang="en-US" b="1" smtClean="0">
                <a:ea typeface="ＭＳ Ｐゴシック"/>
                <a:cs typeface="ＭＳ Ｐゴシック"/>
              </a:rPr>
              <a:t>resistance</a:t>
            </a:r>
            <a:r>
              <a:rPr lang="en-US" smtClean="0">
                <a:ea typeface="ＭＳ Ｐゴシック"/>
                <a:cs typeface="ＭＳ Ｐゴシック"/>
              </a:rPr>
              <a:t> to DDT and became unaffected by the pesticide.  Their populations resurged and often the malaria returned with them. </a:t>
            </a:r>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F8CF6896-A440-4A03-9BE9-EE02BE161340}" type="slidenum">
              <a:rPr lang="en-US" smtClean="0"/>
              <a:pPr>
                <a:defRPr/>
              </a:pPr>
              <a:t>73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of malaria risk in Africa,</a:t>
            </a:r>
            <a:r>
              <a:rPr lang="en-US" baseline="0" dirty="0" smtClean="0"/>
              <a:t> not in text; supplemental</a:t>
            </a:r>
            <a:endParaRPr lang="en-US" dirty="0"/>
          </a:p>
        </p:txBody>
      </p:sp>
      <p:sp>
        <p:nvSpPr>
          <p:cNvPr id="4" name="Slide Number Placeholder 3"/>
          <p:cNvSpPr>
            <a:spLocks noGrp="1"/>
          </p:cNvSpPr>
          <p:nvPr>
            <p:ph type="sldNum" sz="quarter" idx="10"/>
          </p:nvPr>
        </p:nvSpPr>
        <p:spPr/>
        <p:txBody>
          <a:bodyPr/>
          <a:lstStyle/>
          <a:p>
            <a:pPr>
              <a:defRPr/>
            </a:pPr>
            <a:fld id="{348B376E-B5D0-4218-913A-2FC67D3737AC}" type="slidenum">
              <a:rPr lang="en-US" smtClean="0"/>
              <a:pPr>
                <a:defRPr/>
              </a:pPr>
              <a:t>74</a:t>
            </a:fld>
            <a:endParaRPr lang="en-US"/>
          </a:p>
        </p:txBody>
      </p:sp>
    </p:spTree>
    <p:extLst>
      <p:ext uri="{BB962C8B-B14F-4D97-AF65-F5344CB8AC3E}">
        <p14:creationId xmlns:p14="http://schemas.microsoft.com/office/powerpoint/2010/main" val="247681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BME 8.1: How does linear regression work.</a:t>
            </a:r>
          </a:p>
          <a:p>
            <a:r>
              <a:rPr lang="en-US" b="1" smtClean="0">
                <a:ea typeface="ＭＳ Ｐゴシック"/>
                <a:cs typeface="ＭＳ Ｐゴシック"/>
              </a:rPr>
              <a:t>Talking points: </a:t>
            </a:r>
            <a:r>
              <a:rPr lang="en-US" smtClean="0">
                <a:ea typeface="ＭＳ Ｐゴシック"/>
                <a:cs typeface="ＭＳ Ｐゴシック"/>
              </a:rPr>
              <a:t>This shows the actual equation for m, the slope, plus how the terms used in the Excel formula to find the slope.</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1C5FB28-0BEB-48FF-9FC6-3CD1D535CD27}" type="slidenum">
              <a:rPr lang="en-US" smtClean="0"/>
              <a:pPr>
                <a:defRPr/>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Table 8.4 </a:t>
            </a:r>
            <a:r>
              <a:rPr lang="en-US" sz="1200" kern="1200" dirty="0" smtClean="0">
                <a:solidFill>
                  <a:schemeClr val="tx1"/>
                </a:solidFill>
                <a:effectLst/>
                <a:latin typeface="+mn-lt"/>
                <a:ea typeface="ＭＳ Ｐゴシック" pitchFamily="-110" charset="-128"/>
                <a:cs typeface="ＭＳ Ｐゴシック" pitchFamily="-110" charset="-128"/>
              </a:rPr>
              <a:t> Concentration of DDT (mg/L) that cause 50 and 90% mortality of two populations of </a:t>
            </a:r>
            <a:r>
              <a:rPr lang="en-US" sz="1200" i="1" kern="1200" dirty="0" smtClean="0">
                <a:solidFill>
                  <a:schemeClr val="tx1"/>
                </a:solidFill>
                <a:effectLst/>
                <a:latin typeface="+mn-lt"/>
                <a:ea typeface="ＭＳ Ｐゴシック" pitchFamily="-110" charset="-128"/>
                <a:cs typeface="ＭＳ Ｐゴシック" pitchFamily="-110" charset="-128"/>
              </a:rPr>
              <a:t>Anopheles </a:t>
            </a:r>
            <a:r>
              <a:rPr lang="en-US" sz="1200" i="1" kern="1200" dirty="0" err="1" smtClean="0">
                <a:solidFill>
                  <a:schemeClr val="tx1"/>
                </a:solidFill>
                <a:effectLst/>
                <a:latin typeface="+mn-lt"/>
                <a:ea typeface="ＭＳ Ｐゴシック" pitchFamily="-110" charset="-128"/>
                <a:cs typeface="ＭＳ Ｐゴシック" pitchFamily="-110" charset="-128"/>
              </a:rPr>
              <a:t>gambiae</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b="1" kern="1200" dirty="0" smtClean="0">
                <a:solidFill>
                  <a:schemeClr val="tx1"/>
                </a:solidFill>
                <a:effectLst/>
                <a:latin typeface="+mn-lt"/>
                <a:ea typeface="ＭＳ Ｐゴシック" pitchFamily="-110" charset="-128"/>
                <a:cs typeface="ＭＳ Ｐゴシック" pitchFamily="-110" charset="-128"/>
              </a:rPr>
              <a:t>Data obtained from </a:t>
            </a:r>
            <a:r>
              <a:rPr lang="en-US" sz="1200" b="1" kern="1200" dirty="0" err="1" smtClean="0">
                <a:solidFill>
                  <a:schemeClr val="tx1"/>
                </a:solidFill>
                <a:effectLst/>
                <a:latin typeface="+mn-lt"/>
                <a:ea typeface="ＭＳ Ｐゴシック" pitchFamily="-110" charset="-128"/>
                <a:cs typeface="ＭＳ Ｐゴシック" pitchFamily="-110" charset="-128"/>
              </a:rPr>
              <a:t>Prapanthadara</a:t>
            </a:r>
            <a:r>
              <a:rPr lang="en-US" sz="1200" b="1" kern="1200" dirty="0" smtClean="0">
                <a:solidFill>
                  <a:schemeClr val="tx1"/>
                </a:solidFill>
                <a:effectLst/>
                <a:latin typeface="+mn-lt"/>
                <a:ea typeface="ＭＳ Ｐゴシック" pitchFamily="-110" charset="-128"/>
                <a:cs typeface="ＭＳ Ｐゴシック" pitchFamily="-110" charset="-128"/>
              </a:rPr>
              <a:t> et al. 1995 Figure 2.</a:t>
            </a:r>
            <a:endParaRPr lang="en-US" sz="1200" kern="1200" dirty="0" smtClean="0">
              <a:solidFill>
                <a:schemeClr val="tx1"/>
              </a:solidFill>
              <a:effectLst/>
              <a:latin typeface="+mn-lt"/>
              <a:ea typeface="ＭＳ Ｐゴシック" pitchFamily="-110" charset="-128"/>
              <a:cs typeface="ＭＳ Ｐゴシック" pitchFamily="-110" charset="-128"/>
            </a:endParaRPr>
          </a:p>
          <a:p>
            <a:r>
              <a:rPr lang="en-US" b="1" dirty="0" smtClean="0">
                <a:ea typeface="ＭＳ Ｐゴシック"/>
                <a:cs typeface="ＭＳ Ｐゴシック"/>
              </a:rPr>
              <a:t>Talking points:</a:t>
            </a:r>
            <a:r>
              <a:rPr lang="en-US" dirty="0" smtClean="0">
                <a:ea typeface="ＭＳ Ｐゴシック"/>
                <a:cs typeface="ＭＳ Ｐゴシック"/>
              </a:rPr>
              <a:t> Much lower concentrations of DDT were needed to kill off the Gambian mosquito population than the Tanzanian mosquito population.  50% of the Gambian population died when exposed to 0.017 mg DDT / L and 90% died when exposed to 0.040 mg DDT / L.  Fifty percent of the Tanzanian population died when exposed to 0.339 mg DDT / L and 90% died when exposed to 1.160 mg DDT / L. The mosquitoes were offspring of individuals collected in the field, so there was no prior exposure, and it was concluded that the Tanzanian population had evolved resistance. </a:t>
            </a:r>
            <a:endParaRPr lang="en-US" b="1"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96D4BE2A-FC9E-4B4E-B595-E205A03A2A2E}" type="slidenum">
              <a:rPr lang="en-US" smtClean="0"/>
              <a:pPr>
                <a:defRPr/>
              </a:pPr>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8.29</a:t>
            </a:r>
            <a:r>
              <a:rPr lang="en-US" dirty="0" smtClean="0">
                <a:ea typeface="ＭＳ Ｐゴシック"/>
                <a:cs typeface="ＭＳ Ｐゴシック"/>
              </a:rPr>
              <a:t>  Results from extraction of GST from two populations of </a:t>
            </a:r>
            <a:r>
              <a:rPr lang="en-US" i="1" dirty="0" smtClean="0">
                <a:ea typeface="ＭＳ Ｐゴシック"/>
                <a:cs typeface="ＭＳ Ｐゴシック"/>
              </a:rPr>
              <a:t>Anopheles </a:t>
            </a:r>
            <a:r>
              <a:rPr lang="en-US" i="1" dirty="0" err="1" smtClean="0">
                <a:ea typeface="ＭＳ Ｐゴシック"/>
                <a:cs typeface="ＭＳ Ｐゴシック"/>
              </a:rPr>
              <a:t>gambiae</a:t>
            </a:r>
            <a:r>
              <a:rPr lang="en-US" dirty="0" smtClean="0">
                <a:ea typeface="ＭＳ Ｐゴシック"/>
                <a:cs typeface="ＭＳ Ｐゴシック"/>
              </a:rPr>
              <a:t>, one from Gambia and one from Tanzania.  a.  Mass of each variant of GST.  b.  Ability of each variant to break down DDT.  Activity for variants </a:t>
            </a:r>
            <a:r>
              <a:rPr lang="en-US" dirty="0" err="1" smtClean="0">
                <a:ea typeface="ＭＳ Ｐゴシック"/>
                <a:cs typeface="ＭＳ Ｐゴシック"/>
              </a:rPr>
              <a:t>IVa</a:t>
            </a:r>
            <a:r>
              <a:rPr lang="en-US" dirty="0" smtClean="0">
                <a:ea typeface="ＭＳ Ｐゴシック"/>
                <a:cs typeface="ＭＳ Ｐゴシック"/>
              </a:rPr>
              <a:t>, </a:t>
            </a:r>
            <a:r>
              <a:rPr lang="en-US" dirty="0" err="1" smtClean="0">
                <a:ea typeface="ＭＳ Ｐゴシック"/>
                <a:cs typeface="ＭＳ Ｐゴシック"/>
              </a:rPr>
              <a:t>IVb</a:t>
            </a:r>
            <a:r>
              <a:rPr lang="en-US" dirty="0" smtClean="0">
                <a:ea typeface="ＭＳ Ｐゴシック"/>
                <a:cs typeface="ＭＳ Ｐゴシック"/>
              </a:rPr>
              <a:t>, and </a:t>
            </a:r>
            <a:r>
              <a:rPr lang="en-US" dirty="0" err="1" smtClean="0">
                <a:ea typeface="ＭＳ Ｐゴシック"/>
                <a:cs typeface="ＭＳ Ｐゴシック"/>
              </a:rPr>
              <a:t>IVc</a:t>
            </a:r>
            <a:r>
              <a:rPr lang="en-US" dirty="0" smtClean="0">
                <a:ea typeface="ＭＳ Ｐゴシック"/>
                <a:cs typeface="ＭＳ Ｐゴシック"/>
              </a:rPr>
              <a:t> were not determined for the Gambia population due to low levels of the enzyme. </a:t>
            </a:r>
          </a:p>
          <a:p>
            <a:r>
              <a:rPr lang="en-US" b="1" dirty="0" smtClean="0">
                <a:ea typeface="ＭＳ Ｐゴシック"/>
                <a:cs typeface="ＭＳ Ｐゴシック"/>
              </a:rPr>
              <a:t>Talking points: </a:t>
            </a:r>
            <a:r>
              <a:rPr lang="en-US" dirty="0" smtClean="0">
                <a:ea typeface="ＭＳ Ｐゴシック"/>
                <a:cs typeface="ＭＳ Ｐゴシック"/>
              </a:rPr>
              <a:t>In the Tanzanian population there was a greater amount of almost every GST enzyme, and some of those enzymes had much higher activity in the resistant than the susceptible population.  Exposure to toxic chemicals can lead to increased expression of genes, as is evident for several variants, but the higher activity for the same variant in the Tanzanian population than the Gambian population indicates a mutation changed the allele to one that detoxifies DDT faster.</a:t>
            </a:r>
          </a:p>
        </p:txBody>
      </p:sp>
      <p:sp>
        <p:nvSpPr>
          <p:cNvPr id="4" name="Slide Number Placeholder 3"/>
          <p:cNvSpPr>
            <a:spLocks noGrp="1"/>
          </p:cNvSpPr>
          <p:nvPr>
            <p:ph type="sldNum" sz="quarter" idx="5"/>
          </p:nvPr>
        </p:nvSpPr>
        <p:spPr/>
        <p:txBody>
          <a:bodyPr/>
          <a:lstStyle/>
          <a:p>
            <a:pPr>
              <a:defRPr/>
            </a:pPr>
            <a:fld id="{0430D70E-5749-4CF7-A5D7-B36F957F7A17}" type="slidenum">
              <a:rPr lang="en-US" smtClean="0"/>
              <a:pPr>
                <a:defRPr/>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8.5</a:t>
            </a:r>
            <a:r>
              <a:rPr lang="en-US" sz="1200" kern="1200" dirty="0" smtClean="0">
                <a:solidFill>
                  <a:schemeClr val="tx1"/>
                </a:solidFill>
                <a:effectLst/>
                <a:latin typeface="+mn-lt"/>
                <a:ea typeface="ＭＳ Ｐゴシック" pitchFamily="-110" charset="-128"/>
                <a:cs typeface="ＭＳ Ｐゴシック" pitchFamily="-110" charset="-128"/>
              </a:rPr>
              <a:t>  Time in minutes to 50 and 90% mortality of </a:t>
            </a:r>
            <a:r>
              <a:rPr lang="en-US" sz="1200" i="1" kern="1200" dirty="0" smtClean="0">
                <a:solidFill>
                  <a:schemeClr val="tx1"/>
                </a:solidFill>
                <a:effectLst/>
                <a:latin typeface="+mn-lt"/>
                <a:ea typeface="ＭＳ Ｐゴシック" pitchFamily="-110" charset="-128"/>
                <a:cs typeface="ＭＳ Ｐゴシック" pitchFamily="-110" charset="-128"/>
              </a:rPr>
              <a:t>A. </a:t>
            </a:r>
            <a:r>
              <a:rPr lang="en-US" sz="1200" i="1" kern="1200" dirty="0" err="1" smtClean="0">
                <a:solidFill>
                  <a:schemeClr val="tx1"/>
                </a:solidFill>
                <a:effectLst/>
                <a:latin typeface="+mn-lt"/>
                <a:ea typeface="ＭＳ Ｐゴシック" pitchFamily="-110" charset="-128"/>
                <a:cs typeface="ＭＳ Ｐゴシック" pitchFamily="-110" charset="-128"/>
              </a:rPr>
              <a:t>gambiae</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populations when exposed to a 0.5% solution of permethrin or a 4% DDT solution.  pop = population; </a:t>
            </a:r>
            <a:r>
              <a:rPr lang="en-US" sz="1200" kern="1200" dirty="0" err="1" smtClean="0">
                <a:solidFill>
                  <a:schemeClr val="tx1"/>
                </a:solidFill>
                <a:effectLst/>
                <a:latin typeface="+mn-lt"/>
                <a:ea typeface="ＭＳ Ｐゴシック" pitchFamily="-110" charset="-128"/>
                <a:cs typeface="ＭＳ Ｐゴシック" pitchFamily="-110" charset="-128"/>
              </a:rPr>
              <a:t>nd</a:t>
            </a:r>
            <a:r>
              <a:rPr lang="en-US" sz="1200" kern="1200" dirty="0" smtClean="0">
                <a:solidFill>
                  <a:schemeClr val="tx1"/>
                </a:solidFill>
                <a:effectLst/>
                <a:latin typeface="+mn-lt"/>
                <a:ea typeface="ＭＳ Ｐゴシック" pitchFamily="-110" charset="-128"/>
                <a:cs typeface="ＭＳ Ｐゴシック" pitchFamily="-110" charset="-128"/>
              </a:rPr>
              <a:t> = not determined.</a:t>
            </a:r>
            <a:r>
              <a:rPr lang="en-US" dirty="0" smtClean="0">
                <a:ea typeface="ＭＳ Ｐゴシック"/>
                <a:cs typeface="ＭＳ Ｐゴシック"/>
              </a:rPr>
              <a:t> </a:t>
            </a:r>
          </a:p>
          <a:p>
            <a:r>
              <a:rPr lang="en-US" b="1" dirty="0" smtClean="0">
                <a:ea typeface="ＭＳ Ｐゴシック"/>
                <a:cs typeface="ＭＳ Ｐゴシック"/>
              </a:rPr>
              <a:t>Talking points: </a:t>
            </a:r>
            <a:r>
              <a:rPr lang="en-US" dirty="0" err="1" smtClean="0">
                <a:ea typeface="ＭＳ Ｐゴシック"/>
                <a:cs typeface="ＭＳ Ｐゴシック"/>
              </a:rPr>
              <a:t>Permethrin</a:t>
            </a:r>
            <a:r>
              <a:rPr lang="en-US" dirty="0" smtClean="0">
                <a:ea typeface="ＭＳ Ｐゴシック"/>
                <a:cs typeface="ＭＳ Ｐゴシック"/>
              </a:rPr>
              <a:t> acts in a manner similar to DDT, targeting the sodium channel in nerves, but is detoxified in insects by a different kind of enzyme.  One </a:t>
            </a:r>
            <a:r>
              <a:rPr lang="en-US" i="1" dirty="0" smtClean="0">
                <a:ea typeface="ＭＳ Ｐゴシック"/>
                <a:cs typeface="ＭＳ Ｐゴシック"/>
              </a:rPr>
              <a:t>A. </a:t>
            </a:r>
            <a:r>
              <a:rPr lang="en-US" i="1" dirty="0" err="1" smtClean="0">
                <a:ea typeface="ＭＳ Ｐゴシック"/>
                <a:cs typeface="ＭＳ Ｐゴシック"/>
              </a:rPr>
              <a:t>gambiae</a:t>
            </a:r>
            <a:r>
              <a:rPr lang="en-US" dirty="0" smtClean="0">
                <a:ea typeface="ＭＳ Ｐゴシック"/>
                <a:cs typeface="ＭＳ Ｐゴシック"/>
              </a:rPr>
              <a:t> population from Kenya had been exposed to bed nets impregnated with </a:t>
            </a:r>
            <a:r>
              <a:rPr lang="en-US" dirty="0" err="1" smtClean="0">
                <a:ea typeface="ＭＳ Ｐゴシック"/>
                <a:cs typeface="ＭＳ Ｐゴシック"/>
              </a:rPr>
              <a:t>permethrin</a:t>
            </a:r>
            <a:r>
              <a:rPr lang="en-US" dirty="0" smtClean="0">
                <a:ea typeface="ＭＳ Ｐゴシック"/>
                <a:cs typeface="ＭＳ Ｐゴシック"/>
              </a:rPr>
              <a:t>, another was the DDT-resistant population from Tanzania, and a third population was a susceptible strain that had been maintained in the laboratory through several generations. PBO inhibits the enzyme known to detoxify </a:t>
            </a:r>
            <a:r>
              <a:rPr lang="en-US" dirty="0" err="1" smtClean="0">
                <a:ea typeface="ＭＳ Ｐゴシック"/>
                <a:cs typeface="ＭＳ Ｐゴシック"/>
              </a:rPr>
              <a:t>permethrin</a:t>
            </a:r>
            <a:r>
              <a:rPr lang="en-US" dirty="0" smtClean="0">
                <a:ea typeface="ＭＳ Ｐゴシック"/>
                <a:cs typeface="ＭＳ Ｐゴシック"/>
              </a:rPr>
              <a:t>.</a:t>
            </a:r>
            <a:endParaRPr lang="en-US" b="1" dirty="0" smtClean="0">
              <a:ea typeface="ＭＳ Ｐゴシック"/>
              <a:cs typeface="ＭＳ Ｐゴシック"/>
            </a:endParaRPr>
          </a:p>
          <a:p>
            <a:endParaRPr lang="en-US" b="1" dirty="0" smtClean="0">
              <a:ea typeface="ＭＳ Ｐゴシック"/>
              <a:cs typeface="ＭＳ Ｐゴシック"/>
            </a:endParaRPr>
          </a:p>
          <a:p>
            <a:r>
              <a:rPr lang="en-US" dirty="0" smtClean="0">
                <a:ea typeface="ＭＳ Ｐゴシック"/>
                <a:cs typeface="ＭＳ Ｐゴシック"/>
              </a:rPr>
              <a:t>These mosquitoes had two mechanisms of resistance.  There was evidence that PBO inhibition led to an increased rate of mortality, which suggests the detoxification enzyme was being inhibited and would normally detoxify </a:t>
            </a:r>
            <a:r>
              <a:rPr lang="en-US" dirty="0" err="1" smtClean="0">
                <a:ea typeface="ＭＳ Ｐゴシック"/>
                <a:cs typeface="ＭＳ Ｐゴシック"/>
              </a:rPr>
              <a:t>permethrin</a:t>
            </a:r>
            <a:r>
              <a:rPr lang="en-US" dirty="0" smtClean="0">
                <a:ea typeface="ＭＳ Ｐゴシック"/>
                <a:cs typeface="ＭＳ Ｐゴシック"/>
              </a:rPr>
              <a:t>.  </a:t>
            </a:r>
          </a:p>
        </p:txBody>
      </p:sp>
      <p:sp>
        <p:nvSpPr>
          <p:cNvPr id="4" name="Slide Number Placeholder 3"/>
          <p:cNvSpPr>
            <a:spLocks noGrp="1"/>
          </p:cNvSpPr>
          <p:nvPr>
            <p:ph type="sldNum" sz="quarter" idx="5"/>
          </p:nvPr>
        </p:nvSpPr>
        <p:spPr/>
        <p:txBody>
          <a:bodyPr/>
          <a:lstStyle/>
          <a:p>
            <a:pPr>
              <a:defRPr/>
            </a:pPr>
            <a:fld id="{0BA3084C-97B7-4F42-8AAA-256C652363EE}" type="slidenum">
              <a:rPr lang="en-US" smtClean="0"/>
              <a:pPr>
                <a:defRPr/>
              </a:pPr>
              <a:t>77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7CCADD6-7788-476E-918A-259560CA88F8}" type="slidenum">
              <a:rPr lang="en-US" smtClean="0"/>
              <a:pPr>
                <a:defRPr/>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BME 8.1: How does linear regression work.</a:t>
            </a:r>
          </a:p>
          <a:p>
            <a:r>
              <a:rPr lang="en-US" b="1" smtClean="0">
                <a:ea typeface="ＭＳ Ｐゴシック"/>
                <a:cs typeface="ＭＳ Ｐゴシック"/>
              </a:rPr>
              <a:t>Talking points: </a:t>
            </a:r>
            <a:r>
              <a:rPr lang="en-US" smtClean="0">
                <a:ea typeface="ＭＳ Ｐゴシック"/>
                <a:cs typeface="ＭＳ Ｐゴシック"/>
              </a:rPr>
              <a:t>This shows the actual equation for m, the slope, plus how the terms used in the Excel formula to find the slope.</a:t>
            </a:r>
            <a:endParaRPr lang="en-US" b="1" smtClean="0">
              <a:ea typeface="ＭＳ Ｐゴシック"/>
              <a:cs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1C5FB28-0BEB-48FF-9FC6-3CD1D535CD27}"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a:cs typeface="ＭＳ Ｐゴシック"/>
              </a:rPr>
              <a:t>Figure 8.2 </a:t>
            </a:r>
            <a:r>
              <a:rPr lang="en-US" dirty="0" smtClean="0">
                <a:ea typeface="ＭＳ Ｐゴシック"/>
                <a:cs typeface="ＭＳ Ｐゴシック"/>
              </a:rPr>
              <a:t> Mean blood pressures for rats in the two colonies, measured in millimeters of mercury.  All high blood pressure rats were homozygous for the adducin genes (α</a:t>
            </a:r>
            <a:r>
              <a:rPr lang="en-US" baseline="30000" dirty="0" smtClean="0">
                <a:ea typeface="ＭＳ Ｐゴシック"/>
                <a:cs typeface="ＭＳ Ｐゴシック"/>
              </a:rPr>
              <a:t>Y</a:t>
            </a:r>
            <a:r>
              <a:rPr lang="en-US" dirty="0" smtClean="0">
                <a:ea typeface="ＭＳ Ｐゴシック"/>
                <a:cs typeface="ＭＳ Ｐゴシック"/>
              </a:rPr>
              <a:t> and β</a:t>
            </a:r>
            <a:r>
              <a:rPr lang="en-US" baseline="30000" dirty="0" smtClean="0">
                <a:ea typeface="ＭＳ Ｐゴシック"/>
                <a:cs typeface="ＭＳ Ｐゴシック"/>
              </a:rPr>
              <a:t>R</a:t>
            </a:r>
            <a:r>
              <a:rPr lang="en-US" dirty="0" smtClean="0">
                <a:ea typeface="ＭＳ Ｐゴシック"/>
                <a:cs typeface="ＭＳ Ｐゴシック"/>
              </a:rPr>
              <a:t>).  Low blood pressure rats were all homozygous for the α</a:t>
            </a:r>
            <a:r>
              <a:rPr lang="en-US" baseline="30000" dirty="0" smtClean="0">
                <a:ea typeface="ＭＳ Ｐゴシック"/>
                <a:cs typeface="ＭＳ Ｐゴシック"/>
              </a:rPr>
              <a:t>F</a:t>
            </a:r>
            <a:r>
              <a:rPr lang="en-US" dirty="0" smtClean="0">
                <a:ea typeface="ＭＳ Ｐゴシック"/>
                <a:cs typeface="ＭＳ Ｐゴシック"/>
              </a:rPr>
              <a:t> gene only.</a:t>
            </a:r>
          </a:p>
          <a:p>
            <a:r>
              <a:rPr lang="en-US" b="1" dirty="0" smtClean="0">
                <a:ea typeface="ＭＳ Ｐゴシック"/>
                <a:cs typeface="ＭＳ Ｐゴシック"/>
              </a:rPr>
              <a:t>Talking points: </a:t>
            </a:r>
            <a:r>
              <a:rPr lang="en-US" dirty="0" smtClean="0">
                <a:ea typeface="ＭＳ Ｐゴシック"/>
                <a:cs typeface="ＭＳ Ｐゴシック"/>
              </a:rPr>
              <a:t>The scientists developed two colonies of rats by breeding rats that had low blood pressure with each other in one colony, and rats that had higher blood pressure with each other in the other colony.  In each successive generation, they removed rats that had higher blood pressure from the low blood pressure colony.  They did the same for low blood pressure rats in the high blood pressure colony.  After 85 generations, the blood pressures were very similar among individuals within each colony, but very different between individuals in different colonies.</a:t>
            </a:r>
            <a:endParaRPr lang="en-US" b="1"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8FAC705-299A-45BB-A6D8-A88057B54CE5}"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AAFD2-2517-4BBA-8607-80471BFDF24C}"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57AD88-2AA7-4C23-A9C0-E7B90B26D267}" type="slidenum">
              <a:rPr lang="en-US"/>
              <a:pPr>
                <a:defRPr/>
              </a:pPr>
              <a:t>‹#›</a:t>
            </a:fld>
            <a:endParaRPr lang="en-US"/>
          </a:p>
        </p:txBody>
      </p:sp>
    </p:spTree>
    <p:extLst>
      <p:ext uri="{BB962C8B-B14F-4D97-AF65-F5344CB8AC3E}">
        <p14:creationId xmlns:p14="http://schemas.microsoft.com/office/powerpoint/2010/main" val="96571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0A4421-C26C-471A-9A1E-61C8A5B3672E}"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63F96E-B891-4499-ABAA-6C9F611843D4}" type="slidenum">
              <a:rPr lang="en-US"/>
              <a:pPr>
                <a:defRPr/>
              </a:pPr>
              <a:t>‹#›</a:t>
            </a:fld>
            <a:endParaRPr lang="en-US"/>
          </a:p>
        </p:txBody>
      </p:sp>
    </p:spTree>
    <p:extLst>
      <p:ext uri="{BB962C8B-B14F-4D97-AF65-F5344CB8AC3E}">
        <p14:creationId xmlns:p14="http://schemas.microsoft.com/office/powerpoint/2010/main" val="344848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712395-390C-4DD7-A45A-37C9A49C342B}"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6143F-B2F2-444C-A8BF-8872DC240813}" type="slidenum">
              <a:rPr lang="en-US"/>
              <a:pPr>
                <a:defRPr/>
              </a:pPr>
              <a:t>‹#›</a:t>
            </a:fld>
            <a:endParaRPr lang="en-US"/>
          </a:p>
        </p:txBody>
      </p:sp>
    </p:spTree>
    <p:extLst>
      <p:ext uri="{BB962C8B-B14F-4D97-AF65-F5344CB8AC3E}">
        <p14:creationId xmlns:p14="http://schemas.microsoft.com/office/powerpoint/2010/main" val="232056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481299-323C-4AC2-9BFE-A2448F43CB36}"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B09E72-571D-49B9-BC6A-D0784C910285}" type="slidenum">
              <a:rPr lang="en-US"/>
              <a:pPr>
                <a:defRPr/>
              </a:pPr>
              <a:t>‹#›</a:t>
            </a:fld>
            <a:endParaRPr lang="en-US"/>
          </a:p>
        </p:txBody>
      </p:sp>
    </p:spTree>
    <p:extLst>
      <p:ext uri="{BB962C8B-B14F-4D97-AF65-F5344CB8AC3E}">
        <p14:creationId xmlns:p14="http://schemas.microsoft.com/office/powerpoint/2010/main" val="196537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3AE5B2-5CB1-44CD-8710-36B4EA17E0D8}"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7DCBB-64BF-45CC-A869-BDAC7827FCEC}" type="slidenum">
              <a:rPr lang="en-US"/>
              <a:pPr>
                <a:defRPr/>
              </a:pPr>
              <a:t>‹#›</a:t>
            </a:fld>
            <a:endParaRPr lang="en-US"/>
          </a:p>
        </p:txBody>
      </p:sp>
    </p:spTree>
    <p:extLst>
      <p:ext uri="{BB962C8B-B14F-4D97-AF65-F5344CB8AC3E}">
        <p14:creationId xmlns:p14="http://schemas.microsoft.com/office/powerpoint/2010/main" val="374633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22591F-2492-4124-93C0-3F9A160648AD}"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F2F99A-814B-42F0-B0D7-94640BC8DF03}" type="slidenum">
              <a:rPr lang="en-US"/>
              <a:pPr>
                <a:defRPr/>
              </a:pPr>
              <a:t>‹#›</a:t>
            </a:fld>
            <a:endParaRPr lang="en-US"/>
          </a:p>
        </p:txBody>
      </p:sp>
    </p:spTree>
    <p:extLst>
      <p:ext uri="{BB962C8B-B14F-4D97-AF65-F5344CB8AC3E}">
        <p14:creationId xmlns:p14="http://schemas.microsoft.com/office/powerpoint/2010/main" val="252150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D4E672-0064-494F-836E-21EB13C10137}" type="datetime1">
              <a:rPr lang="en-US"/>
              <a:pPr>
                <a:defRPr/>
              </a:pPr>
              <a:t>8/16/13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96ACA5-70E3-4A52-A6D6-DE6EDFB00764}" type="slidenum">
              <a:rPr lang="en-US"/>
              <a:pPr>
                <a:defRPr/>
              </a:pPr>
              <a:t>‹#›</a:t>
            </a:fld>
            <a:endParaRPr lang="en-US"/>
          </a:p>
        </p:txBody>
      </p:sp>
    </p:spTree>
    <p:extLst>
      <p:ext uri="{BB962C8B-B14F-4D97-AF65-F5344CB8AC3E}">
        <p14:creationId xmlns:p14="http://schemas.microsoft.com/office/powerpoint/2010/main" val="351727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50663E-FCB9-47EE-8129-6FD6FF0BA1FC}" type="datetime1">
              <a:rPr lang="en-US"/>
              <a:pPr>
                <a:defRPr/>
              </a:pPr>
              <a:t>8/16/13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820A4A-BEDF-490C-87FE-2EB8387551BA}" type="slidenum">
              <a:rPr lang="en-US"/>
              <a:pPr>
                <a:defRPr/>
              </a:pPr>
              <a:t>‹#›</a:t>
            </a:fld>
            <a:endParaRPr lang="en-US"/>
          </a:p>
        </p:txBody>
      </p:sp>
    </p:spTree>
    <p:extLst>
      <p:ext uri="{BB962C8B-B14F-4D97-AF65-F5344CB8AC3E}">
        <p14:creationId xmlns:p14="http://schemas.microsoft.com/office/powerpoint/2010/main" val="62634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9274F7-1F2F-4143-AF2E-2AD1DA6BBB5F}" type="datetime1">
              <a:rPr lang="en-US"/>
              <a:pPr>
                <a:defRPr/>
              </a:pPr>
              <a:t>8/16/13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39DD48-93AA-4FAA-9E85-059D2E32A2F4}" type="slidenum">
              <a:rPr lang="en-US"/>
              <a:pPr>
                <a:defRPr/>
              </a:pPr>
              <a:t>‹#›</a:t>
            </a:fld>
            <a:endParaRPr lang="en-US"/>
          </a:p>
        </p:txBody>
      </p:sp>
    </p:spTree>
    <p:extLst>
      <p:ext uri="{BB962C8B-B14F-4D97-AF65-F5344CB8AC3E}">
        <p14:creationId xmlns:p14="http://schemas.microsoft.com/office/powerpoint/2010/main" val="192935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EC8C6-5E66-4794-9DB0-78C4A5F5F45D}"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F7999C-6BF3-4137-88B8-1B17E3F212E6}" type="slidenum">
              <a:rPr lang="en-US"/>
              <a:pPr>
                <a:defRPr/>
              </a:pPr>
              <a:t>‹#›</a:t>
            </a:fld>
            <a:endParaRPr lang="en-US"/>
          </a:p>
        </p:txBody>
      </p:sp>
    </p:spTree>
    <p:extLst>
      <p:ext uri="{BB962C8B-B14F-4D97-AF65-F5344CB8AC3E}">
        <p14:creationId xmlns:p14="http://schemas.microsoft.com/office/powerpoint/2010/main" val="341836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3DFFA-F792-44D4-B389-2396DC4587AE}"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024D1B-A36E-402C-950F-5829E51275CE}" type="slidenum">
              <a:rPr lang="en-US"/>
              <a:pPr>
                <a:defRPr/>
              </a:pPr>
              <a:t>‹#›</a:t>
            </a:fld>
            <a:endParaRPr lang="en-US"/>
          </a:p>
        </p:txBody>
      </p:sp>
    </p:spTree>
    <p:extLst>
      <p:ext uri="{BB962C8B-B14F-4D97-AF65-F5344CB8AC3E}">
        <p14:creationId xmlns:p14="http://schemas.microsoft.com/office/powerpoint/2010/main" val="40973871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0EAEC8E9-D710-4375-8126-B60AF935E964}" type="datetime1">
              <a:rPr lang="en-US"/>
              <a:pPr>
                <a:defRPr/>
              </a:pPr>
              <a:t>8/16/13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11B0CCEC-DF24-4994-8D18-AD5E8F073A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tattrek.com/online-calculator/binomial.aspx"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2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2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2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28.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palaeosbios.blogspot.com/2006/12/mammals-linked-to-earlier-flight.html" TargetMode="External"/><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3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3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3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6682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a:latin typeface="Times New Roman" pitchFamily="18" charset="0"/>
                <a:cs typeface="Times New Roman" pitchFamily="18" charset="0"/>
              </a:rPr>
              <a:t>PowerPoint Slides for Chapter 8:</a:t>
            </a:r>
          </a:p>
          <a:p>
            <a:pPr algn="ctr" eaLnBrk="1" hangingPunct="1"/>
            <a:r>
              <a:rPr lang="en-US" sz="3600">
                <a:latin typeface="Times New Roman" pitchFamily="18" charset="0"/>
                <a:cs typeface="Times New Roman" pitchFamily="18" charset="0"/>
              </a:rPr>
              <a:t>Evolution of Organisms</a:t>
            </a:r>
          </a:p>
          <a:p>
            <a:pPr algn="ctr" eaLnBrk="1" hangingPunct="1"/>
            <a:endParaRPr lang="en-US" sz="3600">
              <a:latin typeface="Times New Roman" pitchFamily="18" charset="0"/>
              <a:cs typeface="Times New Roman" pitchFamily="18" charset="0"/>
            </a:endParaRPr>
          </a:p>
          <a:p>
            <a:pPr algn="ctr" eaLnBrk="1" hangingPunct="1"/>
            <a:r>
              <a:rPr lang="en-US" sz="3600">
                <a:latin typeface="Times New Roman" pitchFamily="18" charset="0"/>
                <a:cs typeface="Times New Roman" pitchFamily="18" charset="0"/>
              </a:rPr>
              <a:t>Section 8.1: What causes individual variation?</a:t>
            </a:r>
          </a:p>
        </p:txBody>
      </p:sp>
      <p:sp>
        <p:nvSpPr>
          <p:cNvPr id="2052" name="TextBox 2"/>
          <p:cNvSpPr txBox="1">
            <a:spLocks noChangeArrowheads="1"/>
          </p:cNvSpPr>
          <p:nvPr/>
        </p:nvSpPr>
        <p:spPr bwMode="auto">
          <a:xfrm>
            <a:off x="0" y="4518819"/>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a:t>
            </a:r>
          </a:p>
        </p:txBody>
      </p:sp>
      <p:sp>
        <p:nvSpPr>
          <p:cNvPr id="20483" name="TextBox 3"/>
          <p:cNvSpPr txBox="1">
            <a:spLocks noChangeArrowheads="1"/>
          </p:cNvSpPr>
          <p:nvPr/>
        </p:nvSpPr>
        <p:spPr bwMode="auto">
          <a:xfrm>
            <a:off x="304800" y="14763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a:latin typeface="Times New Roman" pitchFamily="18" charset="0"/>
                <a:cs typeface="Times New Roman" pitchFamily="18" charset="0"/>
              </a:rPr>
              <a:t>Mean blood pressures for rats in two colonies</a:t>
            </a:r>
          </a:p>
        </p:txBody>
      </p:sp>
      <p:pic>
        <p:nvPicPr>
          <p:cNvPr id="20484" name="Picture 3" descr="Figure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793750"/>
            <a:ext cx="711835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8.3</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074738"/>
            <a:ext cx="7237413"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
          <p:cNvSpPr>
            <a:spLocks noChangeArrowheads="1"/>
          </p:cNvSpPr>
          <p:nvPr/>
        </p:nvSpPr>
        <p:spPr bwMode="auto">
          <a:xfrm>
            <a:off x="231775" y="0"/>
            <a:ext cx="8778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imes New Roman" pitchFamily="18" charset="0"/>
                <a:cs typeface="Times New Roman" pitchFamily="18" charset="0"/>
              </a:rPr>
              <a:t>Portions of the β and α adducin subunit DNA sequences and corresponding amino acid sequence </a:t>
            </a:r>
            <a:endParaRPr lang="en-US" sz="3200"/>
          </a:p>
        </p:txBody>
      </p:sp>
      <p:sp>
        <p:nvSpPr>
          <p:cNvPr id="22533" name="Rectangle 2"/>
          <p:cNvSpPr>
            <a:spLocks noChangeArrowheads="1"/>
          </p:cNvSpPr>
          <p:nvPr/>
        </p:nvSpPr>
        <p:spPr bwMode="auto">
          <a:xfrm>
            <a:off x="7200900" y="5086350"/>
            <a:ext cx="1936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position along the protein</a:t>
            </a:r>
            <a:endParaRPr lang="en-US" sz="2800"/>
          </a:p>
        </p:txBody>
      </p:sp>
      <p:sp>
        <p:nvSpPr>
          <p:cNvPr id="22534" name="Rectangle 3"/>
          <p:cNvSpPr>
            <a:spLocks noChangeArrowheads="1"/>
          </p:cNvSpPr>
          <p:nvPr/>
        </p:nvSpPr>
        <p:spPr bwMode="auto">
          <a:xfrm>
            <a:off x="7200900" y="2187575"/>
            <a:ext cx="1943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letters correspond to different amino acids</a:t>
            </a:r>
            <a:endParaRPr lang="en-US" sz="2800"/>
          </a:p>
        </p:txBody>
      </p:sp>
      <p:cxnSp>
        <p:nvCxnSpPr>
          <p:cNvPr id="9" name="Straight Arrow Connector 8"/>
          <p:cNvCxnSpPr/>
          <p:nvPr/>
        </p:nvCxnSpPr>
        <p:spPr>
          <a:xfrm flipH="1">
            <a:off x="6670675" y="5651500"/>
            <a:ext cx="530225" cy="417513"/>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6419850" y="3236913"/>
            <a:ext cx="763588" cy="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igure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793750"/>
            <a:ext cx="711835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a:t>
            </a:r>
          </a:p>
        </p:txBody>
      </p:sp>
      <p:sp>
        <p:nvSpPr>
          <p:cNvPr id="21508" name="TextBox 3"/>
          <p:cNvSpPr txBox="1">
            <a:spLocks noChangeArrowheads="1"/>
          </p:cNvSpPr>
          <p:nvPr/>
        </p:nvSpPr>
        <p:spPr bwMode="auto">
          <a:xfrm>
            <a:off x="260350" y="14763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Mean blood pressures for rats in two colonies</a:t>
            </a:r>
          </a:p>
        </p:txBody>
      </p:sp>
      <p:sp>
        <p:nvSpPr>
          <p:cNvPr id="21509" name="Rectangle 1"/>
          <p:cNvSpPr>
            <a:spLocks noChangeArrowheads="1"/>
          </p:cNvSpPr>
          <p:nvPr/>
        </p:nvSpPr>
        <p:spPr bwMode="auto">
          <a:xfrm>
            <a:off x="2217738" y="2859088"/>
            <a:ext cx="20605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Times New Roman" pitchFamily="18" charset="0"/>
                <a:cs typeface="Times New Roman" pitchFamily="18" charset="0"/>
              </a:rPr>
              <a:t>α</a:t>
            </a:r>
            <a:r>
              <a:rPr lang="en-US" sz="2800" baseline="30000">
                <a:latin typeface="Times New Roman" pitchFamily="18" charset="0"/>
                <a:cs typeface="Times New Roman" pitchFamily="18" charset="0"/>
              </a:rPr>
              <a:t>Y</a:t>
            </a:r>
            <a:r>
              <a:rPr lang="en-US" sz="2800">
                <a:latin typeface="Times New Roman" pitchFamily="18" charset="0"/>
                <a:cs typeface="Times New Roman" pitchFamily="18" charset="0"/>
              </a:rPr>
              <a:t>/α</a:t>
            </a:r>
            <a:r>
              <a:rPr lang="en-US" sz="2800" baseline="30000">
                <a:latin typeface="Times New Roman" pitchFamily="18" charset="0"/>
                <a:cs typeface="Times New Roman" pitchFamily="18" charset="0"/>
              </a:rPr>
              <a:t>Y</a:t>
            </a:r>
            <a:r>
              <a:rPr lang="en-US" sz="2800">
                <a:latin typeface="Times New Roman" pitchFamily="18" charset="0"/>
                <a:cs typeface="Times New Roman" pitchFamily="18" charset="0"/>
              </a:rPr>
              <a:t> ; β</a:t>
            </a:r>
            <a:r>
              <a:rPr lang="en-US" sz="2800" baseline="30000">
                <a:latin typeface="Times New Roman" pitchFamily="18" charset="0"/>
                <a:cs typeface="Times New Roman" pitchFamily="18" charset="0"/>
              </a:rPr>
              <a:t>R</a:t>
            </a:r>
            <a:r>
              <a:rPr lang="en-US" sz="2800">
                <a:latin typeface="Times New Roman" pitchFamily="18" charset="0"/>
                <a:cs typeface="Times New Roman" pitchFamily="18" charset="0"/>
              </a:rPr>
              <a:t>/β</a:t>
            </a:r>
            <a:r>
              <a:rPr lang="en-US" sz="2800" baseline="30000">
                <a:latin typeface="Times New Roman" pitchFamily="18" charset="0"/>
                <a:cs typeface="Times New Roman" pitchFamily="18" charset="0"/>
              </a:rPr>
              <a:t>R</a:t>
            </a:r>
            <a:endParaRPr lang="en-US" sz="2800" baseline="30000"/>
          </a:p>
        </p:txBody>
      </p:sp>
      <p:sp>
        <p:nvSpPr>
          <p:cNvPr id="21510" name="Rectangle 6"/>
          <p:cNvSpPr>
            <a:spLocks noChangeArrowheads="1"/>
          </p:cNvSpPr>
          <p:nvPr/>
        </p:nvSpPr>
        <p:spPr bwMode="auto">
          <a:xfrm>
            <a:off x="5321300" y="3927475"/>
            <a:ext cx="19081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Times New Roman" pitchFamily="18" charset="0"/>
                <a:cs typeface="Times New Roman" pitchFamily="18" charset="0"/>
              </a:rPr>
              <a:t>α</a:t>
            </a:r>
            <a:r>
              <a:rPr lang="en-US" sz="2800" baseline="30000">
                <a:latin typeface="Times New Roman" pitchFamily="18" charset="0"/>
                <a:cs typeface="Times New Roman" pitchFamily="18" charset="0"/>
              </a:rPr>
              <a:t>F</a:t>
            </a:r>
            <a:r>
              <a:rPr lang="en-US" sz="2800">
                <a:latin typeface="Times New Roman" pitchFamily="18" charset="0"/>
                <a:cs typeface="Times New Roman" pitchFamily="18" charset="0"/>
              </a:rPr>
              <a:t>/α</a:t>
            </a:r>
            <a:r>
              <a:rPr lang="en-US" sz="2800" baseline="30000">
                <a:latin typeface="Times New Roman" pitchFamily="18" charset="0"/>
                <a:cs typeface="Times New Roman" pitchFamily="18" charset="0"/>
              </a:rPr>
              <a:t>F</a:t>
            </a:r>
            <a:r>
              <a:rPr lang="en-US" sz="2800">
                <a:latin typeface="Times New Roman" pitchFamily="18" charset="0"/>
                <a:cs typeface="Times New Roman" pitchFamily="18" charset="0"/>
              </a:rPr>
              <a:t> ; β</a:t>
            </a:r>
            <a:r>
              <a:rPr lang="en-US" sz="2800" baseline="30000">
                <a:latin typeface="Times New Roman" pitchFamily="18" charset="0"/>
                <a:cs typeface="Times New Roman" pitchFamily="18" charset="0"/>
              </a:rPr>
              <a:t>_</a:t>
            </a:r>
            <a:r>
              <a:rPr lang="en-US" sz="2800">
                <a:latin typeface="Times New Roman" pitchFamily="18" charset="0"/>
                <a:cs typeface="Times New Roman" pitchFamily="18" charset="0"/>
              </a:rPr>
              <a:t>/β</a:t>
            </a:r>
            <a:r>
              <a:rPr lang="en-US" sz="2800" baseline="30000">
                <a:latin typeface="Times New Roman" pitchFamily="18" charset="0"/>
                <a:cs typeface="Times New Roman" pitchFamily="18" charset="0"/>
              </a:rPr>
              <a:t>_</a:t>
            </a:r>
            <a:endParaRPr lang="en-US" sz="2800" baseline="3000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igure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4300"/>
            <a:ext cx="697230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8.4</a:t>
            </a:r>
          </a:p>
        </p:txBody>
      </p:sp>
      <p:sp>
        <p:nvSpPr>
          <p:cNvPr id="26628" name="TextBox 3"/>
          <p:cNvSpPr txBox="1">
            <a:spLocks noChangeArrowheads="1"/>
          </p:cNvSpPr>
          <p:nvPr/>
        </p:nvSpPr>
        <p:spPr bwMode="auto">
          <a:xfrm>
            <a:off x="6375400" y="3015116"/>
            <a:ext cx="26479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dirty="0">
                <a:latin typeface="Times New Roman" pitchFamily="18" charset="0"/>
                <a:cs typeface="Times New Roman" pitchFamily="18" charset="0"/>
              </a:rPr>
              <a:t>Q and R refer to the amino acid at position </a:t>
            </a:r>
            <a:r>
              <a:rPr lang="en-US" sz="3600" dirty="0" smtClean="0">
                <a:latin typeface="Times New Roman" pitchFamily="18" charset="0"/>
                <a:cs typeface="Times New Roman" pitchFamily="18" charset="0"/>
              </a:rPr>
              <a:t>529 of β subunit</a:t>
            </a:r>
            <a:endParaRPr lang="en-US" sz="3600" dirty="0">
              <a:latin typeface="Times New Roman" pitchFamily="18" charset="0"/>
              <a:cs typeface="Times New Roman" pitchFamily="18" charset="0"/>
            </a:endParaRPr>
          </a:p>
        </p:txBody>
      </p:sp>
      <p:sp>
        <p:nvSpPr>
          <p:cNvPr id="26629" name="Rectangle 1"/>
          <p:cNvSpPr>
            <a:spLocks noChangeArrowheads="1"/>
          </p:cNvSpPr>
          <p:nvPr/>
        </p:nvSpPr>
        <p:spPr bwMode="auto">
          <a:xfrm>
            <a:off x="265113" y="147638"/>
            <a:ext cx="88788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imes New Roman" pitchFamily="18" charset="0"/>
                <a:cs typeface="Times New Roman" pitchFamily="18" charset="0"/>
              </a:rPr>
              <a:t>Systolic BPs of the 3 combinations of 2 versions of the β adducin gene in rats from the low BP colony</a:t>
            </a:r>
            <a:endParaRPr lang="en-US" sz="32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8.5</a:t>
            </a:r>
          </a:p>
        </p:txBody>
      </p:sp>
      <p:sp>
        <p:nvSpPr>
          <p:cNvPr id="29699" name="TextBox 3"/>
          <p:cNvSpPr txBox="1">
            <a:spLocks noChangeArrowheads="1"/>
          </p:cNvSpPr>
          <p:nvPr/>
        </p:nvSpPr>
        <p:spPr bwMode="auto">
          <a:xfrm>
            <a:off x="566738" y="0"/>
            <a:ext cx="85772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BP of 9 combinations of two versions of the α and β adducin genes in rats after two generations of breeding low and high blood pressure rats together. </a:t>
            </a:r>
          </a:p>
        </p:txBody>
      </p:sp>
      <p:pic>
        <p:nvPicPr>
          <p:cNvPr id="29700" name="Picture 3" descr="fig8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384300"/>
            <a:ext cx="782002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p:cNvSpPr txBox="1">
            <a:spLocks noChangeArrowheads="1"/>
          </p:cNvSpPr>
          <p:nvPr/>
        </p:nvSpPr>
        <p:spPr bwMode="auto">
          <a:xfrm>
            <a:off x="7678738" y="1357313"/>
            <a:ext cx="14652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BP of high BP parental strain</a:t>
            </a:r>
          </a:p>
          <a:p>
            <a:pPr eaLnBrk="1" hangingPunct="1"/>
            <a:r>
              <a:rPr lang="en-US" sz="2800">
                <a:latin typeface="Times New Roman" pitchFamily="18" charset="0"/>
                <a:cs typeface="Times New Roman" pitchFamily="18" charset="0"/>
              </a:rPr>
              <a:t> </a:t>
            </a:r>
          </a:p>
          <a:p>
            <a:pPr eaLnBrk="1" hangingPunct="1"/>
            <a:r>
              <a:rPr lang="en-US" sz="2800">
                <a:latin typeface="Times New Roman" pitchFamily="18" charset="0"/>
                <a:cs typeface="Times New Roman" pitchFamily="18" charset="0"/>
              </a:rPr>
              <a:t>BP of low BP parental strain </a:t>
            </a:r>
          </a:p>
        </p:txBody>
      </p:sp>
      <p:cxnSp>
        <p:nvCxnSpPr>
          <p:cNvPr id="6" name="Straight Arrow Connector 5"/>
          <p:cNvCxnSpPr/>
          <p:nvPr/>
        </p:nvCxnSpPr>
        <p:spPr>
          <a:xfrm flipH="1" flipV="1">
            <a:off x="6334125" y="2003425"/>
            <a:ext cx="1344613" cy="12065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297613" y="4456113"/>
            <a:ext cx="1344612" cy="128587"/>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7733513"/>
              </p:ext>
            </p:extLst>
          </p:nvPr>
        </p:nvGraphicFramePr>
        <p:xfrm>
          <a:off x="282576" y="1009649"/>
          <a:ext cx="8689974" cy="5300944"/>
        </p:xfrm>
        <a:graphic>
          <a:graphicData uri="http://schemas.openxmlformats.org/drawingml/2006/table">
            <a:tbl>
              <a:tblPr firstRow="1" firstCol="1" bandRow="1">
                <a:tableStyleId>{5C22544A-7EE6-4342-B048-85BDC9FD1C3A}</a:tableStyleId>
              </a:tblPr>
              <a:tblGrid>
                <a:gridCol w="1689717"/>
                <a:gridCol w="1056657"/>
                <a:gridCol w="1840001"/>
                <a:gridCol w="1448329"/>
                <a:gridCol w="1367867"/>
                <a:gridCol w="1287403"/>
              </a:tblGrid>
              <a:tr h="460919">
                <a:tc rowSpan="2" gridSpan="2">
                  <a:txBody>
                    <a:bodyPr/>
                    <a:lstStyle/>
                    <a:p>
                      <a:pPr marL="0" marR="0">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a.  </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gridSpan="4">
                  <a:txBody>
                    <a:bodyPr/>
                    <a:lstStyle/>
                    <a:p>
                      <a:pPr marL="0" marR="0">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Range of alleles contributed from male parent</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2990">
                <a:tc gridSpan="2" vMerge="1">
                  <a:txBody>
                    <a:bodyPr/>
                    <a:lstStyle/>
                    <a:p>
                      <a:endParaRPr lang="en-US"/>
                    </a:p>
                  </a:txBody>
                  <a:tcPr/>
                </a:tc>
                <a:tc hMerge="1" vMerge="1">
                  <a:txBody>
                    <a:bodyPr/>
                    <a:lstStyle/>
                    <a:p>
                      <a:endParaRPr lang="en-US"/>
                    </a:p>
                  </a:txBody>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 / 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 / 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 / 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 / 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78576">
                <a:tc rowSpan="4">
                  <a:txBody>
                    <a:bodyPr/>
                    <a:lstStyle/>
                    <a:p>
                      <a:pPr marL="0" marR="0">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Range of alleles contributed from female parent</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 / 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FF / QQ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FF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75212">
                <a:tc vMerge="1">
                  <a:txBody>
                    <a:bodyPr/>
                    <a:lstStyle/>
                    <a:p>
                      <a:endParaRPr lang="en-US"/>
                    </a:p>
                  </a:txBody>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 / 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FF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FF / RR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RR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CF2"/>
                    </a:solidFill>
                  </a:tcPr>
                </a:tc>
              </a:tr>
              <a:tr h="471848">
                <a:tc vMerge="1">
                  <a:txBody>
                    <a:bodyPr/>
                    <a:lstStyle/>
                    <a:p>
                      <a:endParaRPr lang="en-US"/>
                    </a:p>
                  </a:txBody>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 / 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YY / QQ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06506">
                <a:tc vMerge="1">
                  <a:txBody>
                    <a:bodyPr/>
                    <a:lstStyle/>
                    <a:p>
                      <a:endParaRPr lang="en-US"/>
                    </a:p>
                  </a:txBody>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 / 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RR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CF2"/>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YY / RR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609600">
                <a:tc rowSpan="2" gridSpan="2">
                  <a:txBody>
                    <a:bodyPr/>
                    <a:lstStyle/>
                    <a:p>
                      <a:pPr marL="0" marR="0">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 b.</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hMerge="1">
                  <a:txBody>
                    <a:bodyPr/>
                    <a:lstStyle/>
                    <a:p>
                      <a:endParaRPr lang="en-US"/>
                    </a:p>
                  </a:txBody>
                  <a:tcPr/>
                </a:tc>
                <a:tc gridSpan="4">
                  <a:txBody>
                    <a:bodyPr/>
                    <a:lstStyle/>
                    <a:p>
                      <a:pPr marL="0" marR="0">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Range of gene versions contributed from male parent</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63670">
                <a:tc gridSpan="2" vMerge="1">
                  <a:txBody>
                    <a:bodyPr/>
                    <a:lstStyle/>
                    <a:p>
                      <a:endParaRPr lang="en-US"/>
                    </a:p>
                  </a:txBody>
                  <a:tcPr/>
                </a:tc>
                <a:tc hMerge="1" vMerge="1">
                  <a:txBody>
                    <a:bodyPr/>
                    <a:lstStyle/>
                    <a:p>
                      <a:endParaRPr lang="en-US"/>
                    </a:p>
                  </a:txBody>
                  <a:tcPr/>
                </a:tc>
                <a:tc gridSpan="2">
                  <a:txBody>
                    <a:bodyPr/>
                    <a:lstStyle/>
                    <a:p>
                      <a:pPr marL="0" marR="0" algn="ctr">
                        <a:lnSpc>
                          <a:spcPts val="1600"/>
                        </a:lnSpc>
                        <a:spcBef>
                          <a:spcPts val="0"/>
                        </a:spcBef>
                        <a:spcAft>
                          <a:spcPts val="0"/>
                        </a:spcAft>
                      </a:pPr>
                      <a:r>
                        <a:rPr lang="en-US" sz="2400" b="0">
                          <a:solidFill>
                            <a:schemeClr val="tx1"/>
                          </a:solidFill>
                          <a:effectLst/>
                          <a:latin typeface="Times New Roman" pitchFamily="18" charset="0"/>
                          <a:cs typeface="Times New Roman" pitchFamily="18" charset="0"/>
                        </a:rPr>
                        <a:t>F / Q</a:t>
                      </a:r>
                      <a:endParaRPr lang="en-US" sz="1800" b="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gridSpan="2">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 / 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r>
              <a:tr h="730031">
                <a:tc rowSpan="2">
                  <a:txBody>
                    <a:bodyPr/>
                    <a:lstStyle/>
                    <a:p>
                      <a:pPr marL="0" marR="0">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Range of alleles contributed from female parent</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 / 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2">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FF / QQ</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gridSpan="2">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r>
              <a:tr h="711592">
                <a:tc vMerge="1">
                  <a:txBody>
                    <a:bodyPr/>
                    <a:lstStyle/>
                    <a:p>
                      <a:endParaRPr lang="en-US"/>
                    </a:p>
                  </a:txBody>
                  <a:tcPr/>
                </a:tc>
                <a:tc>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 / 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2">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FY / QR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gridSpan="2">
                  <a:txBody>
                    <a:bodyPr/>
                    <a:lstStyle/>
                    <a:p>
                      <a:pPr marL="0" marR="0" algn="ctr">
                        <a:lnSpc>
                          <a:spcPts val="1600"/>
                        </a:lnSpc>
                        <a:spcBef>
                          <a:spcPts val="0"/>
                        </a:spcBef>
                        <a:spcAft>
                          <a:spcPts val="0"/>
                        </a:spcAft>
                      </a:pPr>
                      <a:r>
                        <a:rPr lang="en-US" sz="2400" b="0" dirty="0">
                          <a:solidFill>
                            <a:schemeClr val="tx1"/>
                          </a:solidFill>
                          <a:effectLst/>
                          <a:latin typeface="Times New Roman" pitchFamily="18" charset="0"/>
                          <a:cs typeface="Times New Roman" pitchFamily="18" charset="0"/>
                        </a:rPr>
                        <a:t>YY / RR</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r>
            </a:tbl>
          </a:graphicData>
        </a:graphic>
      </p:graphicFrame>
      <p:sp>
        <p:nvSpPr>
          <p:cNvPr id="33853"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8.1</a:t>
            </a:r>
          </a:p>
        </p:txBody>
      </p:sp>
      <p:sp>
        <p:nvSpPr>
          <p:cNvPr id="33854" name="TextBox 3"/>
          <p:cNvSpPr txBox="1">
            <a:spLocks noChangeArrowheads="1"/>
          </p:cNvSpPr>
          <p:nvPr/>
        </p:nvSpPr>
        <p:spPr bwMode="auto">
          <a:xfrm>
            <a:off x="446088" y="38100"/>
            <a:ext cx="8624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Variation of combinations of the two adducin genes</a:t>
            </a:r>
          </a:p>
        </p:txBody>
      </p:sp>
      <p:sp>
        <p:nvSpPr>
          <p:cNvPr id="33855" name="Rectangle 4"/>
          <p:cNvSpPr>
            <a:spLocks noChangeArrowheads="1"/>
          </p:cNvSpPr>
          <p:nvPr/>
        </p:nvSpPr>
        <p:spPr bwMode="auto">
          <a:xfrm>
            <a:off x="668338" y="534988"/>
            <a:ext cx="2444750"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latin typeface="Times New Roman" pitchFamily="18" charset="0"/>
                <a:cs typeface="Times New Roman" pitchFamily="18" charset="0"/>
              </a:rPr>
              <a:t>All parents are heterozygous </a:t>
            </a:r>
            <a:endParaRPr lang="en-US" sz="2800" dirty="0"/>
          </a:p>
        </p:txBody>
      </p:sp>
      <p:cxnSp>
        <p:nvCxnSpPr>
          <p:cNvPr id="9" name="Straight Arrow Connector 8"/>
          <p:cNvCxnSpPr/>
          <p:nvPr/>
        </p:nvCxnSpPr>
        <p:spPr>
          <a:xfrm>
            <a:off x="2835275" y="1304925"/>
            <a:ext cx="727075" cy="238919"/>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73350" y="1304925"/>
            <a:ext cx="0" cy="477838"/>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8.2</a:t>
            </a:r>
          </a:p>
        </p:txBody>
      </p:sp>
      <p:sp>
        <p:nvSpPr>
          <p:cNvPr id="37891" name="TextBox 3"/>
          <p:cNvSpPr txBox="1">
            <a:spLocks noChangeArrowheads="1"/>
          </p:cNvSpPr>
          <p:nvPr/>
        </p:nvSpPr>
        <p:spPr bwMode="auto">
          <a:xfrm>
            <a:off x="519113" y="147638"/>
            <a:ext cx="86248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Zinc and copper contamination and pH in soils surrounding a smelting operation in Pennsylvania  </a:t>
            </a:r>
          </a:p>
        </p:txBody>
      </p:sp>
      <p:graphicFrame>
        <p:nvGraphicFramePr>
          <p:cNvPr id="4" name="Table 3"/>
          <p:cNvGraphicFramePr>
            <a:graphicFrameLocks noGrp="1"/>
          </p:cNvGraphicFramePr>
          <p:nvPr>
            <p:extLst>
              <p:ext uri="{D42A27DB-BD31-4B8C-83A1-F6EECF244321}">
                <p14:modId xmlns:p14="http://schemas.microsoft.com/office/powerpoint/2010/main" val="4157871630"/>
              </p:ext>
            </p:extLst>
          </p:nvPr>
        </p:nvGraphicFramePr>
        <p:xfrm>
          <a:off x="188913" y="1225550"/>
          <a:ext cx="8421687" cy="4389438"/>
        </p:xfrm>
        <a:graphic>
          <a:graphicData uri="http://schemas.openxmlformats.org/drawingml/2006/table">
            <a:tbl>
              <a:tblPr/>
              <a:tblGrid>
                <a:gridCol w="3380537"/>
                <a:gridCol w="2372306"/>
                <a:gridCol w="2668844"/>
              </a:tblGrid>
              <a:tr h="731573">
                <a:tc>
                  <a:txBody>
                    <a:bodyPr/>
                    <a:lstStyle/>
                    <a:p>
                      <a:pPr marL="0" marR="0">
                        <a:lnSpc>
                          <a:spcPct val="200000"/>
                        </a:lnSpc>
                        <a:spcBef>
                          <a:spcPts val="0"/>
                        </a:spcBef>
                        <a:spcAft>
                          <a:spcPts val="0"/>
                        </a:spcAft>
                      </a:pPr>
                      <a:r>
                        <a:rPr lang="en-US" sz="2400" i="1" dirty="0">
                          <a:latin typeface="Times New Roman"/>
                          <a:ea typeface="Times New Roman"/>
                          <a:cs typeface="Times New Roman"/>
                        </a:rPr>
                        <a:t>Species and site</a:t>
                      </a:r>
                      <a:endParaRPr lang="en-US" sz="1600" i="1" dirty="0">
                        <a:latin typeface="Times New Roman"/>
                        <a:ea typeface="Times New Roman"/>
                        <a:cs typeface="Times New Roman"/>
                      </a:endParaRPr>
                    </a:p>
                  </a:txBody>
                  <a:tcPr marL="68568" marR="68568"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i="1" dirty="0">
                          <a:latin typeface="Times New Roman"/>
                          <a:ea typeface="Times New Roman"/>
                          <a:cs typeface="Times New Roman"/>
                        </a:rPr>
                        <a:t>Zinc (ppm)</a:t>
                      </a:r>
                      <a:endParaRPr lang="en-US" sz="1600" i="1" dirty="0">
                        <a:latin typeface="Times New Roman"/>
                        <a:ea typeface="Times New Roman"/>
                        <a:cs typeface="Times New Roman"/>
                      </a:endParaRPr>
                    </a:p>
                  </a:txBody>
                  <a:tcPr marL="68568" marR="68568"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i="1" dirty="0">
                          <a:latin typeface="Times New Roman"/>
                          <a:ea typeface="Times New Roman"/>
                          <a:cs typeface="Times New Roman"/>
                        </a:rPr>
                        <a:t>Copper (ppm)</a:t>
                      </a:r>
                      <a:endParaRPr lang="en-US" sz="1600" i="1" dirty="0">
                        <a:latin typeface="Times New Roman"/>
                        <a:ea typeface="Times New Roman"/>
                        <a:cs typeface="Times New Roman"/>
                      </a:endParaRPr>
                    </a:p>
                  </a:txBody>
                  <a:tcPr marL="68568" marR="6856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73">
                <a:tc>
                  <a:txBody>
                    <a:bodyPr/>
                    <a:lstStyle/>
                    <a:p>
                      <a:pPr marL="0" marR="0">
                        <a:lnSpc>
                          <a:spcPct val="200000"/>
                        </a:lnSpc>
                        <a:spcBef>
                          <a:spcPts val="0"/>
                        </a:spcBef>
                        <a:spcAft>
                          <a:spcPts val="0"/>
                        </a:spcAft>
                      </a:pPr>
                      <a:r>
                        <a:rPr lang="en-US" sz="2400">
                          <a:latin typeface="Times New Roman"/>
                          <a:ea typeface="Times New Roman"/>
                          <a:cs typeface="Times New Roman"/>
                        </a:rPr>
                        <a:t>Sandwort – near</a:t>
                      </a:r>
                      <a:endParaRPr lang="en-US" sz="1600">
                        <a:latin typeface="Times New Roman"/>
                        <a:ea typeface="Times New Roman"/>
                        <a:cs typeface="Times New Roman"/>
                      </a:endParaRPr>
                    </a:p>
                  </a:txBody>
                  <a:tcPr marL="68568" marR="685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7,500</a:t>
                      </a:r>
                      <a:endParaRPr lang="en-US" sz="1600">
                        <a:latin typeface="Times New Roman"/>
                        <a:ea typeface="Times New Roman"/>
                        <a:cs typeface="Times New Roman"/>
                      </a:endParaRPr>
                    </a:p>
                  </a:txBody>
                  <a:tcPr marL="68568" marR="6856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15</a:t>
                      </a:r>
                      <a:endParaRPr lang="en-US" sz="1600">
                        <a:latin typeface="Times New Roman"/>
                        <a:ea typeface="Times New Roman"/>
                        <a:cs typeface="Times New Roman"/>
                      </a:endParaRPr>
                    </a:p>
                  </a:txBody>
                  <a:tcPr marL="68568" marR="68568" marT="0" marB="0">
                    <a:lnL>
                      <a:noFill/>
                    </a:lnL>
                    <a:lnR>
                      <a:noFill/>
                    </a:lnR>
                    <a:lnT w="12700" cap="flat" cmpd="sng" algn="ctr">
                      <a:solidFill>
                        <a:srgbClr val="000000"/>
                      </a:solidFill>
                      <a:prstDash val="solid"/>
                      <a:round/>
                      <a:headEnd type="none" w="med" len="med"/>
                      <a:tailEnd type="none" w="med" len="med"/>
                    </a:lnT>
                    <a:lnB>
                      <a:noFill/>
                    </a:lnB>
                  </a:tcPr>
                </a:tc>
              </a:tr>
              <a:tr h="731573">
                <a:tc>
                  <a:txBody>
                    <a:bodyPr/>
                    <a:lstStyle/>
                    <a:p>
                      <a:pPr marL="0" marR="0">
                        <a:lnSpc>
                          <a:spcPct val="200000"/>
                        </a:lnSpc>
                        <a:spcBef>
                          <a:spcPts val="0"/>
                        </a:spcBef>
                        <a:spcAft>
                          <a:spcPts val="0"/>
                        </a:spcAft>
                      </a:pPr>
                      <a:r>
                        <a:rPr lang="en-US" sz="2400">
                          <a:latin typeface="Times New Roman"/>
                          <a:ea typeface="Times New Roman"/>
                          <a:cs typeface="Times New Roman"/>
                        </a:rPr>
                        <a:t>Sandwort – medium </a:t>
                      </a:r>
                      <a:endParaRPr lang="en-US" sz="1600">
                        <a:latin typeface="Times New Roman"/>
                        <a:ea typeface="Times New Roman"/>
                        <a:cs typeface="Times New Roman"/>
                      </a:endParaRPr>
                    </a:p>
                  </a:txBody>
                  <a:tcPr marL="68568" marR="685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3,344</a:t>
                      </a:r>
                      <a:endParaRPr lang="en-US" sz="1600">
                        <a:latin typeface="Times New Roman"/>
                        <a:ea typeface="Times New Roman"/>
                        <a:cs typeface="Times New Roman"/>
                      </a:endParaRPr>
                    </a:p>
                  </a:txBody>
                  <a:tcPr marL="68568" marR="6856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10</a:t>
                      </a:r>
                      <a:endParaRPr lang="en-US" sz="1600">
                        <a:latin typeface="Times New Roman"/>
                        <a:ea typeface="Times New Roman"/>
                        <a:cs typeface="Times New Roman"/>
                      </a:endParaRPr>
                    </a:p>
                  </a:txBody>
                  <a:tcPr marL="68568" marR="68568" marT="0" marB="0">
                    <a:lnL>
                      <a:noFill/>
                    </a:lnL>
                    <a:lnR>
                      <a:noFill/>
                    </a:lnR>
                    <a:lnT>
                      <a:noFill/>
                    </a:lnT>
                    <a:lnB>
                      <a:noFill/>
                    </a:lnB>
                  </a:tcPr>
                </a:tc>
              </a:tr>
              <a:tr h="731573">
                <a:tc>
                  <a:txBody>
                    <a:bodyPr/>
                    <a:lstStyle/>
                    <a:p>
                      <a:pPr marL="0" marR="0">
                        <a:lnSpc>
                          <a:spcPct val="200000"/>
                        </a:lnSpc>
                        <a:spcBef>
                          <a:spcPts val="0"/>
                        </a:spcBef>
                        <a:spcAft>
                          <a:spcPts val="0"/>
                        </a:spcAft>
                      </a:pPr>
                      <a:r>
                        <a:rPr lang="en-US" sz="2400">
                          <a:latin typeface="Times New Roman"/>
                          <a:ea typeface="Times New Roman"/>
                          <a:cs typeface="Times New Roman"/>
                        </a:rPr>
                        <a:t>Sandwort – far </a:t>
                      </a:r>
                      <a:endParaRPr lang="en-US" sz="1600">
                        <a:latin typeface="Times New Roman"/>
                        <a:ea typeface="Times New Roman"/>
                        <a:cs typeface="Times New Roman"/>
                      </a:endParaRPr>
                    </a:p>
                  </a:txBody>
                  <a:tcPr marL="68568" marR="685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975</a:t>
                      </a:r>
                      <a:endParaRPr lang="en-US" sz="1600">
                        <a:latin typeface="Times New Roman"/>
                        <a:ea typeface="Times New Roman"/>
                        <a:cs typeface="Times New Roman"/>
                      </a:endParaRPr>
                    </a:p>
                  </a:txBody>
                  <a:tcPr marL="68568" marR="6856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2.5</a:t>
                      </a:r>
                      <a:endParaRPr lang="en-US" sz="1600">
                        <a:latin typeface="Times New Roman"/>
                        <a:ea typeface="Times New Roman"/>
                        <a:cs typeface="Times New Roman"/>
                      </a:endParaRPr>
                    </a:p>
                  </a:txBody>
                  <a:tcPr marL="68568" marR="68568" marT="0" marB="0">
                    <a:lnL>
                      <a:noFill/>
                    </a:lnL>
                    <a:lnR>
                      <a:noFill/>
                    </a:lnR>
                    <a:lnT>
                      <a:noFill/>
                    </a:lnT>
                    <a:lnB>
                      <a:noFill/>
                    </a:lnB>
                  </a:tcPr>
                </a:tc>
              </a:tr>
              <a:tr h="731573">
                <a:tc>
                  <a:txBody>
                    <a:bodyPr/>
                    <a:lstStyle/>
                    <a:p>
                      <a:pPr marL="0" marR="0">
                        <a:lnSpc>
                          <a:spcPct val="200000"/>
                        </a:lnSpc>
                        <a:spcBef>
                          <a:spcPts val="0"/>
                        </a:spcBef>
                        <a:spcAft>
                          <a:spcPts val="0"/>
                        </a:spcAft>
                      </a:pPr>
                      <a:r>
                        <a:rPr lang="en-US" sz="2400">
                          <a:latin typeface="Times New Roman"/>
                          <a:ea typeface="Times New Roman"/>
                          <a:cs typeface="Times New Roman"/>
                        </a:rPr>
                        <a:t>Honeysuckle – near</a:t>
                      </a:r>
                      <a:endParaRPr lang="en-US" sz="1600">
                        <a:latin typeface="Times New Roman"/>
                        <a:ea typeface="Times New Roman"/>
                        <a:cs typeface="Times New Roman"/>
                      </a:endParaRPr>
                    </a:p>
                  </a:txBody>
                  <a:tcPr marL="68568" marR="685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5,875</a:t>
                      </a:r>
                      <a:endParaRPr lang="en-US" sz="1600">
                        <a:latin typeface="Times New Roman"/>
                        <a:ea typeface="Times New Roman"/>
                        <a:cs typeface="Times New Roman"/>
                      </a:endParaRPr>
                    </a:p>
                  </a:txBody>
                  <a:tcPr marL="68568" marR="6856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3</a:t>
                      </a:r>
                      <a:endParaRPr lang="en-US" sz="1600">
                        <a:latin typeface="Times New Roman"/>
                        <a:ea typeface="Times New Roman"/>
                        <a:cs typeface="Times New Roman"/>
                      </a:endParaRPr>
                    </a:p>
                  </a:txBody>
                  <a:tcPr marL="68568" marR="68568" marT="0" marB="0">
                    <a:lnL>
                      <a:noFill/>
                    </a:lnL>
                    <a:lnR>
                      <a:noFill/>
                    </a:lnR>
                    <a:lnT>
                      <a:noFill/>
                    </a:lnT>
                    <a:lnB>
                      <a:noFill/>
                    </a:lnB>
                  </a:tcPr>
                </a:tc>
              </a:tr>
              <a:tr h="731573">
                <a:tc>
                  <a:txBody>
                    <a:bodyPr/>
                    <a:lstStyle/>
                    <a:p>
                      <a:pPr marL="0" marR="0">
                        <a:lnSpc>
                          <a:spcPct val="200000"/>
                        </a:lnSpc>
                        <a:spcBef>
                          <a:spcPts val="0"/>
                        </a:spcBef>
                        <a:spcAft>
                          <a:spcPts val="0"/>
                        </a:spcAft>
                      </a:pPr>
                      <a:r>
                        <a:rPr lang="en-US" sz="2400">
                          <a:latin typeface="Times New Roman"/>
                          <a:ea typeface="Times New Roman"/>
                          <a:cs typeface="Times New Roman"/>
                        </a:rPr>
                        <a:t>Honeysuckle – far </a:t>
                      </a:r>
                      <a:endParaRPr lang="en-US" sz="1600">
                        <a:latin typeface="Times New Roman"/>
                        <a:ea typeface="Times New Roman"/>
                        <a:cs typeface="Times New Roman"/>
                      </a:endParaRPr>
                    </a:p>
                  </a:txBody>
                  <a:tcPr marL="68568" marR="68568"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40</a:t>
                      </a:r>
                      <a:endParaRPr lang="en-US" sz="1600">
                        <a:latin typeface="Times New Roman"/>
                        <a:ea typeface="Times New Roman"/>
                        <a:cs typeface="Times New Roman"/>
                      </a:endParaRPr>
                    </a:p>
                  </a:txBody>
                  <a:tcPr marL="68568" marR="68568"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a:latin typeface="Times New Roman"/>
                          <a:ea typeface="Times New Roman"/>
                          <a:cs typeface="Times New Roman"/>
                        </a:rPr>
                        <a:t>1</a:t>
                      </a:r>
                      <a:endParaRPr lang="en-US" sz="1600" dirty="0">
                        <a:latin typeface="Times New Roman"/>
                        <a:ea typeface="Times New Roman"/>
                        <a:cs typeface="Times New Roman"/>
                      </a:endParaRPr>
                    </a:p>
                  </a:txBody>
                  <a:tcPr marL="68568" marR="68568"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8.6</a:t>
            </a:r>
          </a:p>
        </p:txBody>
      </p:sp>
      <p:sp>
        <p:nvSpPr>
          <p:cNvPr id="45059" name="TextBox 3"/>
          <p:cNvSpPr txBox="1">
            <a:spLocks noChangeArrowheads="1"/>
          </p:cNvSpPr>
          <p:nvPr/>
        </p:nvSpPr>
        <p:spPr bwMode="auto">
          <a:xfrm>
            <a:off x="268288" y="66675"/>
            <a:ext cx="88757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Stomata and hair densities of sandwort collected at two times and grown in controlled conditions  </a:t>
            </a:r>
          </a:p>
        </p:txBody>
      </p:sp>
      <p:pic>
        <p:nvPicPr>
          <p:cNvPr id="45060" name="Picture 3" descr="fig8_7"/>
          <p:cNvPicPr>
            <a:picLocks noChangeAspect="1" noChangeArrowheads="1"/>
          </p:cNvPicPr>
          <p:nvPr/>
        </p:nvPicPr>
        <p:blipFill>
          <a:blip r:embed="rId3">
            <a:extLst>
              <a:ext uri="{28A0092B-C50C-407E-A947-70E740481C1C}">
                <a14:useLocalDpi xmlns:a14="http://schemas.microsoft.com/office/drawing/2010/main" val="0"/>
              </a:ext>
            </a:extLst>
          </a:blip>
          <a:srcRect b="52420"/>
          <a:stretch>
            <a:fillRect/>
          </a:stretch>
        </p:blipFill>
        <p:spPr bwMode="auto">
          <a:xfrm>
            <a:off x="242888" y="1546225"/>
            <a:ext cx="860901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3"/>
          <p:cNvSpPr txBox="1">
            <a:spLocks noChangeArrowheads="1"/>
          </p:cNvSpPr>
          <p:nvPr/>
        </p:nvSpPr>
        <p:spPr bwMode="auto">
          <a:xfrm>
            <a:off x="3268663" y="5187950"/>
            <a:ext cx="5557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What do the results of the common garden experiment show? </a:t>
            </a:r>
          </a:p>
        </p:txBody>
      </p:sp>
      <p:sp>
        <p:nvSpPr>
          <p:cNvPr id="6" name="Rectangle 5"/>
          <p:cNvSpPr/>
          <p:nvPr/>
        </p:nvSpPr>
        <p:spPr>
          <a:xfrm>
            <a:off x="3427413" y="1516063"/>
            <a:ext cx="1196975" cy="3170237"/>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7627938" y="1509713"/>
            <a:ext cx="1198562" cy="3170237"/>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8.6</a:t>
            </a:r>
          </a:p>
        </p:txBody>
      </p:sp>
      <p:sp>
        <p:nvSpPr>
          <p:cNvPr id="48131" name="TextBox 3"/>
          <p:cNvSpPr txBox="1">
            <a:spLocks noChangeArrowheads="1"/>
          </p:cNvSpPr>
          <p:nvPr/>
        </p:nvSpPr>
        <p:spPr bwMode="auto">
          <a:xfrm>
            <a:off x="268288" y="66675"/>
            <a:ext cx="88757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Stomata and hair densities of honeysuckle collected at two times and grown in controlled conditions  </a:t>
            </a:r>
          </a:p>
        </p:txBody>
      </p:sp>
      <p:pic>
        <p:nvPicPr>
          <p:cNvPr id="48132" name="Picture 3" descr="fig8_7"/>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239713" y="1452563"/>
            <a:ext cx="8736012"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3"/>
          <p:cNvSpPr txBox="1">
            <a:spLocks noChangeArrowheads="1"/>
          </p:cNvSpPr>
          <p:nvPr/>
        </p:nvSpPr>
        <p:spPr bwMode="auto">
          <a:xfrm>
            <a:off x="1133475" y="5003800"/>
            <a:ext cx="5224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What do the results of the common garden experiment show? </a:t>
            </a:r>
          </a:p>
        </p:txBody>
      </p:sp>
      <p:sp>
        <p:nvSpPr>
          <p:cNvPr id="6" name="Rectangle 5"/>
          <p:cNvSpPr/>
          <p:nvPr/>
        </p:nvSpPr>
        <p:spPr>
          <a:xfrm flipH="1">
            <a:off x="3425825" y="1401763"/>
            <a:ext cx="1181100" cy="3170237"/>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flipH="1">
            <a:off x="7793038" y="1554163"/>
            <a:ext cx="1182687" cy="3170237"/>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3" descr="Figure8_6abc"/>
          <p:cNvPicPr>
            <a:picLocks noChangeAspect="1" noChangeArrowheads="1"/>
          </p:cNvPicPr>
          <p:nvPr/>
        </p:nvPicPr>
        <p:blipFill>
          <a:blip r:embed="rId3">
            <a:extLst>
              <a:ext uri="{28A0092B-C50C-407E-A947-70E740481C1C}">
                <a14:useLocalDpi xmlns:a14="http://schemas.microsoft.com/office/drawing/2010/main" val="0"/>
              </a:ext>
            </a:extLst>
          </a:blip>
          <a:srcRect r="52370"/>
          <a:stretch>
            <a:fillRect/>
          </a:stretch>
        </p:blipFill>
        <p:spPr bwMode="auto">
          <a:xfrm>
            <a:off x="161925" y="1239838"/>
            <a:ext cx="3170238"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8.7</a:t>
            </a:r>
          </a:p>
        </p:txBody>
      </p:sp>
      <p:sp>
        <p:nvSpPr>
          <p:cNvPr id="50179" name="TextBox 3"/>
          <p:cNvSpPr txBox="1">
            <a:spLocks noChangeArrowheads="1"/>
          </p:cNvSpPr>
          <p:nvPr/>
        </p:nvSpPr>
        <p:spPr bwMode="auto">
          <a:xfrm>
            <a:off x="246063" y="39688"/>
            <a:ext cx="8897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Responses of the acorn barnacle (</a:t>
            </a:r>
            <a:r>
              <a:rPr lang="en-US" sz="3600" i="1">
                <a:latin typeface="Times New Roman" pitchFamily="18" charset="0"/>
                <a:cs typeface="Times New Roman" pitchFamily="18" charset="0"/>
              </a:rPr>
              <a:t>Chthamalus anisopoma</a:t>
            </a:r>
            <a:r>
              <a:rPr lang="en-US" sz="3600">
                <a:latin typeface="Times New Roman" pitchFamily="18" charset="0"/>
                <a:cs typeface="Times New Roman" pitchFamily="18" charset="0"/>
              </a:rPr>
              <a:t>) to the snail predator (</a:t>
            </a:r>
            <a:r>
              <a:rPr lang="en-US" sz="3600" i="1">
                <a:latin typeface="Times New Roman" pitchFamily="18" charset="0"/>
                <a:cs typeface="Times New Roman" pitchFamily="18" charset="0"/>
              </a:rPr>
              <a:t>Acanthina</a:t>
            </a:r>
            <a:r>
              <a:rPr lang="en-US" sz="3600">
                <a:latin typeface="Times New Roman" pitchFamily="18" charset="0"/>
                <a:cs typeface="Times New Roman" pitchFamily="18" charset="0"/>
              </a:rPr>
              <a:t>).  </a:t>
            </a:r>
          </a:p>
        </p:txBody>
      </p:sp>
      <p:sp>
        <p:nvSpPr>
          <p:cNvPr id="50181" name="Rectangle 1"/>
          <p:cNvSpPr>
            <a:spLocks noChangeArrowheads="1"/>
          </p:cNvSpPr>
          <p:nvPr/>
        </p:nvSpPr>
        <p:spPr bwMode="auto">
          <a:xfrm>
            <a:off x="4275138" y="2619375"/>
            <a:ext cx="1584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latin typeface="Times New Roman" pitchFamily="18" charset="0"/>
                <a:cs typeface="Times New Roman" pitchFamily="18" charset="0"/>
              </a:rPr>
              <a:t>bent and cone shell shapes</a:t>
            </a:r>
          </a:p>
        </p:txBody>
      </p:sp>
      <p:cxnSp>
        <p:nvCxnSpPr>
          <p:cNvPr id="6" name="Straight Arrow Connector 5"/>
          <p:cNvCxnSpPr/>
          <p:nvPr/>
        </p:nvCxnSpPr>
        <p:spPr>
          <a:xfrm flipH="1">
            <a:off x="2908300" y="2932113"/>
            <a:ext cx="1366838" cy="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767013" y="3446463"/>
            <a:ext cx="1508125" cy="1233487"/>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2491581"/>
            <a:ext cx="29527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7200900" y="1103313"/>
            <a:ext cx="166689" cy="1388268"/>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086600" y="4718050"/>
            <a:ext cx="0" cy="103505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
          <p:cNvSpPr>
            <a:spLocks noChangeArrowheads="1"/>
          </p:cNvSpPr>
          <p:nvPr/>
        </p:nvSpPr>
        <p:spPr bwMode="auto">
          <a:xfrm>
            <a:off x="6038851" y="5657850"/>
            <a:ext cx="2800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latin typeface="Times New Roman" pitchFamily="18" charset="0"/>
                <a:cs typeface="Times New Roman" pitchFamily="18" charset="0"/>
              </a:rPr>
              <a:t>Spine used to pry barnacles</a:t>
            </a:r>
            <a:endParaRPr lang="en-US" sz="32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a:t>
            </a:r>
          </a:p>
        </p:txBody>
      </p:sp>
      <p:sp>
        <p:nvSpPr>
          <p:cNvPr id="9219" name="TextBox 3"/>
          <p:cNvSpPr txBox="1">
            <a:spLocks noChangeArrowheads="1"/>
          </p:cNvSpPr>
          <p:nvPr/>
        </p:nvSpPr>
        <p:spPr bwMode="auto">
          <a:xfrm>
            <a:off x="438150" y="147638"/>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a:latin typeface="Times New Roman" pitchFamily="18" charset="0"/>
                <a:cs typeface="Times New Roman" pitchFamily="18" charset="0"/>
              </a:rPr>
              <a:t>Relationship between height of parents and offspring</a:t>
            </a:r>
          </a:p>
        </p:txBody>
      </p:sp>
      <p:pic>
        <p:nvPicPr>
          <p:cNvPr id="9220" name="Picture 5" descr="fig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347788"/>
            <a:ext cx="68421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noChangeArrowheads="1"/>
          </p:cNvSpPr>
          <p:nvPr/>
        </p:nvSpPr>
        <p:spPr bwMode="auto">
          <a:xfrm>
            <a:off x="6410325" y="825500"/>
            <a:ext cx="2028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Times New Roman" pitchFamily="18" charset="0"/>
                <a:cs typeface="Times New Roman" pitchFamily="18" charset="0"/>
              </a:rPr>
              <a:t>slope of one </a:t>
            </a:r>
            <a:endParaRPr lang="en-US" sz="2800"/>
          </a:p>
        </p:txBody>
      </p:sp>
      <p:cxnSp>
        <p:nvCxnSpPr>
          <p:cNvPr id="7" name="Straight Arrow Connector 6"/>
          <p:cNvCxnSpPr>
            <a:stCxn id="9221" idx="2"/>
          </p:cNvCxnSpPr>
          <p:nvPr/>
        </p:nvCxnSpPr>
        <p:spPr>
          <a:xfrm rot="5400000">
            <a:off x="7186613" y="1457325"/>
            <a:ext cx="347662" cy="128588"/>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9223" name="Rectangle 7"/>
          <p:cNvSpPr>
            <a:spLocks noChangeArrowheads="1"/>
          </p:cNvSpPr>
          <p:nvPr/>
        </p:nvSpPr>
        <p:spPr bwMode="auto">
          <a:xfrm>
            <a:off x="6867525" y="3167063"/>
            <a:ext cx="1916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Times New Roman" pitchFamily="18" charset="0"/>
                <a:cs typeface="Times New Roman" pitchFamily="18" charset="0"/>
              </a:rPr>
              <a:t>best-fit line </a:t>
            </a:r>
            <a:endParaRPr lang="en-US" sz="2800"/>
          </a:p>
        </p:txBody>
      </p:sp>
      <p:cxnSp>
        <p:nvCxnSpPr>
          <p:cNvPr id="9" name="Straight Arrow Connector 8"/>
          <p:cNvCxnSpPr/>
          <p:nvPr/>
        </p:nvCxnSpPr>
        <p:spPr>
          <a:xfrm rot="16200000" flipV="1">
            <a:off x="7149306" y="2489994"/>
            <a:ext cx="823913" cy="530225"/>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9225" name="Rectangle 11"/>
          <p:cNvSpPr>
            <a:spLocks noChangeArrowheads="1"/>
          </p:cNvSpPr>
          <p:nvPr/>
        </p:nvSpPr>
        <p:spPr bwMode="auto">
          <a:xfrm>
            <a:off x="6905625" y="4008438"/>
            <a:ext cx="20272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Size of circles proportional to the number of comparisons</a:t>
            </a:r>
            <a:endParaRPr lang="en-US" sz="2400"/>
          </a:p>
        </p:txBody>
      </p:sp>
      <p:cxnSp>
        <p:nvCxnSpPr>
          <p:cNvPr id="13" name="Straight Arrow Connector 12"/>
          <p:cNvCxnSpPr/>
          <p:nvPr/>
        </p:nvCxnSpPr>
        <p:spPr>
          <a:xfrm rot="10800000">
            <a:off x="5048250" y="3690938"/>
            <a:ext cx="1857375" cy="1141412"/>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8.7</a:t>
            </a:r>
          </a:p>
        </p:txBody>
      </p:sp>
      <p:sp>
        <p:nvSpPr>
          <p:cNvPr id="51203" name="TextBox 3"/>
          <p:cNvSpPr txBox="1">
            <a:spLocks noChangeArrowheads="1"/>
          </p:cNvSpPr>
          <p:nvPr/>
        </p:nvSpPr>
        <p:spPr bwMode="auto">
          <a:xfrm>
            <a:off x="246063" y="39688"/>
            <a:ext cx="8897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Responses of the acorn barnacle (</a:t>
            </a:r>
            <a:r>
              <a:rPr lang="en-US" sz="3600" i="1">
                <a:latin typeface="Times New Roman" pitchFamily="18" charset="0"/>
                <a:cs typeface="Times New Roman" pitchFamily="18" charset="0"/>
              </a:rPr>
              <a:t>Chthamalus anisopoma</a:t>
            </a:r>
            <a:r>
              <a:rPr lang="en-US" sz="3600">
                <a:latin typeface="Times New Roman" pitchFamily="18" charset="0"/>
                <a:cs typeface="Times New Roman" pitchFamily="18" charset="0"/>
              </a:rPr>
              <a:t>) to the snail predator (</a:t>
            </a:r>
            <a:r>
              <a:rPr lang="en-US" sz="3600" i="1">
                <a:latin typeface="Times New Roman" pitchFamily="18" charset="0"/>
                <a:cs typeface="Times New Roman" pitchFamily="18" charset="0"/>
              </a:rPr>
              <a:t>Acanthina</a:t>
            </a:r>
            <a:r>
              <a:rPr lang="en-US" sz="3600">
                <a:latin typeface="Times New Roman" pitchFamily="18" charset="0"/>
                <a:cs typeface="Times New Roman" pitchFamily="18" charset="0"/>
              </a:rPr>
              <a:t>).  </a:t>
            </a:r>
          </a:p>
        </p:txBody>
      </p:sp>
      <p:pic>
        <p:nvPicPr>
          <p:cNvPr id="51204" name="Picture 3" descr="Figure8_6abc"/>
          <p:cNvPicPr>
            <a:picLocks noChangeAspect="1" noChangeArrowheads="1"/>
          </p:cNvPicPr>
          <p:nvPr/>
        </p:nvPicPr>
        <p:blipFill>
          <a:blip r:embed="rId3">
            <a:extLst>
              <a:ext uri="{28A0092B-C50C-407E-A947-70E740481C1C}">
                <a14:useLocalDpi xmlns:a14="http://schemas.microsoft.com/office/drawing/2010/main" val="0"/>
              </a:ext>
            </a:extLst>
          </a:blip>
          <a:srcRect l="47092" b="54164"/>
          <a:stretch>
            <a:fillRect/>
          </a:stretch>
        </p:blipFill>
        <p:spPr bwMode="auto">
          <a:xfrm>
            <a:off x="1652588" y="1936750"/>
            <a:ext cx="640715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
          <p:cNvSpPr>
            <a:spLocks noChangeArrowheads="1"/>
          </p:cNvSpPr>
          <p:nvPr/>
        </p:nvSpPr>
        <p:spPr bwMode="auto">
          <a:xfrm>
            <a:off x="69850" y="1427163"/>
            <a:ext cx="1879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results of predator exclusion experiment  </a:t>
            </a:r>
          </a:p>
        </p:txBody>
      </p:sp>
      <p:pic>
        <p:nvPicPr>
          <p:cNvPr id="51206" name="Picture 3" descr="Figure8_6abc"/>
          <p:cNvPicPr>
            <a:picLocks noChangeAspect="1" noChangeArrowheads="1"/>
          </p:cNvPicPr>
          <p:nvPr/>
        </p:nvPicPr>
        <p:blipFill>
          <a:blip r:embed="rId3">
            <a:extLst>
              <a:ext uri="{28A0092B-C50C-407E-A947-70E740481C1C}">
                <a14:useLocalDpi xmlns:a14="http://schemas.microsoft.com/office/drawing/2010/main" val="0"/>
              </a:ext>
            </a:extLst>
          </a:blip>
          <a:srcRect t="14243" r="52370" b="46577"/>
          <a:stretch>
            <a:fillRect/>
          </a:stretch>
        </p:blipFill>
        <p:spPr bwMode="auto">
          <a:xfrm>
            <a:off x="4824413" y="1200150"/>
            <a:ext cx="13620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3" descr="Figure8_6abc"/>
          <p:cNvPicPr>
            <a:picLocks noChangeAspect="1" noChangeArrowheads="1"/>
          </p:cNvPicPr>
          <p:nvPr/>
        </p:nvPicPr>
        <p:blipFill>
          <a:blip r:embed="rId3">
            <a:extLst>
              <a:ext uri="{28A0092B-C50C-407E-A947-70E740481C1C}">
                <a14:useLocalDpi xmlns:a14="http://schemas.microsoft.com/office/drawing/2010/main" val="0"/>
              </a:ext>
            </a:extLst>
          </a:blip>
          <a:srcRect t="55431" r="52370" b="14134"/>
          <a:stretch>
            <a:fillRect/>
          </a:stretch>
        </p:blipFill>
        <p:spPr bwMode="auto">
          <a:xfrm>
            <a:off x="3036888" y="1200150"/>
            <a:ext cx="16271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3449638" y="2051050"/>
            <a:ext cx="401637" cy="719138"/>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003675" y="2051050"/>
            <a:ext cx="1751013" cy="1203325"/>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505325" y="2054225"/>
            <a:ext cx="684213" cy="2382838"/>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1206" idx="2"/>
          </p:cNvCxnSpPr>
          <p:nvPr/>
        </p:nvCxnSpPr>
        <p:spPr>
          <a:xfrm>
            <a:off x="5505450" y="2117725"/>
            <a:ext cx="1649413" cy="3614738"/>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8.7</a:t>
            </a:r>
          </a:p>
        </p:txBody>
      </p:sp>
      <p:sp>
        <p:nvSpPr>
          <p:cNvPr id="52227" name="TextBox 3"/>
          <p:cNvSpPr txBox="1">
            <a:spLocks noChangeArrowheads="1"/>
          </p:cNvSpPr>
          <p:nvPr/>
        </p:nvSpPr>
        <p:spPr bwMode="auto">
          <a:xfrm>
            <a:off x="246063" y="39688"/>
            <a:ext cx="8897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Responses of the acorn barnacle (</a:t>
            </a:r>
            <a:r>
              <a:rPr lang="en-US" sz="3600" i="1">
                <a:latin typeface="Times New Roman" pitchFamily="18" charset="0"/>
                <a:cs typeface="Times New Roman" pitchFamily="18" charset="0"/>
              </a:rPr>
              <a:t>Chthamalus anisopoma</a:t>
            </a:r>
            <a:r>
              <a:rPr lang="en-US" sz="3600">
                <a:latin typeface="Times New Roman" pitchFamily="18" charset="0"/>
                <a:cs typeface="Times New Roman" pitchFamily="18" charset="0"/>
              </a:rPr>
              <a:t>) to the snail predator (</a:t>
            </a:r>
            <a:r>
              <a:rPr lang="en-US" sz="3600" i="1">
                <a:latin typeface="Times New Roman" pitchFamily="18" charset="0"/>
                <a:cs typeface="Times New Roman" pitchFamily="18" charset="0"/>
              </a:rPr>
              <a:t>Acanthina</a:t>
            </a:r>
            <a:r>
              <a:rPr lang="en-US" sz="3600">
                <a:latin typeface="Times New Roman" pitchFamily="18" charset="0"/>
                <a:cs typeface="Times New Roman" pitchFamily="18" charset="0"/>
              </a:rPr>
              <a:t>).  </a:t>
            </a:r>
          </a:p>
        </p:txBody>
      </p:sp>
      <p:pic>
        <p:nvPicPr>
          <p:cNvPr id="52228" name="Picture 3" descr="Figure8_6abc"/>
          <p:cNvPicPr>
            <a:picLocks noChangeAspect="1" noChangeArrowheads="1"/>
          </p:cNvPicPr>
          <p:nvPr/>
        </p:nvPicPr>
        <p:blipFill>
          <a:blip r:embed="rId3">
            <a:extLst>
              <a:ext uri="{28A0092B-C50C-407E-A947-70E740481C1C}">
                <a14:useLocalDpi xmlns:a14="http://schemas.microsoft.com/office/drawing/2010/main" val="0"/>
              </a:ext>
            </a:extLst>
          </a:blip>
          <a:srcRect l="48238" t="45544"/>
          <a:stretch>
            <a:fillRect/>
          </a:stretch>
        </p:blipFill>
        <p:spPr bwMode="auto">
          <a:xfrm>
            <a:off x="1774825" y="1570038"/>
            <a:ext cx="57038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
          <p:cNvSpPr>
            <a:spLocks noChangeArrowheads="1"/>
          </p:cNvSpPr>
          <p:nvPr/>
        </p:nvSpPr>
        <p:spPr bwMode="auto">
          <a:xfrm>
            <a:off x="0" y="1912938"/>
            <a:ext cx="177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Survival of barnacles</a:t>
            </a:r>
          </a:p>
        </p:txBody>
      </p:sp>
      <p:pic>
        <p:nvPicPr>
          <p:cNvPr id="52230" name="Picture 3" descr="Figure8_6abc"/>
          <p:cNvPicPr>
            <a:picLocks noChangeAspect="1" noChangeArrowheads="1"/>
          </p:cNvPicPr>
          <p:nvPr/>
        </p:nvPicPr>
        <p:blipFill>
          <a:blip r:embed="rId3">
            <a:extLst>
              <a:ext uri="{28A0092B-C50C-407E-A947-70E740481C1C}">
                <a14:useLocalDpi xmlns:a14="http://schemas.microsoft.com/office/drawing/2010/main" val="0"/>
              </a:ext>
            </a:extLst>
          </a:blip>
          <a:srcRect t="14243" r="52370" b="46577"/>
          <a:stretch>
            <a:fillRect/>
          </a:stretch>
        </p:blipFill>
        <p:spPr bwMode="auto">
          <a:xfrm>
            <a:off x="7478713" y="3081338"/>
            <a:ext cx="136048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3" descr="Figure8_6abc"/>
          <p:cNvPicPr>
            <a:picLocks noChangeAspect="1" noChangeArrowheads="1"/>
          </p:cNvPicPr>
          <p:nvPr/>
        </p:nvPicPr>
        <p:blipFill>
          <a:blip r:embed="rId3">
            <a:extLst>
              <a:ext uri="{28A0092B-C50C-407E-A947-70E740481C1C}">
                <a14:useLocalDpi xmlns:a14="http://schemas.microsoft.com/office/drawing/2010/main" val="0"/>
              </a:ext>
            </a:extLst>
          </a:blip>
          <a:srcRect t="55431" r="52370" b="14134"/>
          <a:stretch>
            <a:fillRect/>
          </a:stretch>
        </p:blipFill>
        <p:spPr bwMode="auto">
          <a:xfrm>
            <a:off x="7346950" y="4286250"/>
            <a:ext cx="1625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6818313" y="3540125"/>
            <a:ext cx="660400" cy="31115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7148513" y="3081338"/>
            <a:ext cx="358775" cy="147637"/>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373813" y="4711700"/>
            <a:ext cx="954087" cy="317500"/>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6670675" y="3228975"/>
            <a:ext cx="954088" cy="1152525"/>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52236" name="Rectangle 17"/>
          <p:cNvSpPr>
            <a:spLocks noChangeArrowheads="1"/>
          </p:cNvSpPr>
          <p:nvPr/>
        </p:nvSpPr>
        <p:spPr bwMode="auto">
          <a:xfrm>
            <a:off x="6851650" y="1631950"/>
            <a:ext cx="130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without predator</a:t>
            </a:r>
          </a:p>
        </p:txBody>
      </p:sp>
      <p:cxnSp>
        <p:nvCxnSpPr>
          <p:cNvPr id="19" name="Straight Arrow Connector 18"/>
          <p:cNvCxnSpPr/>
          <p:nvPr/>
        </p:nvCxnSpPr>
        <p:spPr>
          <a:xfrm flipH="1">
            <a:off x="6078538" y="2047875"/>
            <a:ext cx="773112" cy="415925"/>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52238" name="Rectangle 20"/>
          <p:cNvSpPr>
            <a:spLocks noChangeArrowheads="1"/>
          </p:cNvSpPr>
          <p:nvPr/>
        </p:nvSpPr>
        <p:spPr bwMode="auto">
          <a:xfrm>
            <a:off x="5424488" y="3851275"/>
            <a:ext cx="130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with predator</a:t>
            </a:r>
          </a:p>
        </p:txBody>
      </p:sp>
      <p:cxnSp>
        <p:nvCxnSpPr>
          <p:cNvPr id="22" name="Straight Arrow Connector 21"/>
          <p:cNvCxnSpPr/>
          <p:nvPr/>
        </p:nvCxnSpPr>
        <p:spPr>
          <a:xfrm flipH="1" flipV="1">
            <a:off x="5607050" y="3540125"/>
            <a:ext cx="134938" cy="458788"/>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5191125" y="4286250"/>
            <a:ext cx="349250" cy="134938"/>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28725"/>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PowerPoint Slides for Chapter 8:</a:t>
            </a:r>
          </a:p>
          <a:p>
            <a:pPr algn="ctr" eaLnBrk="1" hangingPunct="1"/>
            <a:r>
              <a:rPr lang="en-US" sz="3600" dirty="0">
                <a:latin typeface="Times New Roman" pitchFamily="18" charset="0"/>
                <a:cs typeface="Times New Roman" pitchFamily="18" charset="0"/>
              </a:rPr>
              <a:t>Evolution of Organisms</a:t>
            </a:r>
          </a:p>
          <a:p>
            <a:pPr algn="ctr" eaLnBrk="1" hangingPunct="1"/>
            <a:endParaRPr lang="en-US" sz="3600" dirty="0">
              <a:latin typeface="Times New Roman" pitchFamily="18" charset="0"/>
              <a:cs typeface="Times New Roman" pitchFamily="18" charset="0"/>
            </a:endParaRPr>
          </a:p>
          <a:p>
            <a:pPr algn="ctr" eaLnBrk="1" hangingPunct="1"/>
            <a:r>
              <a:rPr lang="en-US" sz="3600" dirty="0">
                <a:latin typeface="Times New Roman" pitchFamily="18" charset="0"/>
                <a:cs typeface="Times New Roman" pitchFamily="18" charset="0"/>
              </a:rPr>
              <a:t>Section 8.2: How does selection act on individuals with variable characteristics? </a:t>
            </a:r>
          </a:p>
        </p:txBody>
      </p:sp>
      <p:sp>
        <p:nvSpPr>
          <p:cNvPr id="2052"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extLst>
      <p:ext uri="{BB962C8B-B14F-4D97-AF65-F5344CB8AC3E}">
        <p14:creationId xmlns:p14="http://schemas.microsoft.com/office/powerpoint/2010/main" val="3998967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rdingtonaquatics.com/tropfish/guppy.jpg"/>
          <p:cNvPicPr>
            <a:picLocks noChangeAspect="1" noChangeArrowheads="1"/>
          </p:cNvPicPr>
          <p:nvPr/>
        </p:nvPicPr>
        <p:blipFill rotWithShape="1">
          <a:blip r:embed="rId3">
            <a:extLst>
              <a:ext uri="{28A0092B-C50C-407E-A947-70E740481C1C}">
                <a14:useLocalDpi xmlns:a14="http://schemas.microsoft.com/office/drawing/2010/main" val="0"/>
              </a:ext>
            </a:extLst>
          </a:blip>
          <a:srcRect b="9605"/>
          <a:stretch/>
        </p:blipFill>
        <p:spPr bwMode="auto">
          <a:xfrm>
            <a:off x="857250" y="666750"/>
            <a:ext cx="7718425" cy="5581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309563" y="71438"/>
            <a:ext cx="856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i="1" dirty="0">
                <a:latin typeface="Times New Roman" pitchFamily="18" charset="0"/>
                <a:cs typeface="Times New Roman" pitchFamily="18" charset="0"/>
              </a:rPr>
              <a:t>Poecilia reticulata</a:t>
            </a:r>
          </a:p>
        </p:txBody>
      </p:sp>
      <p:sp>
        <p:nvSpPr>
          <p:cNvPr id="2" name="Rectangle 1"/>
          <p:cNvSpPr/>
          <p:nvPr/>
        </p:nvSpPr>
        <p:spPr>
          <a:xfrm>
            <a:off x="2173287" y="6301700"/>
            <a:ext cx="5772150" cy="369332"/>
          </a:xfrm>
          <a:prstGeom prst="rect">
            <a:avLst/>
          </a:prstGeom>
        </p:spPr>
        <p:txBody>
          <a:bodyPr wrap="square">
            <a:spAutoFit/>
          </a:bodyPr>
          <a:lstStyle/>
          <a:p>
            <a:r>
              <a:rPr lang="en-US" dirty="0">
                <a:latin typeface="Times New Roman" pitchFamily="18" charset="0"/>
                <a:cs typeface="Times New Roman" pitchFamily="18" charset="0"/>
              </a:rPr>
              <a:t>http://www.erdingtonaquatics.com/guppies.html</a:t>
            </a:r>
          </a:p>
        </p:txBody>
      </p:sp>
    </p:spTree>
    <p:extLst>
      <p:ext uri="{BB962C8B-B14F-4D97-AF65-F5344CB8AC3E}">
        <p14:creationId xmlns:p14="http://schemas.microsoft.com/office/powerpoint/2010/main" val="146923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8.8</a:t>
            </a:r>
          </a:p>
        </p:txBody>
      </p:sp>
      <p:sp>
        <p:nvSpPr>
          <p:cNvPr id="8195" name="TextBox 3"/>
          <p:cNvSpPr txBox="1">
            <a:spLocks noChangeArrowheads="1"/>
          </p:cNvSpPr>
          <p:nvPr/>
        </p:nvSpPr>
        <p:spPr bwMode="auto">
          <a:xfrm>
            <a:off x="309563" y="147638"/>
            <a:ext cx="8834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Survival of guppies with different behavioral tendencies to inspect potential predators</a:t>
            </a:r>
          </a:p>
        </p:txBody>
      </p:sp>
      <p:pic>
        <p:nvPicPr>
          <p:cNvPr id="8196" name="Picture 2" descr="figure8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1347788"/>
            <a:ext cx="65944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3381375" y="2249488"/>
            <a:ext cx="1974850" cy="1247775"/>
          </a:xfrm>
          <a:prstGeom prst="straightConnector1">
            <a:avLst/>
          </a:prstGeom>
          <a:ln w="38100">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013325" y="2249488"/>
            <a:ext cx="342900" cy="2382837"/>
          </a:xfrm>
          <a:prstGeom prst="straightConnector1">
            <a:avLst/>
          </a:prstGeom>
          <a:ln w="38100">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359400" y="2306638"/>
            <a:ext cx="1404938" cy="2933700"/>
          </a:xfrm>
          <a:prstGeom prst="straightConnector1">
            <a:avLst/>
          </a:prstGeom>
          <a:ln w="38100">
            <a:solidFill>
              <a:schemeClr val="accent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5491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64881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8.9</a:t>
            </a:r>
          </a:p>
        </p:txBody>
      </p:sp>
      <p:sp>
        <p:nvSpPr>
          <p:cNvPr id="11267" name="TextBox 3"/>
          <p:cNvSpPr txBox="1">
            <a:spLocks noChangeArrowheads="1"/>
          </p:cNvSpPr>
          <p:nvPr/>
        </p:nvSpPr>
        <p:spPr bwMode="auto">
          <a:xfrm>
            <a:off x="147638" y="147638"/>
            <a:ext cx="8996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Mean number of predator inspections by bright and drab male guppies</a:t>
            </a:r>
          </a:p>
        </p:txBody>
      </p:sp>
      <p:pic>
        <p:nvPicPr>
          <p:cNvPr id="11268" name="Picture 4" descr="figure8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347788"/>
            <a:ext cx="72580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3"/>
          <p:cNvSpPr txBox="1">
            <a:spLocks noChangeArrowheads="1"/>
          </p:cNvSpPr>
          <p:nvPr/>
        </p:nvSpPr>
        <p:spPr bwMode="auto">
          <a:xfrm>
            <a:off x="4935538" y="2506663"/>
            <a:ext cx="4208462"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Is there an effect of brightness or predation?</a:t>
            </a:r>
          </a:p>
        </p:txBody>
      </p:sp>
      <p:sp>
        <p:nvSpPr>
          <p:cNvPr id="2" name="Oval 1"/>
          <p:cNvSpPr/>
          <p:nvPr/>
        </p:nvSpPr>
        <p:spPr>
          <a:xfrm>
            <a:off x="1958975" y="2506663"/>
            <a:ext cx="1684338" cy="3284537"/>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819603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8.10</a:t>
            </a:r>
          </a:p>
        </p:txBody>
      </p:sp>
      <p:sp>
        <p:nvSpPr>
          <p:cNvPr id="12291" name="TextBox 3"/>
          <p:cNvSpPr txBox="1">
            <a:spLocks noChangeArrowheads="1"/>
          </p:cNvSpPr>
          <p:nvPr/>
        </p:nvSpPr>
        <p:spPr bwMode="auto">
          <a:xfrm>
            <a:off x="3802063" y="147638"/>
            <a:ext cx="5341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Effects of presence of female and male color on predator inspection behavior</a:t>
            </a:r>
          </a:p>
        </p:txBody>
      </p:sp>
      <p:pic>
        <p:nvPicPr>
          <p:cNvPr id="12292" name="Picture 4" descr="figure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6925"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
          <p:cNvSpPr>
            <a:spLocks noChangeArrowheads="1"/>
          </p:cNvSpPr>
          <p:nvPr/>
        </p:nvSpPr>
        <p:spPr bwMode="auto">
          <a:xfrm>
            <a:off x="3802063" y="2006600"/>
            <a:ext cx="51609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AutoNum type="alphaLcPeriod"/>
            </a:pPr>
            <a:r>
              <a:rPr lang="en-US" sz="2400">
                <a:latin typeface="Times New Roman" pitchFamily="18" charset="0"/>
                <a:cs typeface="Times New Roman" pitchFamily="18" charset="0"/>
              </a:rPr>
              <a:t>Predator inspections initiated by bright or drab males when females either present or absent.  </a:t>
            </a:r>
          </a:p>
          <a:p>
            <a:pPr marL="342900" indent="-342900">
              <a:buFontTx/>
              <a:buAutoNum type="alphaLcPeriod"/>
            </a:pPr>
            <a:endParaRPr lang="en-US" sz="2400">
              <a:latin typeface="Times New Roman" pitchFamily="18" charset="0"/>
              <a:cs typeface="Times New Roman" pitchFamily="18" charset="0"/>
            </a:endParaRPr>
          </a:p>
          <a:p>
            <a:pPr marL="342900" indent="-342900">
              <a:buFontTx/>
              <a:buAutoNum type="alphaLcPeriod"/>
            </a:pPr>
            <a:endParaRPr lang="en-US" sz="2400">
              <a:latin typeface="Times New Roman" pitchFamily="18" charset="0"/>
              <a:cs typeface="Times New Roman" pitchFamily="18" charset="0"/>
            </a:endParaRPr>
          </a:p>
          <a:p>
            <a:pPr marL="342900" indent="-342900">
              <a:buFontTx/>
              <a:buAutoNum type="alphaLcPeriod"/>
            </a:pPr>
            <a:r>
              <a:rPr lang="en-US" sz="2400">
                <a:latin typeface="Times New Roman" pitchFamily="18" charset="0"/>
                <a:cs typeface="Times New Roman" pitchFamily="18" charset="0"/>
              </a:rPr>
              <a:t>Relationship between boldness and brightness of males.  </a:t>
            </a:r>
          </a:p>
          <a:p>
            <a:pPr marL="342900" indent="-342900">
              <a:buFontTx/>
              <a:buAutoNum type="alphaLcPeriod"/>
            </a:pPr>
            <a:endParaRPr lang="en-US" sz="2400">
              <a:latin typeface="Times New Roman" pitchFamily="18" charset="0"/>
              <a:cs typeface="Times New Roman" pitchFamily="18" charset="0"/>
            </a:endParaRPr>
          </a:p>
          <a:p>
            <a:pPr marL="342900" indent="-342900">
              <a:buFontTx/>
              <a:buAutoNum type="alphaLcPeriod"/>
            </a:pPr>
            <a:r>
              <a:rPr lang="en-US" sz="2400">
                <a:latin typeface="Times New Roman" pitchFamily="18" charset="0"/>
                <a:cs typeface="Times New Roman" pitchFamily="18" charset="0"/>
              </a:rPr>
              <a:t>Relationship between minimum distance of an approaching predator and brightness of males. </a:t>
            </a:r>
          </a:p>
        </p:txBody>
      </p:sp>
      <p:cxnSp>
        <p:nvCxnSpPr>
          <p:cNvPr id="4" name="Straight Arrow Connector 3"/>
          <p:cNvCxnSpPr/>
          <p:nvPr/>
        </p:nvCxnSpPr>
        <p:spPr>
          <a:xfrm flipH="1" flipV="1">
            <a:off x="3005138" y="1131888"/>
            <a:ext cx="1058862" cy="1436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3005138" y="3468688"/>
            <a:ext cx="1058862" cy="827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3005138" y="5326063"/>
            <a:ext cx="1058862" cy="290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1419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ig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1277938"/>
            <a:ext cx="782478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5"/>
          <p:cNvSpPr>
            <a:spLocks noChangeArrowheads="1"/>
          </p:cNvSpPr>
          <p:nvPr/>
        </p:nvSpPr>
        <p:spPr bwMode="auto">
          <a:xfrm>
            <a:off x="0" y="6488113"/>
            <a:ext cx="123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8.11</a:t>
            </a:r>
          </a:p>
        </p:txBody>
      </p:sp>
      <p:sp>
        <p:nvSpPr>
          <p:cNvPr id="16388" name="TextBox 3"/>
          <p:cNvSpPr txBox="1">
            <a:spLocks noChangeArrowheads="1"/>
          </p:cNvSpPr>
          <p:nvPr/>
        </p:nvSpPr>
        <p:spPr bwMode="auto">
          <a:xfrm>
            <a:off x="322263" y="147638"/>
            <a:ext cx="84883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4000">
                <a:latin typeface="Times New Roman" pitchFamily="18" charset="0"/>
                <a:cs typeface="Times New Roman" pitchFamily="18" charset="0"/>
              </a:rPr>
              <a:t>Preferences of female guppies in choice tests</a:t>
            </a:r>
          </a:p>
        </p:txBody>
      </p:sp>
    </p:spTree>
    <p:extLst>
      <p:ext uri="{BB962C8B-B14F-4D97-AF65-F5344CB8AC3E}">
        <p14:creationId xmlns:p14="http://schemas.microsoft.com/office/powerpoint/2010/main" val="26550559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g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1277938"/>
            <a:ext cx="782478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115888" y="147638"/>
            <a:ext cx="9028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4000">
                <a:latin typeface="Times New Roman" pitchFamily="18" charset="0"/>
                <a:cs typeface="Times New Roman" pitchFamily="18" charset="0"/>
              </a:rPr>
              <a:t>BME 8.2: Do females really prefer bold males?</a:t>
            </a:r>
          </a:p>
        </p:txBody>
      </p:sp>
      <p:sp>
        <p:nvSpPr>
          <p:cNvPr id="3" name="Rectangle 2"/>
          <p:cNvSpPr/>
          <p:nvPr/>
        </p:nvSpPr>
        <p:spPr>
          <a:xfrm>
            <a:off x="4876800" y="1277938"/>
            <a:ext cx="3698875" cy="464343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61" name="Rectangle 1"/>
          <p:cNvSpPr>
            <a:spLocks noChangeArrowheads="1"/>
          </p:cNvSpPr>
          <p:nvPr/>
        </p:nvSpPr>
        <p:spPr bwMode="auto">
          <a:xfrm>
            <a:off x="5000625" y="1136650"/>
            <a:ext cx="39258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When a predator was present, 14 / 20 female guppies preferred the bright male to the drab male when the bright male was the bold one</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16 / 20 preferred the drab male to the bright male when the drab male was the bold one. </a:t>
            </a:r>
          </a:p>
        </p:txBody>
      </p:sp>
      <p:cxnSp>
        <p:nvCxnSpPr>
          <p:cNvPr id="6" name="Straight Arrow Connector 5"/>
          <p:cNvCxnSpPr/>
          <p:nvPr/>
        </p:nvCxnSpPr>
        <p:spPr>
          <a:xfrm flipH="1">
            <a:off x="2525713" y="1755775"/>
            <a:ext cx="2582862" cy="871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630738" y="3454400"/>
            <a:ext cx="477837" cy="146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3663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fig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77938"/>
            <a:ext cx="7824788"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p:cNvSpPr txBox="1">
            <a:spLocks noChangeArrowheads="1"/>
          </p:cNvSpPr>
          <p:nvPr/>
        </p:nvSpPr>
        <p:spPr bwMode="auto">
          <a:xfrm>
            <a:off x="115888" y="147638"/>
            <a:ext cx="9028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4000">
                <a:latin typeface="Times New Roman" pitchFamily="18" charset="0"/>
                <a:cs typeface="Times New Roman" pitchFamily="18" charset="0"/>
              </a:rPr>
              <a:t>BME 8.2: Do females really prefer bold males?</a:t>
            </a:r>
          </a:p>
        </p:txBody>
      </p:sp>
      <p:sp>
        <p:nvSpPr>
          <p:cNvPr id="3" name="Rectangle 2"/>
          <p:cNvSpPr/>
          <p:nvPr/>
        </p:nvSpPr>
        <p:spPr>
          <a:xfrm>
            <a:off x="4281488" y="1277938"/>
            <a:ext cx="3698875" cy="464343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2946400" y="1552575"/>
            <a:ext cx="1458913" cy="13652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222625" y="2917825"/>
            <a:ext cx="1236663" cy="30035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2609850" y="4405313"/>
            <a:ext cx="3675063" cy="190976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H="1">
            <a:off x="1930400" y="2017713"/>
            <a:ext cx="1117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
          </p:nvPr>
        </p:nvSpPr>
        <p:spPr>
          <a:xfrm>
            <a:off x="3409950" y="990600"/>
            <a:ext cx="5559425" cy="5600700"/>
          </a:xfrm>
        </p:spPr>
        <p:txBody>
          <a:bodyPr/>
          <a:lstStyle/>
          <a:p>
            <a:pPr marL="285750" indent="-285750"/>
            <a:r>
              <a:rPr lang="en-US" sz="2000" dirty="0">
                <a:latin typeface="Times New Roman" pitchFamily="18" charset="0"/>
                <a:cs typeface="Times New Roman" pitchFamily="18" charset="0"/>
              </a:rPr>
              <a:t>p-value of preference test = probability of getting at least the observed number of guppies choosing one color and behavior combination. </a:t>
            </a:r>
          </a:p>
          <a:p>
            <a:pPr marL="285750" indent="-285750"/>
            <a:r>
              <a:rPr lang="en-US" sz="2000" dirty="0">
                <a:latin typeface="Times New Roman" pitchFamily="18" charset="0"/>
                <a:cs typeface="Times New Roman" pitchFamily="18" charset="0"/>
              </a:rPr>
              <a:t>Here, the p-value = probability of at least 14 of 20 guppies making this choice. </a:t>
            </a:r>
          </a:p>
          <a:p>
            <a:pPr marL="285750" indent="-285750"/>
            <a:r>
              <a:rPr lang="en-US" sz="2000" dirty="0">
                <a:latin typeface="Times New Roman" pitchFamily="18" charset="0"/>
                <a:cs typeface="Times New Roman" pitchFamily="18" charset="0"/>
              </a:rPr>
              <a:t>BME IQ 8.2a leads to estimate of this probability. </a:t>
            </a:r>
          </a:p>
          <a:p>
            <a:pPr marL="285750" indent="-285750"/>
            <a:r>
              <a:rPr lang="en-US" sz="2000" dirty="0">
                <a:latin typeface="Times New Roman" pitchFamily="18" charset="0"/>
                <a:cs typeface="Times New Roman" pitchFamily="18" charset="0"/>
              </a:rPr>
              <a:t>In BME IQ 8.2e, you computed the probability of exactly 14 heads in 20 tosses of a fair coin </a:t>
            </a:r>
          </a:p>
          <a:p>
            <a:pPr marL="285750" indent="-285750"/>
            <a:r>
              <a:rPr lang="en-US" sz="2000" dirty="0">
                <a:latin typeface="Times New Roman" pitchFamily="18" charset="0"/>
                <a:cs typeface="Times New Roman" pitchFamily="18" charset="0"/>
              </a:rPr>
              <a:t>=(1/2)</a:t>
            </a:r>
            <a:r>
              <a:rPr lang="en-US" sz="2000" baseline="30000" dirty="0">
                <a:latin typeface="Times New Roman" pitchFamily="18" charset="0"/>
                <a:cs typeface="Times New Roman" pitchFamily="18" charset="0"/>
              </a:rPr>
              <a:t>20 </a:t>
            </a:r>
            <a:r>
              <a:rPr lang="en-US" sz="2000" dirty="0">
                <a:latin typeface="Times New Roman" pitchFamily="18" charset="0"/>
                <a:cs typeface="Times New Roman" pitchFamily="18" charset="0"/>
              </a:rPr>
              <a:t>x number of arrangements in which there are exactly 14 heads (20 choose 14). </a:t>
            </a:r>
          </a:p>
          <a:p>
            <a:pPr marL="285750" indent="-285750"/>
            <a:r>
              <a:rPr lang="en-US" sz="2000" dirty="0">
                <a:latin typeface="Times New Roman" pitchFamily="18" charset="0"/>
                <a:cs typeface="Times New Roman" pitchFamily="18" charset="0"/>
              </a:rPr>
              <a:t>=38,760 x (1/2)</a:t>
            </a:r>
            <a:r>
              <a:rPr lang="en-US" sz="2000" baseline="30000" dirty="0">
                <a:latin typeface="Times New Roman" pitchFamily="18" charset="0"/>
                <a:cs typeface="Times New Roman" pitchFamily="18" charset="0"/>
              </a:rPr>
              <a:t>20</a:t>
            </a:r>
            <a:r>
              <a:rPr lang="en-US" sz="2000" dirty="0">
                <a:latin typeface="Times New Roman" pitchFamily="18" charset="0"/>
                <a:cs typeface="Times New Roman" pitchFamily="18" charset="0"/>
              </a:rPr>
              <a:t> = 0.037. </a:t>
            </a:r>
          </a:p>
          <a:p>
            <a:pPr marL="285750" indent="-285750"/>
            <a:r>
              <a:rPr lang="en-US" sz="2000" dirty="0">
                <a:latin typeface="Times New Roman" pitchFamily="18" charset="0"/>
                <a:cs typeface="Times New Roman" pitchFamily="18" charset="0"/>
              </a:rPr>
              <a:t>Probability of at least 14 heads in 20 tosses, repeat for situations of 15 – 20 heads, and sum. </a:t>
            </a:r>
            <a:endParaRPr lang="en-US" sz="2000" dirty="0" smtClean="0">
              <a:latin typeface="Times New Roman" pitchFamily="18" charset="0"/>
              <a:cs typeface="Times New Roman" pitchFamily="18" charset="0"/>
            </a:endParaRPr>
          </a:p>
          <a:p>
            <a:pPr marL="285750" indent="-285750"/>
            <a:r>
              <a:rPr lang="en-US" sz="2000" dirty="0">
                <a:latin typeface="Times New Roman" pitchFamily="18" charset="0"/>
                <a:cs typeface="Times New Roman" pitchFamily="18" charset="0"/>
                <a:hlinkClick r:id="rId4"/>
              </a:rPr>
              <a:t>http://</a:t>
            </a:r>
            <a:r>
              <a:rPr lang="en-US" sz="2000" dirty="0" smtClean="0">
                <a:latin typeface="Times New Roman" pitchFamily="18" charset="0"/>
                <a:cs typeface="Times New Roman" pitchFamily="18" charset="0"/>
                <a:hlinkClick r:id="rId4"/>
              </a:rPr>
              <a:t>stattrek.com/online-calculator/binomial.aspx</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31857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162050"/>
          <a:ext cx="9143997" cy="4914900"/>
        </p:xfrm>
        <a:graphic>
          <a:graphicData uri="http://schemas.openxmlformats.org/drawingml/2006/table">
            <a:tbl>
              <a:tblPr/>
              <a:tblGrid>
                <a:gridCol w="1311965"/>
                <a:gridCol w="1311965"/>
                <a:gridCol w="1272207"/>
                <a:gridCol w="1311965"/>
                <a:gridCol w="1311965"/>
                <a:gridCol w="1311965"/>
                <a:gridCol w="1311965"/>
              </a:tblGrid>
              <a:tr h="819150">
                <a:tc>
                  <a:txBody>
                    <a:bodyPr/>
                    <a:lstStyle/>
                    <a:p>
                      <a:pPr algn="ctr" fontAlgn="b"/>
                      <a:r>
                        <a:rPr lang="en-US" sz="2000" b="0" i="0" u="none" strike="noStrike" dirty="0" err="1">
                          <a:solidFill>
                            <a:srgbClr val="000000"/>
                          </a:solidFill>
                          <a:latin typeface="Times New Roman" pitchFamily="18" charset="0"/>
                          <a:cs typeface="Times New Roman" pitchFamily="18" charset="0"/>
                        </a:rPr>
                        <a:t>Midparent</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Times New Roman" pitchFamily="18" charset="0"/>
                          <a:cs typeface="Times New Roman" pitchFamily="18" charset="0"/>
                        </a:rPr>
                        <a:t>Child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Midparent Squared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Midparent times Child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Coef on 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Coef on 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RHS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70.5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4970.25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4349.85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4333017.5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4318042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rgbClr val="000000"/>
                          </a:solidFill>
                          <a:latin typeface="Times New Roman" pitchFamily="18" charset="0"/>
                          <a:cs typeface="Times New Roman" pitchFamily="18" charset="0"/>
                        </a:rPr>
                        <a:t>68.5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4692.25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4226.45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928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63186.1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65.5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4290.25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4041.35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r>
                        <a:rPr lang="en-US" sz="2000" b="0" i="0" u="none" strike="noStrike">
                          <a:solidFill>
                            <a:srgbClr val="000000"/>
                          </a:solidFill>
                          <a:latin typeface="Times New Roman" pitchFamily="18" charset="0"/>
                          <a:cs typeface="Times New Roman" pitchFamily="18" charset="0"/>
                        </a:rPr>
                        <a:t>64.5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4160.25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3979.65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0.646</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r>
                        <a:rPr lang="en-US" sz="2000" b="0" i="0" u="none" strike="noStrike">
                          <a:solidFill>
                            <a:srgbClr val="000000"/>
                          </a:solidFill>
                          <a:latin typeface="Times New Roman" pitchFamily="18" charset="0"/>
                          <a:cs typeface="Times New Roman" pitchFamily="18" charset="0"/>
                        </a:rPr>
                        <a:t>64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4096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3948.8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23.942</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4556.25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Times New Roman" pitchFamily="18" charset="0"/>
                          <a:cs typeface="Times New Roman" pitchFamily="18" charset="0"/>
                        </a:rPr>
                        <a:t>4198.5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4556.25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4198.5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4556.25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4198.5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306" name="TextBox 3"/>
          <p:cNvSpPr txBox="1">
            <a:spLocks noChangeArrowheads="1"/>
          </p:cNvSpPr>
          <p:nvPr/>
        </p:nvSpPr>
        <p:spPr bwMode="auto">
          <a:xfrm>
            <a:off x="411163" y="147638"/>
            <a:ext cx="865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BME 8.1: How does linear regression work?</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115888" y="147638"/>
            <a:ext cx="9028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4000" dirty="0" smtClean="0">
                <a:latin typeface="Times New Roman" pitchFamily="18" charset="0"/>
                <a:cs typeface="Times New Roman" pitchFamily="18" charset="0"/>
              </a:rPr>
              <a:t>Summary of guppy experiments</a:t>
            </a:r>
            <a:endParaRPr lang="en-US" sz="4000" dirty="0">
              <a:latin typeface="Times New Roman" pitchFamily="18" charset="0"/>
              <a:cs typeface="Times New Roman" pitchFamily="18" charset="0"/>
            </a:endParaRPr>
          </a:p>
        </p:txBody>
      </p:sp>
      <p:sp>
        <p:nvSpPr>
          <p:cNvPr id="3" name="Rectangle 2"/>
          <p:cNvSpPr/>
          <p:nvPr/>
        </p:nvSpPr>
        <p:spPr>
          <a:xfrm>
            <a:off x="4281488" y="1277938"/>
            <a:ext cx="3698875" cy="464343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2946400" y="1552575"/>
            <a:ext cx="1458913" cy="13652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222625" y="2917825"/>
            <a:ext cx="1236663" cy="30035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2609850" y="4405313"/>
            <a:ext cx="3675063" cy="190976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Content Placeholder 3"/>
          <p:cNvSpPr>
            <a:spLocks noGrp="1"/>
          </p:cNvSpPr>
          <p:nvPr>
            <p:ph idx="1"/>
          </p:nvPr>
        </p:nvSpPr>
        <p:spPr>
          <a:xfrm>
            <a:off x="115888" y="855524"/>
            <a:ext cx="8799512" cy="5270639"/>
          </a:xfrm>
        </p:spPr>
        <p:txBody>
          <a:bodyPr/>
          <a:lstStyle/>
          <a:p>
            <a:pPr marL="285750" indent="-285750"/>
            <a:r>
              <a:rPr lang="en-US" sz="2400" dirty="0">
                <a:latin typeface="Times New Roman" pitchFamily="18" charset="0"/>
                <a:cs typeface="Times New Roman" pitchFamily="18" charset="0"/>
              </a:rPr>
              <a:t>Bold males selected against in first experiment.  </a:t>
            </a:r>
          </a:p>
          <a:p>
            <a:pPr marL="285750" indent="-285750"/>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presence </a:t>
            </a:r>
            <a:r>
              <a:rPr lang="en-US" sz="2400" dirty="0">
                <a:latin typeface="Times New Roman" pitchFamily="18" charset="0"/>
                <a:cs typeface="Times New Roman" pitchFamily="18" charset="0"/>
              </a:rPr>
              <a:t>of females, bright more likely than drab guppies to swim towards, and inspect, potential predators.  </a:t>
            </a:r>
          </a:p>
          <a:p>
            <a:pPr marL="285750" indent="-285750"/>
            <a:r>
              <a:rPr lang="en-US" sz="2400" dirty="0">
                <a:latin typeface="Times New Roman" pitchFamily="18" charset="0"/>
                <a:cs typeface="Times New Roman" pitchFamily="18" charset="0"/>
              </a:rPr>
              <a:t>Bright guppies more likely to flee before predator gets too close. </a:t>
            </a:r>
          </a:p>
          <a:p>
            <a:pPr marL="285750" indent="-285750"/>
            <a:r>
              <a:rPr lang="en-US" sz="2400" dirty="0">
                <a:latin typeface="Times New Roman" pitchFamily="18" charset="0"/>
                <a:cs typeface="Times New Roman" pitchFamily="18" charset="0"/>
              </a:rPr>
              <a:t>Females preferred to mate </a:t>
            </a:r>
            <a:r>
              <a:rPr lang="en-US" sz="2400" dirty="0" smtClean="0">
                <a:latin typeface="Times New Roman" pitchFamily="18" charset="0"/>
                <a:cs typeface="Times New Roman" pitchFamily="18" charset="0"/>
              </a:rPr>
              <a:t>w/ </a:t>
            </a:r>
            <a:r>
              <a:rPr lang="en-US" sz="2400" dirty="0">
                <a:latin typeface="Times New Roman" pitchFamily="18" charset="0"/>
                <a:cs typeface="Times New Roman" pitchFamily="18" charset="0"/>
              </a:rPr>
              <a:t>bold males when predator was nearby and bright males when predator absent; appearance </a:t>
            </a:r>
            <a:r>
              <a:rPr lang="en-US" sz="2400" dirty="0" smtClean="0">
                <a:latin typeface="Times New Roman" pitchFamily="18" charset="0"/>
                <a:cs typeface="Times New Roman" pitchFamily="18" charset="0"/>
              </a:rPr>
              <a:t>= boldness? </a:t>
            </a:r>
            <a:endParaRPr lang="en-US" sz="2400" dirty="0">
              <a:latin typeface="Times New Roman" pitchFamily="18" charset="0"/>
              <a:cs typeface="Times New Roman" pitchFamily="18" charset="0"/>
            </a:endParaRPr>
          </a:p>
          <a:p>
            <a:pPr marL="285750" indent="-285750"/>
            <a:r>
              <a:rPr lang="en-US" sz="2400" dirty="0">
                <a:latin typeface="Times New Roman" pitchFamily="18" charset="0"/>
                <a:cs typeface="Times New Roman" pitchFamily="18" charset="0"/>
              </a:rPr>
              <a:t>Bold males inspections may signal to predator that it has been spotted.  Bold individuals </a:t>
            </a:r>
            <a:r>
              <a:rPr lang="en-US" sz="2400" dirty="0" smtClean="0">
                <a:latin typeface="Times New Roman" pitchFamily="18" charset="0"/>
                <a:cs typeface="Times New Roman" pitchFamily="18" charset="0"/>
              </a:rPr>
              <a:t>more aware?</a:t>
            </a:r>
            <a:endParaRPr lang="en-US" sz="2400" dirty="0">
              <a:latin typeface="Times New Roman" pitchFamily="18" charset="0"/>
              <a:cs typeface="Times New Roman" pitchFamily="18" charset="0"/>
            </a:endParaRPr>
          </a:p>
          <a:p>
            <a:pPr marL="285750" indent="-285750"/>
            <a:r>
              <a:rPr lang="en-US" sz="2400" dirty="0">
                <a:latin typeface="Times New Roman" pitchFamily="18" charset="0"/>
                <a:cs typeface="Times New Roman" pitchFamily="18" charset="0"/>
              </a:rPr>
              <a:t>Bold, healthy males may contribute more advantageous </a:t>
            </a:r>
            <a:r>
              <a:rPr lang="en-US" sz="2400" dirty="0" smtClean="0">
                <a:latin typeface="Times New Roman" pitchFamily="18" charset="0"/>
                <a:cs typeface="Times New Roman" pitchFamily="18" charset="0"/>
              </a:rPr>
              <a:t>genes. </a:t>
            </a:r>
            <a:endParaRPr lang="en-US" sz="2400" dirty="0">
              <a:latin typeface="Times New Roman" pitchFamily="18" charset="0"/>
              <a:cs typeface="Times New Roman" pitchFamily="18" charset="0"/>
            </a:endParaRPr>
          </a:p>
          <a:p>
            <a:pPr marL="285750" indent="-285750"/>
            <a:r>
              <a:rPr lang="en-US" sz="2400" dirty="0">
                <a:latin typeface="Times New Roman" pitchFamily="18" charset="0"/>
                <a:cs typeface="Times New Roman" pitchFamily="18" charset="0"/>
              </a:rPr>
              <a:t>Phenotypes </a:t>
            </a:r>
            <a:r>
              <a:rPr lang="en-US" sz="2400" dirty="0" smtClean="0">
                <a:latin typeface="Times New Roman" pitchFamily="18" charset="0"/>
                <a:cs typeface="Times New Roman" pitchFamily="18" charset="0"/>
              </a:rPr>
              <a:t>remain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population when providing advantage </a:t>
            </a:r>
            <a:r>
              <a:rPr lang="en-US" sz="2400" dirty="0">
                <a:latin typeface="Times New Roman" pitchFamily="18" charset="0"/>
                <a:cs typeface="Times New Roman" pitchFamily="18" charset="0"/>
              </a:rPr>
              <a:t>to </a:t>
            </a:r>
            <a:r>
              <a:rPr lang="en-US" sz="2400" dirty="0" smtClean="0">
                <a:latin typeface="Times New Roman" pitchFamily="18" charset="0"/>
                <a:cs typeface="Times New Roman" pitchFamily="18" charset="0"/>
              </a:rPr>
              <a:t>possessor; phenotypes </a:t>
            </a:r>
            <a:r>
              <a:rPr lang="en-US" sz="2400" dirty="0">
                <a:latin typeface="Times New Roman" pitchFamily="18" charset="0"/>
                <a:cs typeface="Times New Roman" pitchFamily="18" charset="0"/>
              </a:rPr>
              <a:t>selected against reduce </a:t>
            </a:r>
            <a:r>
              <a:rPr lang="en-US" sz="2400" dirty="0" smtClean="0">
                <a:latin typeface="Times New Roman" pitchFamily="18" charset="0"/>
                <a:cs typeface="Times New Roman" pitchFamily="18" charset="0"/>
              </a:rPr>
              <a:t>ability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individual </a:t>
            </a:r>
            <a:r>
              <a:rPr lang="en-US" sz="2400" dirty="0">
                <a:latin typeface="Times New Roman" pitchFamily="18" charset="0"/>
                <a:cs typeface="Times New Roman" pitchFamily="18" charset="0"/>
              </a:rPr>
              <a:t>to survive or reproduce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21799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8.12</a:t>
            </a:r>
          </a:p>
        </p:txBody>
      </p:sp>
      <p:sp>
        <p:nvSpPr>
          <p:cNvPr id="22531" name="TextBox 3"/>
          <p:cNvSpPr txBox="1">
            <a:spLocks noChangeArrowheads="1"/>
          </p:cNvSpPr>
          <p:nvPr/>
        </p:nvSpPr>
        <p:spPr bwMode="auto">
          <a:xfrm>
            <a:off x="304800" y="17463"/>
            <a:ext cx="87804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Spatial pattern of flower color along two transects that cut through a ravine of desert snow (</a:t>
            </a:r>
            <a:r>
              <a:rPr lang="en-US" sz="2800" i="1">
                <a:latin typeface="Times New Roman" pitchFamily="18" charset="0"/>
                <a:cs typeface="Times New Roman" pitchFamily="18" charset="0"/>
              </a:rPr>
              <a:t>Linanthus parryae</a:t>
            </a:r>
            <a:r>
              <a:rPr lang="en-US" sz="2800">
                <a:latin typeface="Times New Roman" pitchFamily="18" charset="0"/>
                <a:cs typeface="Times New Roman" pitchFamily="18" charset="0"/>
              </a:rPr>
              <a:t>)</a:t>
            </a:r>
          </a:p>
        </p:txBody>
      </p:sp>
      <p:pic>
        <p:nvPicPr>
          <p:cNvPr id="22532" name="Picture 4" descr="figure8_12_new"/>
          <p:cNvPicPr>
            <a:picLocks noChangeAspect="1" noChangeArrowheads="1"/>
          </p:cNvPicPr>
          <p:nvPr/>
        </p:nvPicPr>
        <p:blipFill>
          <a:blip r:embed="rId3">
            <a:extLst>
              <a:ext uri="{28A0092B-C50C-407E-A947-70E740481C1C}">
                <a14:useLocalDpi xmlns:a14="http://schemas.microsoft.com/office/drawing/2010/main" val="0"/>
              </a:ext>
            </a:extLst>
          </a:blip>
          <a:srcRect r="41026"/>
          <a:stretch>
            <a:fillRect/>
          </a:stretch>
        </p:blipFill>
        <p:spPr bwMode="auto">
          <a:xfrm>
            <a:off x="1249363" y="1341438"/>
            <a:ext cx="385921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p:cNvSpPr>
            <a:spLocks noChangeArrowheads="1"/>
          </p:cNvSpPr>
          <p:nvPr/>
        </p:nvSpPr>
        <p:spPr bwMode="auto">
          <a:xfrm>
            <a:off x="0" y="2306638"/>
            <a:ext cx="1997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Position of ravine dividing populations </a:t>
            </a:r>
          </a:p>
        </p:txBody>
      </p:sp>
      <p:cxnSp>
        <p:nvCxnSpPr>
          <p:cNvPr id="4" name="Straight Arrow Connector 3"/>
          <p:cNvCxnSpPr/>
          <p:nvPr/>
        </p:nvCxnSpPr>
        <p:spPr>
          <a:xfrm flipV="1">
            <a:off x="1393825" y="2452688"/>
            <a:ext cx="1843088" cy="638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393825" y="3090863"/>
            <a:ext cx="1843088" cy="190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536" name="Picture 4" descr="figure8_12_new"/>
          <p:cNvPicPr>
            <a:picLocks noChangeAspect="1" noChangeArrowheads="1"/>
          </p:cNvPicPr>
          <p:nvPr/>
        </p:nvPicPr>
        <p:blipFill>
          <a:blip r:embed="rId3">
            <a:extLst>
              <a:ext uri="{28A0092B-C50C-407E-A947-70E740481C1C}">
                <a14:useLocalDpi xmlns:a14="http://schemas.microsoft.com/office/drawing/2010/main" val="0"/>
              </a:ext>
            </a:extLst>
          </a:blip>
          <a:srcRect l="8852" t="4047" r="74294" b="80717"/>
          <a:stretch>
            <a:fillRect/>
          </a:stretch>
        </p:blipFill>
        <p:spPr bwMode="auto">
          <a:xfrm>
            <a:off x="5745163" y="2654300"/>
            <a:ext cx="250666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flipV="1">
            <a:off x="4586288" y="1625600"/>
            <a:ext cx="2990850" cy="1668463"/>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989263" y="3425825"/>
            <a:ext cx="3403600" cy="130175"/>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539" name="Rectangle 10"/>
          <p:cNvSpPr>
            <a:spLocks noChangeArrowheads="1"/>
          </p:cNvSpPr>
          <p:nvPr/>
        </p:nvSpPr>
        <p:spPr bwMode="auto">
          <a:xfrm>
            <a:off x="5449888" y="4702175"/>
            <a:ext cx="3389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How does the frequency of the white allele change across the ravine?</a:t>
            </a:r>
          </a:p>
        </p:txBody>
      </p:sp>
    </p:spTree>
    <p:extLst>
      <p:ext uri="{BB962C8B-B14F-4D97-AF65-F5344CB8AC3E}">
        <p14:creationId xmlns:p14="http://schemas.microsoft.com/office/powerpoint/2010/main" val="35029876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8.12</a:t>
            </a:r>
          </a:p>
        </p:txBody>
      </p:sp>
      <p:sp>
        <p:nvSpPr>
          <p:cNvPr id="23555" name="TextBox 3"/>
          <p:cNvSpPr txBox="1">
            <a:spLocks noChangeArrowheads="1"/>
          </p:cNvSpPr>
          <p:nvPr/>
        </p:nvSpPr>
        <p:spPr bwMode="auto">
          <a:xfrm>
            <a:off x="304800" y="17463"/>
            <a:ext cx="39036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Estimates of frequencies for four allozymes along each transect</a:t>
            </a:r>
          </a:p>
        </p:txBody>
      </p:sp>
      <p:pic>
        <p:nvPicPr>
          <p:cNvPr id="23556" name="Picture 4" descr="figure8_12_new"/>
          <p:cNvPicPr>
            <a:picLocks noChangeAspect="1" noChangeArrowheads="1"/>
          </p:cNvPicPr>
          <p:nvPr/>
        </p:nvPicPr>
        <p:blipFill>
          <a:blip r:embed="rId3">
            <a:extLst>
              <a:ext uri="{28A0092B-C50C-407E-A947-70E740481C1C}">
                <a14:useLocalDpi xmlns:a14="http://schemas.microsoft.com/office/drawing/2010/main" val="0"/>
              </a:ext>
            </a:extLst>
          </a:blip>
          <a:srcRect l="58974"/>
          <a:stretch>
            <a:fillRect/>
          </a:stretch>
        </p:blipFill>
        <p:spPr bwMode="auto">
          <a:xfrm>
            <a:off x="4498975" y="107950"/>
            <a:ext cx="329565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2"/>
          <p:cNvSpPr>
            <a:spLocks noChangeArrowheads="1"/>
          </p:cNvSpPr>
          <p:nvPr/>
        </p:nvSpPr>
        <p:spPr bwMode="auto">
          <a:xfrm>
            <a:off x="623888" y="2374900"/>
            <a:ext cx="29606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How does the spatial pattern in flower color compare to the allele frequencies?</a:t>
            </a:r>
          </a:p>
        </p:txBody>
      </p:sp>
      <p:cxnSp>
        <p:nvCxnSpPr>
          <p:cNvPr id="9" name="Straight Arrow Connector 8"/>
          <p:cNvCxnSpPr/>
          <p:nvPr/>
        </p:nvCxnSpPr>
        <p:spPr>
          <a:xfrm flipV="1">
            <a:off x="3287713" y="2133600"/>
            <a:ext cx="2139950" cy="638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149600" y="3614738"/>
            <a:ext cx="2582863" cy="288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0995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8.12</a:t>
            </a:r>
          </a:p>
        </p:txBody>
      </p:sp>
      <p:sp>
        <p:nvSpPr>
          <p:cNvPr id="24579" name="TextBox 3"/>
          <p:cNvSpPr txBox="1">
            <a:spLocks noChangeArrowheads="1"/>
          </p:cNvSpPr>
          <p:nvPr/>
        </p:nvSpPr>
        <p:spPr bwMode="auto">
          <a:xfrm>
            <a:off x="304800" y="17463"/>
            <a:ext cx="39036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Estimates of frequencies for four allozymes along each transect</a:t>
            </a:r>
          </a:p>
        </p:txBody>
      </p:sp>
      <p:pic>
        <p:nvPicPr>
          <p:cNvPr id="24580" name="Picture 4" descr="figure8_12_new"/>
          <p:cNvPicPr>
            <a:picLocks noChangeAspect="1" noChangeArrowheads="1"/>
          </p:cNvPicPr>
          <p:nvPr/>
        </p:nvPicPr>
        <p:blipFill>
          <a:blip r:embed="rId3">
            <a:extLst>
              <a:ext uri="{28A0092B-C50C-407E-A947-70E740481C1C}">
                <a14:useLocalDpi xmlns:a14="http://schemas.microsoft.com/office/drawing/2010/main" val="0"/>
              </a:ext>
            </a:extLst>
          </a:blip>
          <a:srcRect l="58974"/>
          <a:stretch>
            <a:fillRect/>
          </a:stretch>
        </p:blipFill>
        <p:spPr bwMode="auto">
          <a:xfrm>
            <a:off x="4498975" y="107950"/>
            <a:ext cx="329565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
          <p:cNvSpPr>
            <a:spLocks noChangeArrowheads="1"/>
          </p:cNvSpPr>
          <p:nvPr/>
        </p:nvSpPr>
        <p:spPr bwMode="auto">
          <a:xfrm>
            <a:off x="465138" y="2374900"/>
            <a:ext cx="3119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No spatial pattern evident in these allozymes – note the slope of each line</a:t>
            </a:r>
          </a:p>
        </p:txBody>
      </p:sp>
      <p:cxnSp>
        <p:nvCxnSpPr>
          <p:cNvPr id="6" name="Straight Arrow Connector 5"/>
          <p:cNvCxnSpPr/>
          <p:nvPr/>
        </p:nvCxnSpPr>
        <p:spPr>
          <a:xfrm flipV="1">
            <a:off x="3287713" y="2133600"/>
            <a:ext cx="2139950" cy="638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149600" y="3614738"/>
            <a:ext cx="2582863" cy="288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0087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8.12</a:t>
            </a:r>
          </a:p>
        </p:txBody>
      </p:sp>
      <p:sp>
        <p:nvSpPr>
          <p:cNvPr id="21507" name="TextBox 3"/>
          <p:cNvSpPr txBox="1">
            <a:spLocks noChangeArrowheads="1"/>
          </p:cNvSpPr>
          <p:nvPr/>
        </p:nvSpPr>
        <p:spPr bwMode="auto">
          <a:xfrm>
            <a:off x="304800" y="17463"/>
            <a:ext cx="87804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Spatial pattern of flower color along two transects that cut through a ravine, and estimates of frequencies for four allozymes along each </a:t>
            </a:r>
          </a:p>
        </p:txBody>
      </p:sp>
      <p:pic>
        <p:nvPicPr>
          <p:cNvPr id="21508" name="Picture 4" descr="figure8_12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1341438"/>
            <a:ext cx="654526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
          <p:cNvSpPr>
            <a:spLocks noChangeArrowheads="1"/>
          </p:cNvSpPr>
          <p:nvPr/>
        </p:nvSpPr>
        <p:spPr bwMode="auto">
          <a:xfrm>
            <a:off x="0" y="2306638"/>
            <a:ext cx="1997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Position of ravine dividing populations </a:t>
            </a:r>
          </a:p>
        </p:txBody>
      </p:sp>
      <p:cxnSp>
        <p:nvCxnSpPr>
          <p:cNvPr id="4" name="Straight Arrow Connector 3"/>
          <p:cNvCxnSpPr/>
          <p:nvPr/>
        </p:nvCxnSpPr>
        <p:spPr>
          <a:xfrm flipV="1">
            <a:off x="1393825" y="2452688"/>
            <a:ext cx="1843088" cy="638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393825" y="3090863"/>
            <a:ext cx="1843088" cy="190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7461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8.13</a:t>
            </a:r>
          </a:p>
        </p:txBody>
      </p:sp>
      <p:sp>
        <p:nvSpPr>
          <p:cNvPr id="26627" name="TextBox 3"/>
          <p:cNvSpPr txBox="1">
            <a:spLocks noChangeArrowheads="1"/>
          </p:cNvSpPr>
          <p:nvPr/>
        </p:nvSpPr>
        <p:spPr bwMode="auto">
          <a:xfrm>
            <a:off x="4992688" y="147638"/>
            <a:ext cx="415131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Mean seed production (± 1 s.e.) for blue- and white-flowered desert snow plants from transplant plots</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638"/>
            <a:ext cx="4816475"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p:cNvSpPr txBox="1">
            <a:spLocks noChangeArrowheads="1"/>
          </p:cNvSpPr>
          <p:nvPr/>
        </p:nvSpPr>
        <p:spPr bwMode="auto">
          <a:xfrm>
            <a:off x="1404938" y="6149975"/>
            <a:ext cx="3411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blue side    white side</a:t>
            </a:r>
          </a:p>
        </p:txBody>
      </p:sp>
      <p:cxnSp>
        <p:nvCxnSpPr>
          <p:cNvPr id="3" name="Straight Arrow Connector 2"/>
          <p:cNvCxnSpPr/>
          <p:nvPr/>
        </p:nvCxnSpPr>
        <p:spPr>
          <a:xfrm flipV="1">
            <a:off x="2408238" y="5630863"/>
            <a:ext cx="857250" cy="65405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1249363" y="5630863"/>
            <a:ext cx="730250" cy="65405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846513" y="5594350"/>
            <a:ext cx="428625" cy="690563"/>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408238" y="5594350"/>
            <a:ext cx="958850" cy="690563"/>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6634" name="Rectangle 14"/>
          <p:cNvSpPr>
            <a:spLocks noChangeArrowheads="1"/>
          </p:cNvSpPr>
          <p:nvPr/>
        </p:nvSpPr>
        <p:spPr bwMode="auto">
          <a:xfrm>
            <a:off x="5224463" y="3429000"/>
            <a:ext cx="3687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Do you detect evidence for natural selection?</a:t>
            </a:r>
          </a:p>
        </p:txBody>
      </p:sp>
      <p:sp>
        <p:nvSpPr>
          <p:cNvPr id="2" name="Rectangle 1"/>
          <p:cNvSpPr/>
          <p:nvPr/>
        </p:nvSpPr>
        <p:spPr>
          <a:xfrm>
            <a:off x="1741488" y="147638"/>
            <a:ext cx="1095375" cy="2290762"/>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2751138" y="3976688"/>
            <a:ext cx="1095375" cy="1395412"/>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42530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8.14</a:t>
            </a:r>
          </a:p>
        </p:txBody>
      </p:sp>
      <p:sp>
        <p:nvSpPr>
          <p:cNvPr id="28675" name="TextBox 3"/>
          <p:cNvSpPr txBox="1">
            <a:spLocks noChangeArrowheads="1"/>
          </p:cNvSpPr>
          <p:nvPr/>
        </p:nvSpPr>
        <p:spPr bwMode="auto">
          <a:xfrm>
            <a:off x="511175" y="147638"/>
            <a:ext cx="8632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Variation in plant cover on two sides of a ravine where desert snow grows</a:t>
            </a:r>
          </a:p>
        </p:txBody>
      </p:sp>
      <p:pic>
        <p:nvPicPr>
          <p:cNvPr id="28676" name="Picture 4" descr="figure8_14_new"/>
          <p:cNvPicPr>
            <a:picLocks noChangeAspect="1" noChangeArrowheads="1"/>
          </p:cNvPicPr>
          <p:nvPr/>
        </p:nvPicPr>
        <p:blipFill>
          <a:blip r:embed="rId3">
            <a:extLst>
              <a:ext uri="{28A0092B-C50C-407E-A947-70E740481C1C}">
                <a14:useLocalDpi xmlns:a14="http://schemas.microsoft.com/office/drawing/2010/main" val="0"/>
              </a:ext>
            </a:extLst>
          </a:blip>
          <a:srcRect r="51321"/>
          <a:stretch>
            <a:fillRect/>
          </a:stretch>
        </p:blipFill>
        <p:spPr bwMode="auto">
          <a:xfrm>
            <a:off x="0" y="1349375"/>
            <a:ext cx="519588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p:cNvSpPr txBox="1">
            <a:spLocks noChangeArrowheads="1"/>
          </p:cNvSpPr>
          <p:nvPr/>
        </p:nvSpPr>
        <p:spPr bwMode="auto">
          <a:xfrm>
            <a:off x="4943475" y="1820863"/>
            <a:ext cx="32432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Asterisks indicate that the cover for a species was statistically different on the two sides. </a:t>
            </a:r>
          </a:p>
          <a:p>
            <a:pPr eaLnBrk="1" hangingPunct="1"/>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What do the patterns suggest to you?</a:t>
            </a:r>
          </a:p>
        </p:txBody>
      </p:sp>
    </p:spTree>
    <p:extLst>
      <p:ext uri="{BB962C8B-B14F-4D97-AF65-F5344CB8AC3E}">
        <p14:creationId xmlns:p14="http://schemas.microsoft.com/office/powerpoint/2010/main" val="12031058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8.14</a:t>
            </a:r>
          </a:p>
        </p:txBody>
      </p:sp>
      <p:sp>
        <p:nvSpPr>
          <p:cNvPr id="29699" name="TextBox 3"/>
          <p:cNvSpPr txBox="1">
            <a:spLocks noChangeArrowheads="1"/>
          </p:cNvSpPr>
          <p:nvPr/>
        </p:nvSpPr>
        <p:spPr bwMode="auto">
          <a:xfrm>
            <a:off x="511175" y="147638"/>
            <a:ext cx="8632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Differences in soil composition along a transect that crossed the ravine</a:t>
            </a:r>
          </a:p>
        </p:txBody>
      </p:sp>
      <p:pic>
        <p:nvPicPr>
          <p:cNvPr id="29700" name="Picture 4" descr="figure8_14_new"/>
          <p:cNvPicPr>
            <a:picLocks noChangeAspect="1" noChangeArrowheads="1"/>
          </p:cNvPicPr>
          <p:nvPr/>
        </p:nvPicPr>
        <p:blipFill>
          <a:blip r:embed="rId3">
            <a:extLst>
              <a:ext uri="{28A0092B-C50C-407E-A947-70E740481C1C}">
                <a14:useLocalDpi xmlns:a14="http://schemas.microsoft.com/office/drawing/2010/main" val="0"/>
              </a:ext>
            </a:extLst>
          </a:blip>
          <a:srcRect l="47406"/>
          <a:stretch>
            <a:fillRect/>
          </a:stretch>
        </p:blipFill>
        <p:spPr bwMode="auto">
          <a:xfrm>
            <a:off x="3365500" y="1349375"/>
            <a:ext cx="5757863"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p:cNvSpPr txBox="1">
            <a:spLocks noChangeArrowheads="1"/>
          </p:cNvSpPr>
          <p:nvPr/>
        </p:nvSpPr>
        <p:spPr bwMode="auto">
          <a:xfrm>
            <a:off x="298450" y="2024063"/>
            <a:ext cx="3243263"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Asterisks indicate that the variable was statistically different on the two sides.</a:t>
            </a:r>
          </a:p>
          <a:p>
            <a:pPr eaLnBrk="1" hangingPunct="1"/>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What do the patterns suggest to you?</a:t>
            </a:r>
          </a:p>
        </p:txBody>
      </p:sp>
    </p:spTree>
    <p:extLst>
      <p:ext uri="{BB962C8B-B14F-4D97-AF65-F5344CB8AC3E}">
        <p14:creationId xmlns:p14="http://schemas.microsoft.com/office/powerpoint/2010/main" val="13561748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4800">
                <a:latin typeface="Times New Roman" pitchFamily="18" charset="0"/>
              </a:rPr>
              <a:t>Integrating Concepts in Biology</a:t>
            </a:r>
          </a:p>
        </p:txBody>
      </p:sp>
      <p:sp>
        <p:nvSpPr>
          <p:cNvPr id="2051" name="TextBox 2"/>
          <p:cNvSpPr txBox="1">
            <a:spLocks noChangeArrowheads="1"/>
          </p:cNvSpPr>
          <p:nvPr/>
        </p:nvSpPr>
        <p:spPr bwMode="auto">
          <a:xfrm>
            <a:off x="0" y="1343025"/>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smtClean="0">
                <a:latin typeface="Times New Roman" pitchFamily="18" charset="0"/>
                <a:cs typeface="Times New Roman" pitchFamily="18" charset="0"/>
              </a:rPr>
              <a:t>Chapter </a:t>
            </a:r>
            <a:r>
              <a:rPr lang="en-US" sz="3600" dirty="0">
                <a:latin typeface="Times New Roman" pitchFamily="18" charset="0"/>
                <a:cs typeface="Times New Roman" pitchFamily="18" charset="0"/>
              </a:rPr>
              <a:t>8</a:t>
            </a:r>
            <a:r>
              <a:rPr lang="en-US" sz="3600" dirty="0" smtClean="0">
                <a:latin typeface="Times New Roman" pitchFamily="18" charset="0"/>
                <a:cs typeface="Times New Roman" pitchFamily="18" charset="0"/>
              </a:rPr>
              <a:t>: Evolution </a:t>
            </a:r>
            <a:r>
              <a:rPr lang="en-US" sz="3600" dirty="0">
                <a:latin typeface="Times New Roman" pitchFamily="18" charset="0"/>
                <a:cs typeface="Times New Roman" pitchFamily="18" charset="0"/>
              </a:rPr>
              <a:t>of Organisms</a:t>
            </a:r>
          </a:p>
          <a:p>
            <a:pPr algn="ctr" eaLnBrk="1" hangingPunct="1"/>
            <a:endParaRPr lang="en-US" sz="3600" dirty="0">
              <a:latin typeface="Times New Roman" pitchFamily="18" charset="0"/>
              <a:cs typeface="Times New Roman" pitchFamily="18" charset="0"/>
            </a:endParaRPr>
          </a:p>
          <a:p>
            <a:pPr algn="ctr" eaLnBrk="1" hangingPunct="1"/>
            <a:r>
              <a:rPr lang="en-US" sz="3600" dirty="0">
                <a:latin typeface="Times New Roman" pitchFamily="18" charset="0"/>
                <a:cs typeface="Times New Roman" pitchFamily="18" charset="0"/>
              </a:rPr>
              <a:t>Section 8.3: Can you observe descent with </a:t>
            </a:r>
            <a:r>
              <a:rPr lang="en-US" sz="3600" dirty="0" smtClean="0">
                <a:latin typeface="Times New Roman" pitchFamily="18" charset="0"/>
                <a:cs typeface="Times New Roman" pitchFamily="18" charset="0"/>
              </a:rPr>
              <a:t>modification?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961195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8.15</a:t>
            </a:r>
          </a:p>
        </p:txBody>
      </p:sp>
      <p:sp>
        <p:nvSpPr>
          <p:cNvPr id="8195" name="TextBox 3"/>
          <p:cNvSpPr txBox="1">
            <a:spLocks noChangeArrowheads="1"/>
          </p:cNvSpPr>
          <p:nvPr/>
        </p:nvSpPr>
        <p:spPr bwMode="auto">
          <a:xfrm>
            <a:off x="268288" y="147638"/>
            <a:ext cx="887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Evolutionary tree of major groups of plant species. </a:t>
            </a:r>
          </a:p>
        </p:txBody>
      </p:sp>
      <p:pic>
        <p:nvPicPr>
          <p:cNvPr id="8196" name="Picture 4" descr="figure8_16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31838"/>
            <a:ext cx="8112125"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5819775" y="3482975"/>
            <a:ext cx="32654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To what group of species are flowering plants most closely related? </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The species that existed at branch point “b” was the common ancestor of what groups of species?  </a:t>
            </a:r>
          </a:p>
        </p:txBody>
      </p:sp>
      <p:sp>
        <p:nvSpPr>
          <p:cNvPr id="7" name="Rectangle 6"/>
          <p:cNvSpPr/>
          <p:nvPr/>
        </p:nvSpPr>
        <p:spPr>
          <a:xfrm>
            <a:off x="6400800" y="747713"/>
            <a:ext cx="2286000" cy="544512"/>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383088" y="3686175"/>
            <a:ext cx="841375" cy="544513"/>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 name="Straight Arrow Connector 4"/>
          <p:cNvCxnSpPr/>
          <p:nvPr/>
        </p:nvCxnSpPr>
        <p:spPr>
          <a:xfrm flipH="1" flipV="1">
            <a:off x="5065713" y="4230688"/>
            <a:ext cx="754062" cy="1196975"/>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7" idx="2"/>
          </p:cNvCxnSpPr>
          <p:nvPr/>
        </p:nvCxnSpPr>
        <p:spPr>
          <a:xfrm flipV="1">
            <a:off x="7242175" y="1292225"/>
            <a:ext cx="301625" cy="239395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8894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162050"/>
          <a:ext cx="9143997" cy="4914900"/>
        </p:xfrm>
        <a:graphic>
          <a:graphicData uri="http://schemas.openxmlformats.org/drawingml/2006/table">
            <a:tbl>
              <a:tblPr/>
              <a:tblGrid>
                <a:gridCol w="1311965"/>
                <a:gridCol w="1311965"/>
                <a:gridCol w="1272207"/>
                <a:gridCol w="1311965"/>
                <a:gridCol w="1311965"/>
                <a:gridCol w="1311965"/>
                <a:gridCol w="1311965"/>
              </a:tblGrid>
              <a:tr h="819150">
                <a:tc>
                  <a:txBody>
                    <a:bodyPr/>
                    <a:lstStyle/>
                    <a:p>
                      <a:pPr algn="ctr" fontAlgn="b"/>
                      <a:r>
                        <a:rPr lang="en-US" sz="2000" b="0" i="0" u="none" strike="noStrike" dirty="0" err="1">
                          <a:solidFill>
                            <a:srgbClr val="000000"/>
                          </a:solidFill>
                          <a:latin typeface="Times New Roman" pitchFamily="18" charset="0"/>
                          <a:cs typeface="Times New Roman" pitchFamily="18" charset="0"/>
                        </a:rPr>
                        <a:t>Midparent</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Times New Roman" pitchFamily="18" charset="0"/>
                          <a:cs typeface="Times New Roman" pitchFamily="18" charset="0"/>
                        </a:rPr>
                        <a:t>Child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Midparent Squared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Midparent times Child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Coef on 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Coef on 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Times New Roman" pitchFamily="18" charset="0"/>
                          <a:cs typeface="Times New Roman" pitchFamily="18" charset="0"/>
                        </a:rPr>
                        <a:t>RHS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70.5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4970.25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4349.85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4333017.5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4318042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rgbClr val="000000"/>
                          </a:solidFill>
                          <a:latin typeface="Times New Roman" pitchFamily="18" charset="0"/>
                          <a:cs typeface="Times New Roman" pitchFamily="18" charset="0"/>
                        </a:rPr>
                        <a:t>68.5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4692.25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4226.45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928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63186.1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65.5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4290.25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4041.35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r>
                        <a:rPr lang="en-US" sz="2000" b="0" i="0" u="none" strike="noStrike">
                          <a:solidFill>
                            <a:srgbClr val="000000"/>
                          </a:solidFill>
                          <a:latin typeface="Times New Roman" pitchFamily="18" charset="0"/>
                          <a:cs typeface="Times New Roman" pitchFamily="18" charset="0"/>
                        </a:rPr>
                        <a:t>64.5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4160.25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3979.65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0.646</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r>
                        <a:rPr lang="en-US" sz="2000" b="0" i="0" u="none" strike="noStrike">
                          <a:solidFill>
                            <a:srgbClr val="000000"/>
                          </a:solidFill>
                          <a:latin typeface="Times New Roman" pitchFamily="18" charset="0"/>
                          <a:cs typeface="Times New Roman" pitchFamily="18" charset="0"/>
                        </a:rPr>
                        <a:t>64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4096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3948.8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23.942</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4556.25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Times New Roman" pitchFamily="18" charset="0"/>
                          <a:cs typeface="Times New Roman" pitchFamily="18" charset="0"/>
                        </a:rPr>
                        <a:t>4198.5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4556.25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4198.5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4556.25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Times New Roman" pitchFamily="18" charset="0"/>
                          <a:cs typeface="Times New Roman" pitchFamily="18" charset="0"/>
                        </a:rPr>
                        <a:t>4198.5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ectangle 2"/>
          <p:cNvSpPr/>
          <p:nvPr/>
        </p:nvSpPr>
        <p:spPr>
          <a:xfrm>
            <a:off x="6824663" y="3670300"/>
            <a:ext cx="2120900" cy="465138"/>
          </a:xfrm>
          <a:prstGeom prst="rect">
            <a:avLst/>
          </a:prstGeom>
          <a:noFill/>
          <a:ln w="571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51" name="TextBox 3"/>
          <p:cNvSpPr txBox="1">
            <a:spLocks noChangeArrowheads="1"/>
          </p:cNvSpPr>
          <p:nvPr/>
        </p:nvSpPr>
        <p:spPr bwMode="auto">
          <a:xfrm>
            <a:off x="5356225" y="3678238"/>
            <a:ext cx="725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000">
                <a:latin typeface="Times New Roman" pitchFamily="18" charset="0"/>
                <a:cs typeface="Times New Roman" pitchFamily="18" charset="0"/>
              </a:rPr>
              <a:t>slope</a:t>
            </a:r>
          </a:p>
        </p:txBody>
      </p:sp>
      <p:cxnSp>
        <p:nvCxnSpPr>
          <p:cNvPr id="6" name="Straight Arrow Connector 5"/>
          <p:cNvCxnSpPr/>
          <p:nvPr/>
        </p:nvCxnSpPr>
        <p:spPr>
          <a:xfrm>
            <a:off x="6289675" y="4694238"/>
            <a:ext cx="5349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824663" y="4508500"/>
            <a:ext cx="2120900" cy="371475"/>
          </a:xfrm>
          <a:prstGeom prst="rect">
            <a:avLst/>
          </a:prstGeom>
          <a:noFill/>
          <a:ln w="571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54" name="TextBox 8"/>
          <p:cNvSpPr txBox="1">
            <a:spLocks noChangeArrowheads="1"/>
          </p:cNvSpPr>
          <p:nvPr/>
        </p:nvSpPr>
        <p:spPr bwMode="auto">
          <a:xfrm>
            <a:off x="4997450" y="4451350"/>
            <a:ext cx="129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000">
                <a:latin typeface="Times New Roman" pitchFamily="18" charset="0"/>
                <a:cs typeface="Times New Roman" pitchFamily="18" charset="0"/>
              </a:rPr>
              <a:t>y-intercept</a:t>
            </a:r>
          </a:p>
        </p:txBody>
      </p:sp>
      <p:cxnSp>
        <p:nvCxnSpPr>
          <p:cNvPr id="12" name="Straight Arrow Connector 11"/>
          <p:cNvCxnSpPr>
            <a:endCxn id="3" idx="1"/>
          </p:cNvCxnSpPr>
          <p:nvPr/>
        </p:nvCxnSpPr>
        <p:spPr>
          <a:xfrm>
            <a:off x="6043613" y="3902075"/>
            <a:ext cx="7810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456" name="TextBox 3"/>
          <p:cNvSpPr txBox="1">
            <a:spLocks noChangeArrowheads="1"/>
          </p:cNvSpPr>
          <p:nvPr/>
        </p:nvSpPr>
        <p:spPr bwMode="auto">
          <a:xfrm>
            <a:off x="411163" y="147638"/>
            <a:ext cx="865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BME 8.1: How does linear regression work?</a:t>
            </a:r>
          </a:p>
        </p:txBody>
      </p:sp>
      <p:sp>
        <p:nvSpPr>
          <p:cNvPr id="16" name="Rectangle 15"/>
          <p:cNvSpPr/>
          <p:nvPr/>
        </p:nvSpPr>
        <p:spPr>
          <a:xfrm>
            <a:off x="4997450" y="3446463"/>
            <a:ext cx="4067175" cy="1801812"/>
          </a:xfrm>
          <a:prstGeom prst="rect">
            <a:avLst/>
          </a:prstGeom>
          <a:noFill/>
          <a:ln w="57150">
            <a:solidFill>
              <a:srgbClr val="0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8.16</a:t>
            </a:r>
          </a:p>
        </p:txBody>
      </p:sp>
      <p:sp>
        <p:nvSpPr>
          <p:cNvPr id="10243" name="TextBox 3"/>
          <p:cNvSpPr txBox="1">
            <a:spLocks noChangeArrowheads="1"/>
          </p:cNvSpPr>
          <p:nvPr/>
        </p:nvSpPr>
        <p:spPr bwMode="auto">
          <a:xfrm>
            <a:off x="231775" y="147638"/>
            <a:ext cx="8782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Morphology and pollen packet placement of orchids</a:t>
            </a:r>
          </a:p>
        </p:txBody>
      </p:sp>
      <p:pic>
        <p:nvPicPr>
          <p:cNvPr id="10244" name="Picture 4" descr="nature06039-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1639888"/>
            <a:ext cx="907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3"/>
          <p:cNvSpPr txBox="1">
            <a:spLocks noChangeArrowheads="1"/>
          </p:cNvSpPr>
          <p:nvPr/>
        </p:nvSpPr>
        <p:spPr bwMode="auto">
          <a:xfrm>
            <a:off x="2235200" y="5902325"/>
            <a:ext cx="497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Orchid flowers often have a lip</a:t>
            </a:r>
          </a:p>
        </p:txBody>
      </p:sp>
      <p:sp>
        <p:nvSpPr>
          <p:cNvPr id="10246" name="Rectangle 1"/>
          <p:cNvSpPr>
            <a:spLocks noChangeArrowheads="1"/>
          </p:cNvSpPr>
          <p:nvPr/>
        </p:nvSpPr>
        <p:spPr bwMode="auto">
          <a:xfrm>
            <a:off x="2220913" y="757238"/>
            <a:ext cx="4035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The pollen packet lies at the end of the erect anther. </a:t>
            </a:r>
          </a:p>
        </p:txBody>
      </p:sp>
      <p:cxnSp>
        <p:nvCxnSpPr>
          <p:cNvPr id="7" name="Straight Arrow Connector 6"/>
          <p:cNvCxnSpPr>
            <a:stCxn id="19" idx="2"/>
          </p:cNvCxnSpPr>
          <p:nvPr/>
        </p:nvCxnSpPr>
        <p:spPr>
          <a:xfrm flipH="1">
            <a:off x="3324225" y="1211263"/>
            <a:ext cx="604838" cy="1647825"/>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02113" y="1211263"/>
            <a:ext cx="1603375" cy="1489075"/>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703888" y="1639888"/>
            <a:ext cx="552450" cy="827087"/>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092575" y="1639888"/>
            <a:ext cx="1611313" cy="1379537"/>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062538" y="1235075"/>
            <a:ext cx="1135062" cy="404813"/>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2932113" y="806450"/>
            <a:ext cx="1995487" cy="404813"/>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2" name="Straight Arrow Connector 21"/>
          <p:cNvCxnSpPr/>
          <p:nvPr/>
        </p:nvCxnSpPr>
        <p:spPr>
          <a:xfrm flipV="1">
            <a:off x="6488113" y="4295775"/>
            <a:ext cx="203200" cy="1684338"/>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3324225" y="3527425"/>
            <a:ext cx="3113088" cy="2452688"/>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299200" y="5988050"/>
            <a:ext cx="568325" cy="404813"/>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497521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952500"/>
            <a:ext cx="315149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81450" y="6324600"/>
            <a:ext cx="5162550" cy="369332"/>
          </a:xfrm>
          <a:prstGeom prst="rect">
            <a:avLst/>
          </a:prstGeom>
        </p:spPr>
        <p:txBody>
          <a:bodyPr wrap="square">
            <a:spAutoFit/>
          </a:bodyPr>
          <a:lstStyle/>
          <a:p>
            <a:r>
              <a:rPr lang="en-US" dirty="0"/>
              <a:t>http://www.anu.edu.au/BoZo/orchid_pollination/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9" y="427294"/>
            <a:ext cx="5519738" cy="350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50" y="3831610"/>
            <a:ext cx="4572000" cy="1477328"/>
          </a:xfrm>
          <a:prstGeom prst="rect">
            <a:avLst/>
          </a:prstGeom>
        </p:spPr>
        <p:txBody>
          <a:bodyPr>
            <a:spAutoFit/>
          </a:bodyPr>
          <a:lstStyle/>
          <a:p>
            <a:r>
              <a:rPr lang="en-US" i="1" dirty="0" err="1" smtClean="0"/>
              <a:t>Meliorchis</a:t>
            </a:r>
            <a:r>
              <a:rPr lang="en-US" i="1" dirty="0" smtClean="0"/>
              <a:t> </a:t>
            </a:r>
            <a:r>
              <a:rPr lang="en-US" i="1" dirty="0" err="1" smtClean="0"/>
              <a:t>caribea</a:t>
            </a:r>
            <a:r>
              <a:rPr lang="en-US" i="1" dirty="0" smtClean="0"/>
              <a:t>. </a:t>
            </a:r>
            <a:r>
              <a:rPr lang="en-US" dirty="0"/>
              <a:t>This orchid</a:t>
            </a:r>
          </a:p>
          <a:p>
            <a:r>
              <a:rPr lang="en-US" dirty="0" err="1"/>
              <a:t>pollinarium</a:t>
            </a:r>
            <a:r>
              <a:rPr lang="en-US" dirty="0"/>
              <a:t>, carried by a worker stingless </a:t>
            </a:r>
            <a:r>
              <a:rPr lang="en-US" dirty="0" smtClean="0"/>
              <a:t>bee, is preserved </a:t>
            </a:r>
            <a:r>
              <a:rPr lang="en-US" dirty="0"/>
              <a:t>in amber </a:t>
            </a:r>
            <a:r>
              <a:rPr lang="en-US" dirty="0" smtClean="0"/>
              <a:t>and </a:t>
            </a:r>
            <a:r>
              <a:rPr lang="en-US" dirty="0"/>
              <a:t>represents the </a:t>
            </a:r>
            <a:r>
              <a:rPr lang="en-US" dirty="0" smtClean="0"/>
              <a:t>first definitive </a:t>
            </a:r>
            <a:r>
              <a:rPr lang="en-US" dirty="0"/>
              <a:t>fossil record for the family </a:t>
            </a:r>
            <a:r>
              <a:rPr lang="en-US" dirty="0" err="1"/>
              <a:t>Orchidaceae</a:t>
            </a:r>
            <a:r>
              <a:rPr lang="en-US" dirty="0" smtClean="0"/>
              <a:t>. (scale </a:t>
            </a:r>
            <a:r>
              <a:rPr lang="en-US" dirty="0"/>
              <a:t>bar, 1,000 mm).</a:t>
            </a:r>
          </a:p>
        </p:txBody>
      </p:sp>
    </p:spTree>
    <p:extLst>
      <p:ext uri="{BB962C8B-B14F-4D97-AF65-F5344CB8AC3E}">
        <p14:creationId xmlns:p14="http://schemas.microsoft.com/office/powerpoint/2010/main" val="1367553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8.3</a:t>
            </a:r>
          </a:p>
        </p:txBody>
      </p:sp>
      <p:sp>
        <p:nvSpPr>
          <p:cNvPr id="12291" name="TextBox 3"/>
          <p:cNvSpPr txBox="1">
            <a:spLocks noChangeArrowheads="1"/>
          </p:cNvSpPr>
          <p:nvPr/>
        </p:nvSpPr>
        <p:spPr bwMode="auto">
          <a:xfrm>
            <a:off x="295275" y="147638"/>
            <a:ext cx="884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Phenotypic characters for several orchid genera.  </a:t>
            </a:r>
          </a:p>
        </p:txBody>
      </p:sp>
      <p:graphicFrame>
        <p:nvGraphicFramePr>
          <p:cNvPr id="4" name="Table 3"/>
          <p:cNvGraphicFramePr>
            <a:graphicFrameLocks noGrp="1"/>
          </p:cNvGraphicFramePr>
          <p:nvPr/>
        </p:nvGraphicFramePr>
        <p:xfrm>
          <a:off x="66675" y="968375"/>
          <a:ext cx="8821738" cy="5121276"/>
        </p:xfrm>
        <a:graphic>
          <a:graphicData uri="http://schemas.openxmlformats.org/drawingml/2006/table">
            <a:tbl>
              <a:tblPr/>
              <a:tblGrid>
                <a:gridCol w="2178542"/>
                <a:gridCol w="484120"/>
                <a:gridCol w="511015"/>
                <a:gridCol w="497567"/>
                <a:gridCol w="511015"/>
                <a:gridCol w="497567"/>
                <a:gridCol w="470673"/>
                <a:gridCol w="457224"/>
                <a:gridCol w="376537"/>
                <a:gridCol w="484120"/>
                <a:gridCol w="470672"/>
                <a:gridCol w="457224"/>
                <a:gridCol w="537911"/>
                <a:gridCol w="443776"/>
                <a:gridCol w="443775"/>
              </a:tblGrid>
              <a:tr h="853546">
                <a:tc>
                  <a:txBody>
                    <a:bodyPr/>
                    <a:lstStyle/>
                    <a:p>
                      <a:pPr marL="0" marR="0" algn="l">
                        <a:lnSpc>
                          <a:spcPct val="200000"/>
                        </a:lnSpc>
                        <a:spcBef>
                          <a:spcPts val="0"/>
                        </a:spcBef>
                        <a:spcAft>
                          <a:spcPts val="0"/>
                        </a:spcAft>
                      </a:pPr>
                      <a:r>
                        <a:rPr lang="en-US" sz="2800" i="1" dirty="0">
                          <a:latin typeface="Times New Roman"/>
                          <a:ea typeface="Times New Roman"/>
                          <a:cs typeface="Times New Roman"/>
                        </a:rPr>
                        <a:t>Specimen</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a</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b</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c</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d</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e</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f</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g</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h</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i</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j</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k</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l</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m</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n</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Altensteinia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2</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Gomphichis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Goodyera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Microchilus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Meliorchis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7911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8.3</a:t>
            </a:r>
          </a:p>
        </p:txBody>
      </p:sp>
      <p:sp>
        <p:nvSpPr>
          <p:cNvPr id="13315" name="TextBox 3"/>
          <p:cNvSpPr txBox="1">
            <a:spLocks noChangeArrowheads="1"/>
          </p:cNvSpPr>
          <p:nvPr/>
        </p:nvSpPr>
        <p:spPr bwMode="auto">
          <a:xfrm>
            <a:off x="295275" y="147638"/>
            <a:ext cx="884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Phenotypic characters for several orchid genera.  </a:t>
            </a:r>
          </a:p>
        </p:txBody>
      </p:sp>
      <p:graphicFrame>
        <p:nvGraphicFramePr>
          <p:cNvPr id="4" name="Table 3"/>
          <p:cNvGraphicFramePr>
            <a:graphicFrameLocks noGrp="1"/>
          </p:cNvGraphicFramePr>
          <p:nvPr/>
        </p:nvGraphicFramePr>
        <p:xfrm>
          <a:off x="66675" y="968375"/>
          <a:ext cx="8821738" cy="5121276"/>
        </p:xfrm>
        <a:graphic>
          <a:graphicData uri="http://schemas.openxmlformats.org/drawingml/2006/table">
            <a:tbl>
              <a:tblPr/>
              <a:tblGrid>
                <a:gridCol w="2178542"/>
                <a:gridCol w="484120"/>
                <a:gridCol w="511015"/>
                <a:gridCol w="497567"/>
                <a:gridCol w="511015"/>
                <a:gridCol w="497567"/>
                <a:gridCol w="470673"/>
                <a:gridCol w="457224"/>
                <a:gridCol w="376537"/>
                <a:gridCol w="484120"/>
                <a:gridCol w="470672"/>
                <a:gridCol w="457224"/>
                <a:gridCol w="537911"/>
                <a:gridCol w="443776"/>
                <a:gridCol w="443775"/>
              </a:tblGrid>
              <a:tr h="853546">
                <a:tc>
                  <a:txBody>
                    <a:bodyPr/>
                    <a:lstStyle/>
                    <a:p>
                      <a:pPr marL="0" marR="0" algn="l">
                        <a:lnSpc>
                          <a:spcPct val="200000"/>
                        </a:lnSpc>
                        <a:spcBef>
                          <a:spcPts val="0"/>
                        </a:spcBef>
                        <a:spcAft>
                          <a:spcPts val="0"/>
                        </a:spcAft>
                      </a:pPr>
                      <a:r>
                        <a:rPr lang="en-US" sz="2800" i="1" dirty="0">
                          <a:latin typeface="Times New Roman"/>
                          <a:ea typeface="Times New Roman"/>
                          <a:cs typeface="Times New Roman"/>
                        </a:rPr>
                        <a:t>Specimen</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a</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b</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c</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d</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e</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f</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g</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h</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i</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j</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k</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l</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m</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n</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Altensteinia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2</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Gomphichis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Goodyera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dirty="0" err="1">
                          <a:latin typeface="Times New Roman"/>
                          <a:ea typeface="Times New Roman"/>
                          <a:cs typeface="Times New Roman"/>
                        </a:rPr>
                        <a:t>Microchilus</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Meliorchis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3411" name="Rectangle 1"/>
          <p:cNvSpPr>
            <a:spLocks noChangeArrowheads="1"/>
          </p:cNvSpPr>
          <p:nvPr/>
        </p:nvSpPr>
        <p:spPr bwMode="auto">
          <a:xfrm>
            <a:off x="1685925" y="6149975"/>
            <a:ext cx="406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Living orchids</a:t>
            </a:r>
          </a:p>
        </p:txBody>
      </p:sp>
      <p:cxnSp>
        <p:nvCxnSpPr>
          <p:cNvPr id="6" name="Straight Arrow Connector 5"/>
          <p:cNvCxnSpPr/>
          <p:nvPr/>
        </p:nvCxnSpPr>
        <p:spPr>
          <a:xfrm flipH="1" flipV="1">
            <a:off x="2046288" y="5243513"/>
            <a:ext cx="839787" cy="1036637"/>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8738" y="1973263"/>
            <a:ext cx="1987550" cy="3270250"/>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93248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8.3</a:t>
            </a:r>
          </a:p>
        </p:txBody>
      </p:sp>
      <p:sp>
        <p:nvSpPr>
          <p:cNvPr id="14339" name="TextBox 3"/>
          <p:cNvSpPr txBox="1">
            <a:spLocks noChangeArrowheads="1"/>
          </p:cNvSpPr>
          <p:nvPr/>
        </p:nvSpPr>
        <p:spPr bwMode="auto">
          <a:xfrm>
            <a:off x="295275" y="147638"/>
            <a:ext cx="884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Phenotypic characters for several orchid genera.  </a:t>
            </a:r>
          </a:p>
        </p:txBody>
      </p:sp>
      <p:graphicFrame>
        <p:nvGraphicFramePr>
          <p:cNvPr id="4" name="Table 3"/>
          <p:cNvGraphicFramePr>
            <a:graphicFrameLocks noGrp="1"/>
          </p:cNvGraphicFramePr>
          <p:nvPr/>
        </p:nvGraphicFramePr>
        <p:xfrm>
          <a:off x="66675" y="968375"/>
          <a:ext cx="8821738" cy="5121276"/>
        </p:xfrm>
        <a:graphic>
          <a:graphicData uri="http://schemas.openxmlformats.org/drawingml/2006/table">
            <a:tbl>
              <a:tblPr/>
              <a:tblGrid>
                <a:gridCol w="2178542"/>
                <a:gridCol w="484120"/>
                <a:gridCol w="511015"/>
                <a:gridCol w="497567"/>
                <a:gridCol w="511015"/>
                <a:gridCol w="497567"/>
                <a:gridCol w="470673"/>
                <a:gridCol w="457224"/>
                <a:gridCol w="376537"/>
                <a:gridCol w="484120"/>
                <a:gridCol w="470672"/>
                <a:gridCol w="457224"/>
                <a:gridCol w="537911"/>
                <a:gridCol w="443776"/>
                <a:gridCol w="443775"/>
              </a:tblGrid>
              <a:tr h="853546">
                <a:tc>
                  <a:txBody>
                    <a:bodyPr/>
                    <a:lstStyle/>
                    <a:p>
                      <a:pPr marL="0" marR="0" algn="l">
                        <a:lnSpc>
                          <a:spcPct val="200000"/>
                        </a:lnSpc>
                        <a:spcBef>
                          <a:spcPts val="0"/>
                        </a:spcBef>
                        <a:spcAft>
                          <a:spcPts val="0"/>
                        </a:spcAft>
                      </a:pPr>
                      <a:r>
                        <a:rPr lang="en-US" sz="2800" i="1" dirty="0">
                          <a:latin typeface="Times New Roman"/>
                          <a:ea typeface="Times New Roman"/>
                          <a:cs typeface="Times New Roman"/>
                        </a:rPr>
                        <a:t>Specimen</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a</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b</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c</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d</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e</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f</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g</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h</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i</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j</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k</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l</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m</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n</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Altensteinia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2</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Gomphichis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Goodyera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dirty="0" err="1">
                          <a:latin typeface="Times New Roman"/>
                          <a:ea typeface="Times New Roman"/>
                          <a:cs typeface="Times New Roman"/>
                        </a:rPr>
                        <a:t>Microchilus</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Meliorchis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4435" name="Rectangle 1"/>
          <p:cNvSpPr>
            <a:spLocks noChangeArrowheads="1"/>
          </p:cNvSpPr>
          <p:nvPr/>
        </p:nvSpPr>
        <p:spPr bwMode="auto">
          <a:xfrm>
            <a:off x="1685925" y="6149975"/>
            <a:ext cx="406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The fossilized orchid</a:t>
            </a:r>
          </a:p>
        </p:txBody>
      </p:sp>
      <p:cxnSp>
        <p:nvCxnSpPr>
          <p:cNvPr id="6" name="Straight Arrow Connector 5"/>
          <p:cNvCxnSpPr/>
          <p:nvPr/>
        </p:nvCxnSpPr>
        <p:spPr>
          <a:xfrm flipH="1" flipV="1">
            <a:off x="1816100" y="5802313"/>
            <a:ext cx="1069975" cy="477837"/>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0" y="5500688"/>
            <a:ext cx="1828800" cy="539750"/>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810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8.3</a:t>
            </a:r>
          </a:p>
        </p:txBody>
      </p:sp>
      <p:sp>
        <p:nvSpPr>
          <p:cNvPr id="15363" name="TextBox 3"/>
          <p:cNvSpPr txBox="1">
            <a:spLocks noChangeArrowheads="1"/>
          </p:cNvSpPr>
          <p:nvPr/>
        </p:nvSpPr>
        <p:spPr bwMode="auto">
          <a:xfrm>
            <a:off x="295275" y="147638"/>
            <a:ext cx="884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Phenotypic characters for several orchid genera.  </a:t>
            </a:r>
          </a:p>
        </p:txBody>
      </p:sp>
      <p:graphicFrame>
        <p:nvGraphicFramePr>
          <p:cNvPr id="4" name="Table 3"/>
          <p:cNvGraphicFramePr>
            <a:graphicFrameLocks noGrp="1"/>
          </p:cNvGraphicFramePr>
          <p:nvPr/>
        </p:nvGraphicFramePr>
        <p:xfrm>
          <a:off x="66675" y="968375"/>
          <a:ext cx="8821738" cy="5121276"/>
        </p:xfrm>
        <a:graphic>
          <a:graphicData uri="http://schemas.openxmlformats.org/drawingml/2006/table">
            <a:tbl>
              <a:tblPr/>
              <a:tblGrid>
                <a:gridCol w="2178542"/>
                <a:gridCol w="484120"/>
                <a:gridCol w="511015"/>
                <a:gridCol w="497567"/>
                <a:gridCol w="511015"/>
                <a:gridCol w="497567"/>
                <a:gridCol w="470673"/>
                <a:gridCol w="457224"/>
                <a:gridCol w="376537"/>
                <a:gridCol w="484120"/>
                <a:gridCol w="470672"/>
                <a:gridCol w="457224"/>
                <a:gridCol w="537911"/>
                <a:gridCol w="443776"/>
                <a:gridCol w="443775"/>
              </a:tblGrid>
              <a:tr h="853546">
                <a:tc>
                  <a:txBody>
                    <a:bodyPr/>
                    <a:lstStyle/>
                    <a:p>
                      <a:pPr marL="0" marR="0" algn="l">
                        <a:lnSpc>
                          <a:spcPct val="200000"/>
                        </a:lnSpc>
                        <a:spcBef>
                          <a:spcPts val="0"/>
                        </a:spcBef>
                        <a:spcAft>
                          <a:spcPts val="0"/>
                        </a:spcAft>
                      </a:pPr>
                      <a:r>
                        <a:rPr lang="en-US" sz="2800" i="1" dirty="0">
                          <a:latin typeface="Times New Roman"/>
                          <a:ea typeface="Times New Roman"/>
                          <a:cs typeface="Times New Roman"/>
                        </a:rPr>
                        <a:t>Specimen</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a</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b</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dirty="0">
                          <a:latin typeface="Times New Roman"/>
                          <a:ea typeface="Times New Roman"/>
                          <a:cs typeface="Times New Roman"/>
                        </a:rPr>
                        <a:t>c</a:t>
                      </a:r>
                      <a:endParaRPr lang="en-US" sz="1800" dirty="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d</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e</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f</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g</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h</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i</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j</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k</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l</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m</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dirty="0">
                          <a:latin typeface="Times New Roman"/>
                          <a:ea typeface="Times New Roman"/>
                          <a:cs typeface="Times New Roman"/>
                        </a:rPr>
                        <a:t>n</a:t>
                      </a:r>
                      <a:endParaRPr lang="en-US" sz="1800" dirty="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Altensteinia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2</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Gomphichis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Goodyera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Microchilus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Meliorchis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5459" name="Rectangle 1"/>
          <p:cNvSpPr>
            <a:spLocks noChangeArrowheads="1"/>
          </p:cNvSpPr>
          <p:nvPr/>
        </p:nvSpPr>
        <p:spPr bwMode="auto">
          <a:xfrm>
            <a:off x="3294063" y="731838"/>
            <a:ext cx="3948112"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Phenotypes denoted by letters </a:t>
            </a:r>
          </a:p>
        </p:txBody>
      </p:sp>
      <p:sp>
        <p:nvSpPr>
          <p:cNvPr id="6" name="Rectangle 5"/>
          <p:cNvSpPr/>
          <p:nvPr/>
        </p:nvSpPr>
        <p:spPr>
          <a:xfrm>
            <a:off x="3294063" y="698500"/>
            <a:ext cx="3948112" cy="53975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2270125" y="1238250"/>
            <a:ext cx="6618288" cy="541338"/>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83960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8.3</a:t>
            </a:r>
          </a:p>
        </p:txBody>
      </p:sp>
      <p:sp>
        <p:nvSpPr>
          <p:cNvPr id="16387" name="TextBox 3"/>
          <p:cNvSpPr txBox="1">
            <a:spLocks noChangeArrowheads="1"/>
          </p:cNvSpPr>
          <p:nvPr/>
        </p:nvSpPr>
        <p:spPr bwMode="auto">
          <a:xfrm>
            <a:off x="295275" y="147638"/>
            <a:ext cx="884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Phenotypic characters for several orchid genera.  </a:t>
            </a:r>
          </a:p>
        </p:txBody>
      </p:sp>
      <p:graphicFrame>
        <p:nvGraphicFramePr>
          <p:cNvPr id="4" name="Table 3"/>
          <p:cNvGraphicFramePr>
            <a:graphicFrameLocks noGrp="1"/>
          </p:cNvGraphicFramePr>
          <p:nvPr/>
        </p:nvGraphicFramePr>
        <p:xfrm>
          <a:off x="66675" y="968375"/>
          <a:ext cx="8821738" cy="5121276"/>
        </p:xfrm>
        <a:graphic>
          <a:graphicData uri="http://schemas.openxmlformats.org/drawingml/2006/table">
            <a:tbl>
              <a:tblPr/>
              <a:tblGrid>
                <a:gridCol w="2178542"/>
                <a:gridCol w="484120"/>
                <a:gridCol w="511015"/>
                <a:gridCol w="497567"/>
                <a:gridCol w="511015"/>
                <a:gridCol w="497567"/>
                <a:gridCol w="470673"/>
                <a:gridCol w="457224"/>
                <a:gridCol w="376537"/>
                <a:gridCol w="484120"/>
                <a:gridCol w="470672"/>
                <a:gridCol w="457224"/>
                <a:gridCol w="537911"/>
                <a:gridCol w="443776"/>
                <a:gridCol w="443775"/>
              </a:tblGrid>
              <a:tr h="853546">
                <a:tc>
                  <a:txBody>
                    <a:bodyPr/>
                    <a:lstStyle/>
                    <a:p>
                      <a:pPr marL="0" marR="0" algn="l">
                        <a:lnSpc>
                          <a:spcPct val="200000"/>
                        </a:lnSpc>
                        <a:spcBef>
                          <a:spcPts val="0"/>
                        </a:spcBef>
                        <a:spcAft>
                          <a:spcPts val="0"/>
                        </a:spcAft>
                      </a:pPr>
                      <a:r>
                        <a:rPr lang="en-US" sz="2800" i="1" dirty="0">
                          <a:latin typeface="Times New Roman"/>
                          <a:ea typeface="Times New Roman"/>
                          <a:cs typeface="Times New Roman"/>
                        </a:rPr>
                        <a:t>Specimen</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a</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b</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c</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d</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e</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f</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g</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h</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i</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j</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k</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l</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m</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n</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Altensteinia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2</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Gomphichis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Goodyera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Microchilus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Meliorchis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6483" name="Rectangle 1"/>
          <p:cNvSpPr>
            <a:spLocks noChangeArrowheads="1"/>
          </p:cNvSpPr>
          <p:nvPr/>
        </p:nvSpPr>
        <p:spPr bwMode="auto">
          <a:xfrm>
            <a:off x="3119438" y="658813"/>
            <a:ext cx="5153025" cy="831850"/>
          </a:xfrm>
          <a:prstGeom prst="rect">
            <a:avLst/>
          </a:prstGeom>
          <a:solidFill>
            <a:schemeClr val="bg1"/>
          </a:solidFill>
          <a:ln w="38100">
            <a:solidFill>
              <a:schemeClr val="accent2"/>
            </a:solidFill>
            <a:miter lim="800000"/>
            <a:headEnd/>
            <a:tailEnd/>
          </a:ln>
        </p:spPr>
        <p:txBody>
          <a:bodyPr>
            <a:spAutoFit/>
          </a:bodyPr>
          <a:lstStyle/>
          <a:p>
            <a:r>
              <a:rPr lang="en-US" sz="2400">
                <a:latin typeface="Times New Roman" pitchFamily="18" charset="0"/>
                <a:cs typeface="Times New Roman" pitchFamily="18" charset="0"/>
              </a:rPr>
              <a:t>Particular form of a phenotype coded as a number</a:t>
            </a:r>
          </a:p>
        </p:txBody>
      </p:sp>
      <p:sp>
        <p:nvSpPr>
          <p:cNvPr id="6" name="Rectangle 5"/>
          <p:cNvSpPr/>
          <p:nvPr/>
        </p:nvSpPr>
        <p:spPr>
          <a:xfrm>
            <a:off x="2235200" y="1179513"/>
            <a:ext cx="493713" cy="478631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H="1">
            <a:off x="2714625" y="1490663"/>
            <a:ext cx="1204913" cy="83185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300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363538" y="147638"/>
            <a:ext cx="8780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Figure BME 8.3.1 Three rooted trees (b, c, d) consistent with the same unrooted tree (a).  </a:t>
            </a:r>
          </a:p>
        </p:txBody>
      </p:sp>
      <p:pic>
        <p:nvPicPr>
          <p:cNvPr id="2150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225550"/>
            <a:ext cx="76485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3538" y="3829050"/>
            <a:ext cx="8266112" cy="1962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63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63538" y="147638"/>
            <a:ext cx="8780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Figure BME 8.3.1 Three rooted trees (b, c, d) consistent with the same unrooted tree (a).  </a:t>
            </a:r>
          </a:p>
        </p:txBody>
      </p:sp>
      <p:pic>
        <p:nvPicPr>
          <p:cNvPr id="2253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225550"/>
            <a:ext cx="76485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5870575" y="1863725"/>
            <a:ext cx="31162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Unrooted tree</a:t>
            </a:r>
          </a:p>
          <a:p>
            <a:pPr eaLnBrk="1" hangingPunct="1"/>
            <a:endParaRPr lang="en-US" sz="3200">
              <a:latin typeface="Times New Roman" pitchFamily="18" charset="0"/>
              <a:cs typeface="Times New Roman" pitchFamily="18" charset="0"/>
            </a:endParaRPr>
          </a:p>
          <a:p>
            <a:pPr eaLnBrk="1" hangingPunct="1"/>
            <a:r>
              <a:rPr lang="en-US" sz="3200">
                <a:latin typeface="Times New Roman" pitchFamily="18" charset="0"/>
                <a:cs typeface="Times New Roman" pitchFamily="18" charset="0"/>
              </a:rPr>
              <a:t>Rooted trees  </a:t>
            </a:r>
          </a:p>
        </p:txBody>
      </p:sp>
      <p:cxnSp>
        <p:nvCxnSpPr>
          <p:cNvPr id="3" name="Straight Arrow Connector 2"/>
          <p:cNvCxnSpPr/>
          <p:nvPr/>
        </p:nvCxnSpPr>
        <p:spPr>
          <a:xfrm flipH="1">
            <a:off x="5029200" y="2109788"/>
            <a:ext cx="841375" cy="16192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7078663" y="3398838"/>
            <a:ext cx="177800" cy="554037"/>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4926013" y="3289300"/>
            <a:ext cx="944562" cy="66357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506663" y="3141663"/>
            <a:ext cx="3363912" cy="811212"/>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0976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363538" y="147638"/>
            <a:ext cx="8780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Figure BME 8.3.1 Three rooted trees (b, c, d) consistent with the same unrooted tree (a).  </a:t>
            </a:r>
          </a:p>
        </p:txBody>
      </p:sp>
      <p:pic>
        <p:nvPicPr>
          <p:cNvPr id="2355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225550"/>
            <a:ext cx="76485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8"/>
          <p:cNvSpPr>
            <a:spLocks noChangeArrowheads="1"/>
          </p:cNvSpPr>
          <p:nvPr/>
        </p:nvSpPr>
        <p:spPr bwMode="auto">
          <a:xfrm>
            <a:off x="3243263" y="3736975"/>
            <a:ext cx="5465762"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Tree b is rooted at point B, species 1 (blue)</a:t>
            </a: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cxnSp>
        <p:nvCxnSpPr>
          <p:cNvPr id="4" name="Straight Arrow Connector 3"/>
          <p:cNvCxnSpPr/>
          <p:nvPr/>
        </p:nvCxnSpPr>
        <p:spPr>
          <a:xfrm flipH="1">
            <a:off x="1930400" y="4092575"/>
            <a:ext cx="2822575" cy="958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1292225" y="1785938"/>
            <a:ext cx="246063" cy="2263775"/>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9858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121275" y="1300163"/>
          <a:ext cx="3936999" cy="4914900"/>
        </p:xfrm>
        <a:graphic>
          <a:graphicData uri="http://schemas.openxmlformats.org/drawingml/2006/table">
            <a:tbl>
              <a:tblPr/>
              <a:tblGrid>
                <a:gridCol w="1312333"/>
                <a:gridCol w="1312333"/>
                <a:gridCol w="1312333"/>
              </a:tblGrid>
              <a:tr h="819150">
                <a:tc>
                  <a:txBody>
                    <a:bodyPr/>
                    <a:lstStyle/>
                    <a:p>
                      <a:pPr algn="ctr" fontAlgn="b"/>
                      <a:r>
                        <a:rPr lang="en-US" sz="2000" b="0" i="0" u="none" strike="noStrike" dirty="0" err="1">
                          <a:solidFill>
                            <a:srgbClr val="000000"/>
                          </a:solidFill>
                          <a:latin typeface="Times New Roman" pitchFamily="18" charset="0"/>
                          <a:cs typeface="Times New Roman" pitchFamily="18" charset="0"/>
                        </a:rPr>
                        <a:t>Coef</a:t>
                      </a:r>
                      <a:r>
                        <a:rPr lang="en-US" sz="2000" b="0" i="0" u="none" strike="noStrike" dirty="0">
                          <a:solidFill>
                            <a:srgbClr val="000000"/>
                          </a:solidFill>
                          <a:latin typeface="Times New Roman" pitchFamily="18" charset="0"/>
                          <a:cs typeface="Times New Roman" pitchFamily="18" charset="0"/>
                        </a:rPr>
                        <a:t> on 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Coef on 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Times New Roman" pitchFamily="18" charset="0"/>
                          <a:cs typeface="Times New Roman" pitchFamily="18" charset="0"/>
                        </a:rPr>
                        <a:t>RHS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4333017.5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4318042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a:solidFill>
                            <a:srgbClr val="000000"/>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928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63186.1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0.646</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23.942</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438" name="TextBox 3"/>
          <p:cNvSpPr txBox="1">
            <a:spLocks noChangeArrowheads="1"/>
          </p:cNvSpPr>
          <p:nvPr/>
        </p:nvSpPr>
        <p:spPr bwMode="auto">
          <a:xfrm>
            <a:off x="411163" y="147638"/>
            <a:ext cx="865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BME 8.1: How does linear regression work?</a:t>
            </a:r>
          </a:p>
        </p:txBody>
      </p:sp>
      <p:sp>
        <p:nvSpPr>
          <p:cNvPr id="17439" name="Rectangle 4"/>
          <p:cNvSpPr>
            <a:spLocks noChangeArrowheads="1"/>
          </p:cNvSpPr>
          <p:nvPr/>
        </p:nvSpPr>
        <p:spPr bwMode="auto">
          <a:xfrm>
            <a:off x="0" y="903288"/>
            <a:ext cx="2584450" cy="2678112"/>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400" i="1">
                <a:latin typeface="Times New Roman" pitchFamily="18" charset="0"/>
                <a:cs typeface="Times New Roman" pitchFamily="18" charset="0"/>
              </a:rPr>
              <a:t>Consider:</a:t>
            </a:r>
          </a:p>
          <a:p>
            <a:r>
              <a:rPr lang="en-US" sz="2400" i="1">
                <a:latin typeface="Times New Roman" pitchFamily="18" charset="0"/>
                <a:cs typeface="Times New Roman" pitchFamily="18" charset="0"/>
              </a:rPr>
              <a:t>rm+sb=t </a:t>
            </a:r>
          </a:p>
          <a:p>
            <a:r>
              <a:rPr lang="en-US" sz="2400" i="1">
                <a:latin typeface="Times New Roman" pitchFamily="18" charset="0"/>
                <a:cs typeface="Times New Roman" pitchFamily="18" charset="0"/>
              </a:rPr>
              <a:t>um+vb=w</a:t>
            </a:r>
          </a:p>
          <a:p>
            <a:endParaRPr lang="en-US" sz="2400" i="1">
              <a:latin typeface="Times New Roman" pitchFamily="18" charset="0"/>
              <a:cs typeface="Times New Roman" pitchFamily="18" charset="0"/>
            </a:endParaRPr>
          </a:p>
          <a:p>
            <a:r>
              <a:rPr lang="en-US" sz="2400" i="1">
                <a:latin typeface="Times New Roman" pitchFamily="18" charset="0"/>
                <a:cs typeface="Times New Roman" pitchFamily="18" charset="0"/>
              </a:rPr>
              <a:t>Solve for m and b:</a:t>
            </a:r>
          </a:p>
          <a:p>
            <a:r>
              <a:rPr lang="en-US" sz="2400" i="1">
                <a:latin typeface="Times New Roman" pitchFamily="18" charset="0"/>
                <a:cs typeface="Times New Roman" pitchFamily="18" charset="0"/>
              </a:rPr>
              <a:t>m</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sw-tv</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su-rv</a:t>
            </a:r>
            <a:r>
              <a:rPr lang="en-US" sz="2400">
                <a:latin typeface="Times New Roman" pitchFamily="18" charset="0"/>
                <a:cs typeface="Times New Roman" pitchFamily="18" charset="0"/>
              </a:rPr>
              <a:t>) </a:t>
            </a:r>
          </a:p>
          <a:p>
            <a:r>
              <a:rPr lang="en-US" sz="2400" i="1">
                <a:latin typeface="Times New Roman" pitchFamily="18" charset="0"/>
                <a:cs typeface="Times New Roman" pitchFamily="18" charset="0"/>
              </a:rPr>
              <a:t>b</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tu-rw</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su-rv</a:t>
            </a:r>
            <a:r>
              <a:rPr lang="en-US" sz="2400">
                <a:latin typeface="Times New Roman" pitchFamily="18" charset="0"/>
                <a:cs typeface="Times New Roman" pitchFamily="18" charset="0"/>
              </a:rPr>
              <a:t>)</a:t>
            </a:r>
          </a:p>
        </p:txBody>
      </p:sp>
      <p:sp>
        <p:nvSpPr>
          <p:cNvPr id="14" name="Rectangle 13"/>
          <p:cNvSpPr/>
          <p:nvPr/>
        </p:nvSpPr>
        <p:spPr>
          <a:xfrm>
            <a:off x="6626225" y="3446463"/>
            <a:ext cx="2438400" cy="1801812"/>
          </a:xfrm>
          <a:prstGeom prst="rect">
            <a:avLst/>
          </a:prstGeom>
          <a:noFill/>
          <a:ln w="57150">
            <a:solidFill>
              <a:srgbClr val="0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363538" y="147638"/>
            <a:ext cx="8780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Figure BME 8.3.1 Three rooted trees (b, c, d) consistent with the same unrooted tree (a).  </a:t>
            </a:r>
          </a:p>
        </p:txBody>
      </p:sp>
      <p:pic>
        <p:nvPicPr>
          <p:cNvPr id="245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225550"/>
            <a:ext cx="76485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8"/>
          <p:cNvSpPr>
            <a:spLocks noChangeArrowheads="1"/>
          </p:cNvSpPr>
          <p:nvPr/>
        </p:nvSpPr>
        <p:spPr bwMode="auto">
          <a:xfrm>
            <a:off x="5878513" y="3629025"/>
            <a:ext cx="2613025"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Tree c is rooted at point C</a:t>
            </a: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sp>
        <p:nvSpPr>
          <p:cNvPr id="24581" name="Rectangle 4"/>
          <p:cNvSpPr>
            <a:spLocks noChangeArrowheads="1"/>
          </p:cNvSpPr>
          <p:nvPr/>
        </p:nvSpPr>
        <p:spPr bwMode="auto">
          <a:xfrm>
            <a:off x="511175" y="3757613"/>
            <a:ext cx="2813050" cy="1938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sp>
        <p:nvSpPr>
          <p:cNvPr id="2" name="Oval 1"/>
          <p:cNvSpPr/>
          <p:nvPr/>
        </p:nvSpPr>
        <p:spPr>
          <a:xfrm>
            <a:off x="1247775" y="1465263"/>
            <a:ext cx="669925" cy="1933575"/>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3822700" y="3757613"/>
            <a:ext cx="669925" cy="839787"/>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H="1" flipV="1">
            <a:off x="1917700" y="2859088"/>
            <a:ext cx="1905000" cy="1190625"/>
          </a:xfrm>
          <a:prstGeom prst="straightConnector1">
            <a:avLst/>
          </a:prstGeom>
          <a:ln>
            <a:solidFill>
              <a:schemeClr val="accent2"/>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6200000" flipH="1">
            <a:off x="2806701" y="3097212"/>
            <a:ext cx="1871662" cy="1744663"/>
          </a:xfrm>
          <a:prstGeom prst="bentConnector3">
            <a:avLst>
              <a:gd name="adj1" fmla="val 16667"/>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80920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363538" y="147638"/>
            <a:ext cx="8780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Figure BME 8.3.1 Three rooted trees (b, c, d) consistent with the same unrooted tree (a).  </a:t>
            </a:r>
          </a:p>
        </p:txBody>
      </p:sp>
      <p:pic>
        <p:nvPicPr>
          <p:cNvPr id="256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225550"/>
            <a:ext cx="76485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8"/>
          <p:cNvSpPr>
            <a:spLocks noChangeArrowheads="1"/>
          </p:cNvSpPr>
          <p:nvPr/>
        </p:nvSpPr>
        <p:spPr bwMode="auto">
          <a:xfrm>
            <a:off x="668338" y="3706813"/>
            <a:ext cx="5195887" cy="2678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Tree d is rooted at point D, species 3 (yellow)</a:t>
            </a: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cxnSp>
        <p:nvCxnSpPr>
          <p:cNvPr id="3" name="Straight Arrow Connector 2"/>
          <p:cNvCxnSpPr/>
          <p:nvPr/>
        </p:nvCxnSpPr>
        <p:spPr>
          <a:xfrm>
            <a:off x="3802063" y="2873375"/>
            <a:ext cx="3484562" cy="2173288"/>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425825" y="3192463"/>
            <a:ext cx="4586288" cy="871537"/>
          </a:xfrm>
          <a:prstGeom prst="straightConnector1">
            <a:avLst/>
          </a:prstGeom>
          <a:ln>
            <a:solidFill>
              <a:srgbClr val="FFFF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247775" y="1465263"/>
            <a:ext cx="669925" cy="1933575"/>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616700" y="3960813"/>
            <a:ext cx="669925" cy="481012"/>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4" name="Straight Arrow Connector 13"/>
          <p:cNvCxnSpPr>
            <a:stCxn id="12" idx="2"/>
          </p:cNvCxnSpPr>
          <p:nvPr/>
        </p:nvCxnSpPr>
        <p:spPr>
          <a:xfrm flipH="1" flipV="1">
            <a:off x="1698625" y="3294063"/>
            <a:ext cx="4918075" cy="906462"/>
          </a:xfrm>
          <a:prstGeom prst="straightConnector1">
            <a:avLst/>
          </a:prstGeom>
          <a:ln>
            <a:solidFill>
              <a:schemeClr val="accent2"/>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635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63538" y="147638"/>
            <a:ext cx="8780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BME 8.3 Possible unrooted trees for 5 species, with species 3 in middle position</a:t>
            </a:r>
          </a:p>
        </p:txBody>
      </p:sp>
      <p:grpSp>
        <p:nvGrpSpPr>
          <p:cNvPr id="26627" name="Group 14"/>
          <p:cNvGrpSpPr>
            <a:grpSpLocks/>
          </p:cNvGrpSpPr>
          <p:nvPr/>
        </p:nvGrpSpPr>
        <p:grpSpPr bwMode="auto">
          <a:xfrm>
            <a:off x="195263" y="1241425"/>
            <a:ext cx="4219575" cy="2354263"/>
            <a:chOff x="542716" y="1225550"/>
            <a:chExt cx="4218468" cy="2355135"/>
          </a:xfrm>
        </p:grpSpPr>
        <p:pic>
          <p:nvPicPr>
            <p:cNvPr id="26650"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26652"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sp>
          <p:nvSpPr>
            <p:cNvPr id="26653"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26654" name="Rectangle 8"/>
            <p:cNvSpPr>
              <a:spLocks noChangeArrowheads="1"/>
            </p:cNvSpPr>
            <p:nvPr/>
          </p:nvSpPr>
          <p:spPr bwMode="auto">
            <a:xfrm>
              <a:off x="2626504"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55" name="Rectangle 9"/>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56" name="Rectangle 10"/>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57" name="Rectangle 11"/>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58"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26659"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grpSp>
      <p:grpSp>
        <p:nvGrpSpPr>
          <p:cNvPr id="26628" name="Group 15"/>
          <p:cNvGrpSpPr>
            <a:grpSpLocks/>
          </p:cNvGrpSpPr>
          <p:nvPr/>
        </p:nvGrpSpPr>
        <p:grpSpPr bwMode="auto">
          <a:xfrm>
            <a:off x="2224088" y="3973513"/>
            <a:ext cx="4217987" cy="2354262"/>
            <a:chOff x="542716" y="1225550"/>
            <a:chExt cx="4218468" cy="2355135"/>
          </a:xfrm>
        </p:grpSpPr>
        <p:pic>
          <p:nvPicPr>
            <p:cNvPr id="26640"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26642"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sp>
          <p:nvSpPr>
            <p:cNvPr id="26643"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26644" name="Rectangle 20"/>
            <p:cNvSpPr>
              <a:spLocks noChangeArrowheads="1"/>
            </p:cNvSpPr>
            <p:nvPr/>
          </p:nvSpPr>
          <p:spPr bwMode="auto">
            <a:xfrm>
              <a:off x="2626504"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45" name="Rectangle 21"/>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46" name="Rectangle 22"/>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47" name="Rectangle 23"/>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48"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26649"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grpSp>
      <p:grpSp>
        <p:nvGrpSpPr>
          <p:cNvPr id="26629" name="Group 26"/>
          <p:cNvGrpSpPr>
            <a:grpSpLocks/>
          </p:cNvGrpSpPr>
          <p:nvPr/>
        </p:nvGrpSpPr>
        <p:grpSpPr bwMode="auto">
          <a:xfrm>
            <a:off x="4738688" y="1241425"/>
            <a:ext cx="4219575" cy="2355850"/>
            <a:chOff x="542716" y="1225550"/>
            <a:chExt cx="4218468" cy="2355135"/>
          </a:xfrm>
        </p:grpSpPr>
        <p:pic>
          <p:nvPicPr>
            <p:cNvPr id="26630"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26632"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26633"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26634" name="Rectangle 31"/>
            <p:cNvSpPr>
              <a:spLocks noChangeArrowheads="1"/>
            </p:cNvSpPr>
            <p:nvPr/>
          </p:nvSpPr>
          <p:spPr bwMode="auto">
            <a:xfrm>
              <a:off x="2626504"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35" name="Rectangle 32"/>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36" name="Rectangle 33"/>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37" name="Rectangle 34"/>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6638"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sp>
          <p:nvSpPr>
            <p:cNvPr id="26639"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grpSp>
    </p:spTree>
    <p:extLst>
      <p:ext uri="{BB962C8B-B14F-4D97-AF65-F5344CB8AC3E}">
        <p14:creationId xmlns:p14="http://schemas.microsoft.com/office/powerpoint/2010/main" val="695222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363538" y="147638"/>
            <a:ext cx="8780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dirty="0">
                <a:latin typeface="Times New Roman" pitchFamily="18" charset="0"/>
                <a:cs typeface="Times New Roman" pitchFamily="18" charset="0"/>
              </a:rPr>
              <a:t>BME 8.3 Best </a:t>
            </a:r>
            <a:r>
              <a:rPr lang="en-US" sz="3200" dirty="0" err="1">
                <a:latin typeface="Times New Roman" pitchFamily="18" charset="0"/>
                <a:cs typeface="Times New Roman" pitchFamily="18" charset="0"/>
              </a:rPr>
              <a:t>unrooted</a:t>
            </a:r>
            <a:r>
              <a:rPr lang="en-US" sz="3200" dirty="0">
                <a:latin typeface="Times New Roman" pitchFamily="18" charset="0"/>
                <a:cs typeface="Times New Roman" pitchFamily="18" charset="0"/>
              </a:rPr>
              <a:t> trees for 5 </a:t>
            </a:r>
            <a:r>
              <a:rPr lang="en-US" sz="3200" dirty="0" smtClean="0">
                <a:latin typeface="Times New Roman" pitchFamily="18" charset="0"/>
                <a:cs typeface="Times New Roman" pitchFamily="18" charset="0"/>
              </a:rPr>
              <a:t>species</a:t>
            </a:r>
            <a:endParaRPr lang="en-US" sz="3200" dirty="0">
              <a:latin typeface="Times New Roman" pitchFamily="18" charset="0"/>
              <a:cs typeface="Times New Roman" pitchFamily="18" charset="0"/>
            </a:endParaRPr>
          </a:p>
        </p:txBody>
      </p:sp>
      <p:grpSp>
        <p:nvGrpSpPr>
          <p:cNvPr id="29699" name="Group 37"/>
          <p:cNvGrpSpPr>
            <a:grpSpLocks/>
          </p:cNvGrpSpPr>
          <p:nvPr/>
        </p:nvGrpSpPr>
        <p:grpSpPr bwMode="auto">
          <a:xfrm>
            <a:off x="182563" y="1268413"/>
            <a:ext cx="4219575" cy="2355850"/>
            <a:chOff x="542716" y="1225550"/>
            <a:chExt cx="4218468" cy="2355135"/>
          </a:xfrm>
        </p:grpSpPr>
        <p:pic>
          <p:nvPicPr>
            <p:cNvPr id="29729"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0"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29731"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29732"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29733" name="Rectangle 42"/>
            <p:cNvSpPr>
              <a:spLocks noChangeArrowheads="1"/>
            </p:cNvSpPr>
            <p:nvPr/>
          </p:nvSpPr>
          <p:spPr bwMode="auto">
            <a:xfrm>
              <a:off x="2650567"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34" name="Rectangle 43"/>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35" name="Rectangle 44"/>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36" name="Rectangle 45"/>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37"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sp>
          <p:nvSpPr>
            <p:cNvPr id="29738"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grpSp>
      <p:grpSp>
        <p:nvGrpSpPr>
          <p:cNvPr id="29700" name="Group 48"/>
          <p:cNvGrpSpPr>
            <a:grpSpLocks/>
          </p:cNvGrpSpPr>
          <p:nvPr/>
        </p:nvGrpSpPr>
        <p:grpSpPr bwMode="auto">
          <a:xfrm>
            <a:off x="4738688" y="1241425"/>
            <a:ext cx="4219575" cy="2355850"/>
            <a:chOff x="542716" y="1225550"/>
            <a:chExt cx="4218468" cy="2355135"/>
          </a:xfrm>
        </p:grpSpPr>
        <p:pic>
          <p:nvPicPr>
            <p:cNvPr id="29719"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29721"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29722"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sp>
          <p:nvSpPr>
            <p:cNvPr id="29723" name="Rectangle 53"/>
            <p:cNvSpPr>
              <a:spLocks noChangeArrowheads="1"/>
            </p:cNvSpPr>
            <p:nvPr/>
          </p:nvSpPr>
          <p:spPr bwMode="auto">
            <a:xfrm>
              <a:off x="2626504"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24" name="Rectangle 54"/>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25" name="Rectangle 55"/>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26" name="Rectangle 56"/>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27"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29728"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grpSp>
      <p:grpSp>
        <p:nvGrpSpPr>
          <p:cNvPr id="29701" name="Group 59"/>
          <p:cNvGrpSpPr>
            <a:grpSpLocks/>
          </p:cNvGrpSpPr>
          <p:nvPr/>
        </p:nvGrpSpPr>
        <p:grpSpPr bwMode="auto">
          <a:xfrm>
            <a:off x="2317750" y="4237038"/>
            <a:ext cx="4217988" cy="2354262"/>
            <a:chOff x="542716" y="1225550"/>
            <a:chExt cx="4218468" cy="2355135"/>
          </a:xfrm>
        </p:grpSpPr>
        <p:pic>
          <p:nvPicPr>
            <p:cNvPr id="29709"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29711"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29712"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sp>
          <p:nvSpPr>
            <p:cNvPr id="29713" name="Rectangle 64"/>
            <p:cNvSpPr>
              <a:spLocks noChangeArrowheads="1"/>
            </p:cNvSpPr>
            <p:nvPr/>
          </p:nvSpPr>
          <p:spPr bwMode="auto">
            <a:xfrm>
              <a:off x="2626504"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14" name="Rectangle 65"/>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15" name="Rectangle 66"/>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16" name="Rectangle 67"/>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29717"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29718"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grpSp>
      <p:sp>
        <p:nvSpPr>
          <p:cNvPr id="71" name="Oval 70"/>
          <p:cNvSpPr/>
          <p:nvPr/>
        </p:nvSpPr>
        <p:spPr>
          <a:xfrm>
            <a:off x="4672013" y="1401763"/>
            <a:ext cx="669925" cy="1933575"/>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Oval 71"/>
          <p:cNvSpPr/>
          <p:nvPr/>
        </p:nvSpPr>
        <p:spPr>
          <a:xfrm>
            <a:off x="109538" y="1409700"/>
            <a:ext cx="669925" cy="1933575"/>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Oval 72"/>
          <p:cNvSpPr/>
          <p:nvPr/>
        </p:nvSpPr>
        <p:spPr>
          <a:xfrm>
            <a:off x="2209800" y="4376738"/>
            <a:ext cx="669925" cy="1933575"/>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5" name="Rectangle 8"/>
          <p:cNvSpPr>
            <a:spLocks noChangeArrowheads="1"/>
          </p:cNvSpPr>
          <p:nvPr/>
        </p:nvSpPr>
        <p:spPr bwMode="auto">
          <a:xfrm>
            <a:off x="615950" y="3765550"/>
            <a:ext cx="7710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Required single mutation for b, k, and l occurs here</a:t>
            </a:r>
          </a:p>
        </p:txBody>
      </p:sp>
      <p:cxnSp>
        <p:nvCxnSpPr>
          <p:cNvPr id="6" name="Straight Arrow Connector 5"/>
          <p:cNvCxnSpPr>
            <a:endCxn id="29724" idx="0"/>
          </p:cNvCxnSpPr>
          <p:nvPr/>
        </p:nvCxnSpPr>
        <p:spPr>
          <a:xfrm flipV="1">
            <a:off x="6094413" y="2398713"/>
            <a:ext cx="339725" cy="1366837"/>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1825625" y="2376488"/>
            <a:ext cx="234950" cy="1389062"/>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3833813" y="4237038"/>
            <a:ext cx="207962" cy="993775"/>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389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8.3</a:t>
            </a:r>
          </a:p>
        </p:txBody>
      </p:sp>
      <p:sp>
        <p:nvSpPr>
          <p:cNvPr id="12291" name="TextBox 3"/>
          <p:cNvSpPr txBox="1">
            <a:spLocks noChangeArrowheads="1"/>
          </p:cNvSpPr>
          <p:nvPr/>
        </p:nvSpPr>
        <p:spPr bwMode="auto">
          <a:xfrm>
            <a:off x="295275" y="147638"/>
            <a:ext cx="884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Phenotypic characters for several orchid genera.  </a:t>
            </a:r>
          </a:p>
        </p:txBody>
      </p:sp>
      <p:graphicFrame>
        <p:nvGraphicFramePr>
          <p:cNvPr id="4" name="Table 3"/>
          <p:cNvGraphicFramePr>
            <a:graphicFrameLocks noGrp="1"/>
          </p:cNvGraphicFramePr>
          <p:nvPr/>
        </p:nvGraphicFramePr>
        <p:xfrm>
          <a:off x="66675" y="968375"/>
          <a:ext cx="8821738" cy="5121276"/>
        </p:xfrm>
        <a:graphic>
          <a:graphicData uri="http://schemas.openxmlformats.org/drawingml/2006/table">
            <a:tbl>
              <a:tblPr/>
              <a:tblGrid>
                <a:gridCol w="2178542"/>
                <a:gridCol w="484120"/>
                <a:gridCol w="511015"/>
                <a:gridCol w="497567"/>
                <a:gridCol w="511015"/>
                <a:gridCol w="497567"/>
                <a:gridCol w="470673"/>
                <a:gridCol w="457224"/>
                <a:gridCol w="376537"/>
                <a:gridCol w="484120"/>
                <a:gridCol w="470672"/>
                <a:gridCol w="457224"/>
                <a:gridCol w="537911"/>
                <a:gridCol w="443776"/>
                <a:gridCol w="443775"/>
              </a:tblGrid>
              <a:tr h="853546">
                <a:tc>
                  <a:txBody>
                    <a:bodyPr/>
                    <a:lstStyle/>
                    <a:p>
                      <a:pPr marL="0" marR="0" algn="l">
                        <a:lnSpc>
                          <a:spcPct val="200000"/>
                        </a:lnSpc>
                        <a:spcBef>
                          <a:spcPts val="0"/>
                        </a:spcBef>
                        <a:spcAft>
                          <a:spcPts val="0"/>
                        </a:spcAft>
                      </a:pPr>
                      <a:r>
                        <a:rPr lang="en-US" sz="2800" i="1" dirty="0">
                          <a:latin typeface="Times New Roman"/>
                          <a:ea typeface="Times New Roman"/>
                          <a:cs typeface="Times New Roman"/>
                        </a:rPr>
                        <a:t>Specimen</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a</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b</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c</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d</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e</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f</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g</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h</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i</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j</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k</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l</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m</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n</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Altensteinia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2</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Gomphichis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Goodyera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Microchilus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Meliorchis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728913" y="1274763"/>
            <a:ext cx="493713" cy="478631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7016750" y="1265239"/>
            <a:ext cx="984250" cy="478631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8083550" y="731838"/>
            <a:ext cx="984250" cy="5516562"/>
          </a:xfrm>
          <a:prstGeom prst="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80073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363538" y="147638"/>
            <a:ext cx="8780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dirty="0">
                <a:latin typeface="Times New Roman" pitchFamily="18" charset="0"/>
                <a:cs typeface="Times New Roman" pitchFamily="18" charset="0"/>
              </a:rPr>
              <a:t>BME 8.3 Best </a:t>
            </a:r>
            <a:r>
              <a:rPr lang="en-US" sz="3200" dirty="0" err="1">
                <a:latin typeface="Times New Roman" pitchFamily="18" charset="0"/>
                <a:cs typeface="Times New Roman" pitchFamily="18" charset="0"/>
              </a:rPr>
              <a:t>unrooted</a:t>
            </a:r>
            <a:r>
              <a:rPr lang="en-US" sz="3200" dirty="0">
                <a:latin typeface="Times New Roman" pitchFamily="18" charset="0"/>
                <a:cs typeface="Times New Roman" pitchFamily="18" charset="0"/>
              </a:rPr>
              <a:t> trees for 5 </a:t>
            </a:r>
            <a:r>
              <a:rPr lang="en-US" sz="3200" dirty="0" smtClean="0">
                <a:latin typeface="Times New Roman" pitchFamily="18" charset="0"/>
                <a:cs typeface="Times New Roman" pitchFamily="18" charset="0"/>
              </a:rPr>
              <a:t>species</a:t>
            </a:r>
            <a:endParaRPr lang="en-US" sz="3200" dirty="0">
              <a:latin typeface="Times New Roman" pitchFamily="18" charset="0"/>
              <a:cs typeface="Times New Roman" pitchFamily="18" charset="0"/>
            </a:endParaRPr>
          </a:p>
        </p:txBody>
      </p:sp>
      <p:grpSp>
        <p:nvGrpSpPr>
          <p:cNvPr id="30723" name="Group 37"/>
          <p:cNvGrpSpPr>
            <a:grpSpLocks/>
          </p:cNvGrpSpPr>
          <p:nvPr/>
        </p:nvGrpSpPr>
        <p:grpSpPr bwMode="auto">
          <a:xfrm>
            <a:off x="182563" y="1268413"/>
            <a:ext cx="4219575" cy="2355850"/>
            <a:chOff x="542716" y="1225550"/>
            <a:chExt cx="4218468" cy="2355135"/>
          </a:xfrm>
        </p:grpSpPr>
        <p:pic>
          <p:nvPicPr>
            <p:cNvPr id="30750"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1"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30752"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30753"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30754" name="Rectangle 42"/>
            <p:cNvSpPr>
              <a:spLocks noChangeArrowheads="1"/>
            </p:cNvSpPr>
            <p:nvPr/>
          </p:nvSpPr>
          <p:spPr bwMode="auto">
            <a:xfrm>
              <a:off x="2650567"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55" name="Rectangle 43"/>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56" name="Rectangle 44"/>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57" name="Rectangle 45"/>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58"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sp>
          <p:nvSpPr>
            <p:cNvPr id="30759"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grpSp>
      <p:grpSp>
        <p:nvGrpSpPr>
          <p:cNvPr id="30724" name="Group 48"/>
          <p:cNvGrpSpPr>
            <a:grpSpLocks/>
          </p:cNvGrpSpPr>
          <p:nvPr/>
        </p:nvGrpSpPr>
        <p:grpSpPr bwMode="auto">
          <a:xfrm>
            <a:off x="4738688" y="1241425"/>
            <a:ext cx="4219575" cy="2355850"/>
            <a:chOff x="542716" y="1225550"/>
            <a:chExt cx="4218468" cy="2355135"/>
          </a:xfrm>
        </p:grpSpPr>
        <p:pic>
          <p:nvPicPr>
            <p:cNvPr id="30740"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30742"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30743"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sp>
          <p:nvSpPr>
            <p:cNvPr id="30744" name="Rectangle 53"/>
            <p:cNvSpPr>
              <a:spLocks noChangeArrowheads="1"/>
            </p:cNvSpPr>
            <p:nvPr/>
          </p:nvSpPr>
          <p:spPr bwMode="auto">
            <a:xfrm>
              <a:off x="2626504"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45" name="Rectangle 54"/>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46" name="Rectangle 55"/>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47" name="Rectangle 56"/>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48"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30749"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grpSp>
      <p:grpSp>
        <p:nvGrpSpPr>
          <p:cNvPr id="30725" name="Group 59"/>
          <p:cNvGrpSpPr>
            <a:grpSpLocks/>
          </p:cNvGrpSpPr>
          <p:nvPr/>
        </p:nvGrpSpPr>
        <p:grpSpPr bwMode="auto">
          <a:xfrm>
            <a:off x="2317750" y="4237038"/>
            <a:ext cx="4217988" cy="2354262"/>
            <a:chOff x="542716" y="1225550"/>
            <a:chExt cx="4218468" cy="2355135"/>
          </a:xfrm>
        </p:grpSpPr>
        <p:pic>
          <p:nvPicPr>
            <p:cNvPr id="30730" name="Picture 9"/>
            <p:cNvPicPr>
              <a:picLocks noChangeAspect="1" noChangeArrowheads="1"/>
            </p:cNvPicPr>
            <p:nvPr/>
          </p:nvPicPr>
          <p:blipFill>
            <a:blip r:embed="rId3">
              <a:extLst>
                <a:ext uri="{28A0092B-C50C-407E-A947-70E740481C1C}">
                  <a14:useLocalDpi xmlns:a14="http://schemas.microsoft.com/office/drawing/2010/main" val="0"/>
                </a:ext>
              </a:extLst>
            </a:blip>
            <a:srcRect l="7620" r="37321" b="50000"/>
            <a:stretch>
              <a:fillRect/>
            </a:stretch>
          </p:blipFill>
          <p:spPr bwMode="auto">
            <a:xfrm>
              <a:off x="542716" y="1225550"/>
              <a:ext cx="4211053" cy="217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Rectangle 8"/>
            <p:cNvSpPr>
              <a:spLocks noChangeArrowheads="1"/>
            </p:cNvSpPr>
            <p:nvPr/>
          </p:nvSpPr>
          <p:spPr bwMode="auto">
            <a:xfrm>
              <a:off x="615794" y="1473359"/>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1</a:t>
              </a:r>
            </a:p>
          </p:txBody>
        </p:sp>
        <p:sp>
          <p:nvSpPr>
            <p:cNvPr id="30732" name="Rectangle 8"/>
            <p:cNvSpPr>
              <a:spLocks noChangeArrowheads="1"/>
            </p:cNvSpPr>
            <p:nvPr/>
          </p:nvSpPr>
          <p:spPr bwMode="auto">
            <a:xfrm>
              <a:off x="614710" y="2728881"/>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2</a:t>
              </a:r>
            </a:p>
          </p:txBody>
        </p:sp>
        <p:sp>
          <p:nvSpPr>
            <p:cNvPr id="30733" name="Rectangle 8"/>
            <p:cNvSpPr>
              <a:spLocks noChangeArrowheads="1"/>
            </p:cNvSpPr>
            <p:nvPr/>
          </p:nvSpPr>
          <p:spPr bwMode="auto">
            <a:xfrm>
              <a:off x="2420476" y="3119020"/>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5</a:t>
              </a:r>
            </a:p>
          </p:txBody>
        </p:sp>
        <p:sp>
          <p:nvSpPr>
            <p:cNvPr id="30734" name="Rectangle 64"/>
            <p:cNvSpPr>
              <a:spLocks noChangeArrowheads="1"/>
            </p:cNvSpPr>
            <p:nvPr/>
          </p:nvSpPr>
          <p:spPr bwMode="auto">
            <a:xfrm>
              <a:off x="2626504" y="264158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35" name="Rectangle 65"/>
            <p:cNvSpPr>
              <a:spLocks noChangeArrowheads="1"/>
            </p:cNvSpPr>
            <p:nvPr/>
          </p:nvSpPr>
          <p:spPr bwMode="auto">
            <a:xfrm>
              <a:off x="1950600" y="2382029"/>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36" name="Rectangle 66"/>
            <p:cNvSpPr>
              <a:spLocks noChangeArrowheads="1"/>
            </p:cNvSpPr>
            <p:nvPr/>
          </p:nvSpPr>
          <p:spPr bwMode="auto">
            <a:xfrm>
              <a:off x="1898042" y="2581727"/>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37" name="Rectangle 67"/>
            <p:cNvSpPr>
              <a:spLocks noChangeArrowheads="1"/>
            </p:cNvSpPr>
            <p:nvPr/>
          </p:nvSpPr>
          <p:spPr bwMode="auto">
            <a:xfrm>
              <a:off x="1360939" y="1529406"/>
              <a:ext cx="57389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cs typeface="Times New Roman" pitchFamily="18" charset="0"/>
              </a:endParaRPr>
            </a:p>
          </p:txBody>
        </p:sp>
        <p:sp>
          <p:nvSpPr>
            <p:cNvPr id="30738" name="Rectangle 8"/>
            <p:cNvSpPr>
              <a:spLocks noChangeArrowheads="1"/>
            </p:cNvSpPr>
            <p:nvPr/>
          </p:nvSpPr>
          <p:spPr bwMode="auto">
            <a:xfrm>
              <a:off x="4401670" y="1484512"/>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p>
          </p:txBody>
        </p:sp>
        <p:sp>
          <p:nvSpPr>
            <p:cNvPr id="30739" name="Rectangle 8"/>
            <p:cNvSpPr>
              <a:spLocks noChangeArrowheads="1"/>
            </p:cNvSpPr>
            <p:nvPr/>
          </p:nvSpPr>
          <p:spPr bwMode="auto">
            <a:xfrm>
              <a:off x="4384820" y="2724268"/>
              <a:ext cx="359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4</a:t>
              </a:r>
            </a:p>
          </p:txBody>
        </p:sp>
      </p:grpSp>
      <p:sp>
        <p:nvSpPr>
          <p:cNvPr id="72" name="Oval 71"/>
          <p:cNvSpPr/>
          <p:nvPr/>
        </p:nvSpPr>
        <p:spPr>
          <a:xfrm>
            <a:off x="109538" y="1409700"/>
            <a:ext cx="669925" cy="1933575"/>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5" name="Straight Arrow Connector 74"/>
          <p:cNvCxnSpPr/>
          <p:nvPr/>
        </p:nvCxnSpPr>
        <p:spPr>
          <a:xfrm flipV="1">
            <a:off x="2820988" y="2376488"/>
            <a:ext cx="0" cy="769937"/>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0728" name="Rectangle 8"/>
          <p:cNvSpPr>
            <a:spLocks noChangeArrowheads="1"/>
          </p:cNvSpPr>
          <p:nvPr/>
        </p:nvSpPr>
        <p:spPr bwMode="auto">
          <a:xfrm>
            <a:off x="1285875" y="1268413"/>
            <a:ext cx="3068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Only tree #1 is optimal for </a:t>
            </a:r>
            <a:r>
              <a:rPr lang="en-US" sz="2800" i="1">
                <a:latin typeface="Times New Roman" pitchFamily="18" charset="0"/>
                <a:cs typeface="Times New Roman" pitchFamily="18" charset="0"/>
              </a:rPr>
              <a:t>j</a:t>
            </a:r>
            <a:endParaRPr lang="en-US" sz="2800">
              <a:latin typeface="Times New Roman" pitchFamily="18" charset="0"/>
              <a:cs typeface="Times New Roman" pitchFamily="18" charset="0"/>
            </a:endParaRPr>
          </a:p>
        </p:txBody>
      </p:sp>
      <p:sp>
        <p:nvSpPr>
          <p:cNvPr id="85" name="Rectangle 84"/>
          <p:cNvSpPr/>
          <p:nvPr/>
        </p:nvSpPr>
        <p:spPr>
          <a:xfrm>
            <a:off x="0" y="1225550"/>
            <a:ext cx="4554538" cy="254000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39008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64881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Table 8.3</a:t>
            </a:r>
          </a:p>
        </p:txBody>
      </p:sp>
      <p:sp>
        <p:nvSpPr>
          <p:cNvPr id="12291" name="TextBox 3"/>
          <p:cNvSpPr txBox="1">
            <a:spLocks noChangeArrowheads="1"/>
          </p:cNvSpPr>
          <p:nvPr/>
        </p:nvSpPr>
        <p:spPr bwMode="auto">
          <a:xfrm>
            <a:off x="295275" y="147638"/>
            <a:ext cx="884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Phenotypic characters for several orchid genera.  </a:t>
            </a:r>
          </a:p>
        </p:txBody>
      </p:sp>
      <p:graphicFrame>
        <p:nvGraphicFramePr>
          <p:cNvPr id="4" name="Table 3"/>
          <p:cNvGraphicFramePr>
            <a:graphicFrameLocks noGrp="1"/>
          </p:cNvGraphicFramePr>
          <p:nvPr/>
        </p:nvGraphicFramePr>
        <p:xfrm>
          <a:off x="66675" y="968375"/>
          <a:ext cx="8821738" cy="5121276"/>
        </p:xfrm>
        <a:graphic>
          <a:graphicData uri="http://schemas.openxmlformats.org/drawingml/2006/table">
            <a:tbl>
              <a:tblPr/>
              <a:tblGrid>
                <a:gridCol w="2178542"/>
                <a:gridCol w="484120"/>
                <a:gridCol w="511015"/>
                <a:gridCol w="497567"/>
                <a:gridCol w="511015"/>
                <a:gridCol w="497567"/>
                <a:gridCol w="470673"/>
                <a:gridCol w="457224"/>
                <a:gridCol w="376537"/>
                <a:gridCol w="484120"/>
                <a:gridCol w="470672"/>
                <a:gridCol w="457224"/>
                <a:gridCol w="537911"/>
                <a:gridCol w="443776"/>
                <a:gridCol w="443775"/>
              </a:tblGrid>
              <a:tr h="853546">
                <a:tc>
                  <a:txBody>
                    <a:bodyPr/>
                    <a:lstStyle/>
                    <a:p>
                      <a:pPr marL="0" marR="0" algn="l">
                        <a:lnSpc>
                          <a:spcPct val="200000"/>
                        </a:lnSpc>
                        <a:spcBef>
                          <a:spcPts val="0"/>
                        </a:spcBef>
                        <a:spcAft>
                          <a:spcPts val="0"/>
                        </a:spcAft>
                      </a:pPr>
                      <a:r>
                        <a:rPr lang="en-US" sz="2800" i="1" dirty="0">
                          <a:latin typeface="Times New Roman"/>
                          <a:ea typeface="Times New Roman"/>
                          <a:cs typeface="Times New Roman"/>
                        </a:rPr>
                        <a:t>Specimen</a:t>
                      </a:r>
                      <a:endParaRPr lang="en-US" sz="1800" dirty="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a</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b</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c</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d</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e</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f</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g</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h</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i</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j</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k</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l</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m</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i="1">
                          <a:latin typeface="Times New Roman"/>
                          <a:ea typeface="Times New Roman"/>
                          <a:cs typeface="Times New Roman"/>
                        </a:rPr>
                        <a:t>n</a:t>
                      </a:r>
                      <a:endParaRPr lang="en-US" sz="1800">
                        <a:latin typeface="Times New Roman"/>
                        <a:ea typeface="Times New Roman"/>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Altensteinia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2</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Gomphichis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0</a:t>
                      </a:r>
                      <a:endParaRPr lang="en-US" sz="1800" dirty="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Goodyera</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Microchilus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a:noFill/>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a:noFill/>
                    </a:lnB>
                  </a:tcPr>
                </a:tc>
              </a:tr>
              <a:tr h="853546">
                <a:tc>
                  <a:txBody>
                    <a:bodyPr/>
                    <a:lstStyle/>
                    <a:p>
                      <a:pPr marL="0" marR="0" algn="l">
                        <a:lnSpc>
                          <a:spcPct val="200000"/>
                        </a:lnSpc>
                        <a:spcBef>
                          <a:spcPts val="0"/>
                        </a:spcBef>
                        <a:spcAft>
                          <a:spcPts val="0"/>
                        </a:spcAft>
                      </a:pPr>
                      <a:r>
                        <a:rPr lang="en-US" sz="2800" i="1">
                          <a:latin typeface="Times New Roman"/>
                          <a:ea typeface="Times New Roman"/>
                          <a:cs typeface="Times New Roman"/>
                        </a:rPr>
                        <a:t>Meliorchis</a:t>
                      </a:r>
                      <a:endParaRPr lang="en-US" sz="1800">
                        <a:latin typeface="Times New Roman"/>
                        <a:ea typeface="Times New Roman"/>
                        <a:cs typeface="Times New Roman"/>
                      </a:endParaRPr>
                    </a:p>
                  </a:txBody>
                  <a:tcPr marL="68579" marR="68579"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1</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a:latin typeface="Times New Roman"/>
                          <a:ea typeface="Times New Roman"/>
                          <a:cs typeface="Times New Roman"/>
                        </a:rPr>
                        <a:t>0</a:t>
                      </a:r>
                      <a:endParaRPr lang="en-US" sz="180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800" dirty="0">
                          <a:latin typeface="Times New Roman"/>
                          <a:ea typeface="Times New Roman"/>
                          <a:cs typeface="Times New Roman"/>
                        </a:rPr>
                        <a:t>1</a:t>
                      </a:r>
                      <a:endParaRPr lang="en-US" sz="1800" dirty="0">
                        <a:latin typeface="Times New Roman"/>
                        <a:ea typeface="Times New Roman"/>
                        <a:cs typeface="Times New Roman"/>
                      </a:endParaRPr>
                    </a:p>
                  </a:txBody>
                  <a:tcPr marL="68579" marR="68579"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578600" y="1303339"/>
            <a:ext cx="493713" cy="478631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8083550" y="731838"/>
            <a:ext cx="984250" cy="5497512"/>
          </a:xfrm>
          <a:prstGeom prst="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2006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8.17</a:t>
            </a:r>
          </a:p>
        </p:txBody>
      </p:sp>
      <p:pic>
        <p:nvPicPr>
          <p:cNvPr id="19459" name="Picture 4" descr="figure8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731838"/>
            <a:ext cx="5703887"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830263" y="14288"/>
            <a:ext cx="772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Evolutionary tree of the orchid family</a:t>
            </a:r>
          </a:p>
        </p:txBody>
      </p:sp>
      <p:cxnSp>
        <p:nvCxnSpPr>
          <p:cNvPr id="10" name="Straight Arrow Connector 9"/>
          <p:cNvCxnSpPr>
            <a:stCxn id="19462" idx="0"/>
          </p:cNvCxnSpPr>
          <p:nvPr/>
        </p:nvCxnSpPr>
        <p:spPr>
          <a:xfrm flipV="1">
            <a:off x="1700213" y="2241550"/>
            <a:ext cx="1249362" cy="1274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462" name="Rectangle 13"/>
          <p:cNvSpPr>
            <a:spLocks noChangeArrowheads="1"/>
          </p:cNvSpPr>
          <p:nvPr/>
        </p:nvSpPr>
        <p:spPr bwMode="auto">
          <a:xfrm>
            <a:off x="569913" y="3516313"/>
            <a:ext cx="2262187" cy="14779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atin typeface="Times New Roman" pitchFamily="18" charset="0"/>
                <a:cs typeface="Times New Roman" pitchFamily="18" charset="0"/>
              </a:rPr>
              <a:t>Estimate of earliest existence of orchids, range can be determined from two scales, top and bottom</a:t>
            </a:r>
            <a:endParaRPr lang="en-US"/>
          </a:p>
        </p:txBody>
      </p:sp>
      <p:sp>
        <p:nvSpPr>
          <p:cNvPr id="19463" name="Rectangle 15"/>
          <p:cNvSpPr>
            <a:spLocks noChangeArrowheads="1"/>
          </p:cNvSpPr>
          <p:nvPr/>
        </p:nvSpPr>
        <p:spPr bwMode="auto">
          <a:xfrm>
            <a:off x="6813550" y="2859088"/>
            <a:ext cx="2260600" cy="12001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atin typeface="Times New Roman" pitchFamily="18" charset="0"/>
                <a:cs typeface="Times New Roman" pitchFamily="18" charset="0"/>
              </a:rPr>
              <a:t>Arrow heads indicate estimated ages of small subfamilies, A, B, and C</a:t>
            </a:r>
            <a:endParaRPr lang="en-US"/>
          </a:p>
        </p:txBody>
      </p:sp>
      <p:cxnSp>
        <p:nvCxnSpPr>
          <p:cNvPr id="17" name="Straight Arrow Connector 16"/>
          <p:cNvCxnSpPr>
            <a:stCxn id="19463" idx="1"/>
          </p:cNvCxnSpPr>
          <p:nvPr/>
        </p:nvCxnSpPr>
        <p:spPr>
          <a:xfrm flipH="1" flipV="1">
            <a:off x="4572000" y="1798638"/>
            <a:ext cx="2241550" cy="166052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057525" y="2860675"/>
            <a:ext cx="9525" cy="3230563"/>
          </a:xfrm>
          <a:prstGeom prst="line">
            <a:avLst/>
          </a:prstGeom>
          <a:ln w="38100">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3057525" y="1298575"/>
            <a:ext cx="9525" cy="1562100"/>
          </a:xfrm>
          <a:prstGeom prst="line">
            <a:avLst/>
          </a:prstGeom>
          <a:ln w="38100">
            <a:solidFill>
              <a:schemeClr val="accent2"/>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244850" y="660400"/>
            <a:ext cx="766763" cy="534988"/>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6699250" y="593725"/>
            <a:ext cx="1987550" cy="647700"/>
          </a:xfrm>
          <a:prstGeom prst="rect">
            <a:avLst/>
          </a:prstGeom>
          <a:ln w="38100">
            <a:solidFill>
              <a:schemeClr val="accent3"/>
            </a:solidFill>
          </a:ln>
        </p:spPr>
        <p:txBody>
          <a:bodyPr>
            <a:spAutoFit/>
          </a:bodyPr>
          <a:lstStyle/>
          <a:p>
            <a:pPr>
              <a:defRPr/>
            </a:pPr>
            <a:r>
              <a:rPr lang="en-US" dirty="0">
                <a:latin typeface="Times New Roman" pitchFamily="18" charset="0"/>
                <a:cs typeface="Times New Roman" pitchFamily="18" charset="0"/>
              </a:rPr>
              <a:t>End of Cretaceous, 65 MYA</a:t>
            </a:r>
            <a:endParaRPr lang="en-US" dirty="0"/>
          </a:p>
        </p:txBody>
      </p:sp>
      <p:cxnSp>
        <p:nvCxnSpPr>
          <p:cNvPr id="25" name="Straight Arrow Connector 24"/>
          <p:cNvCxnSpPr>
            <a:stCxn id="26" idx="1"/>
            <a:endCxn id="20" idx="6"/>
          </p:cNvCxnSpPr>
          <p:nvPr/>
        </p:nvCxnSpPr>
        <p:spPr>
          <a:xfrm flipH="1">
            <a:off x="4011613" y="917575"/>
            <a:ext cx="2687637" cy="952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574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8.17</a:t>
            </a:r>
          </a:p>
        </p:txBody>
      </p:sp>
      <p:pic>
        <p:nvPicPr>
          <p:cNvPr id="18435" name="Picture 4" descr="figure8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731838"/>
            <a:ext cx="5703887"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830263" y="14288"/>
            <a:ext cx="772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Evolutionary tree of the orchid family</a:t>
            </a:r>
          </a:p>
        </p:txBody>
      </p:sp>
      <p:cxnSp>
        <p:nvCxnSpPr>
          <p:cNvPr id="3" name="Straight Connector 2"/>
          <p:cNvCxnSpPr/>
          <p:nvPr/>
        </p:nvCxnSpPr>
        <p:spPr>
          <a:xfrm>
            <a:off x="5338763" y="2860675"/>
            <a:ext cx="0" cy="34813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064125" y="1122363"/>
            <a:ext cx="0" cy="173831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338763" y="6342063"/>
            <a:ext cx="13573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440" name="Rectangle 13"/>
          <p:cNvSpPr>
            <a:spLocks noChangeArrowheads="1"/>
          </p:cNvSpPr>
          <p:nvPr/>
        </p:nvSpPr>
        <p:spPr bwMode="auto">
          <a:xfrm>
            <a:off x="6696075" y="5707063"/>
            <a:ext cx="2260600" cy="9239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atin typeface="Times New Roman" pitchFamily="18" charset="0"/>
                <a:cs typeface="Times New Roman" pitchFamily="18" charset="0"/>
              </a:rPr>
              <a:t>Youngest age estimated from a fossil orchid, 15 MYA</a:t>
            </a:r>
            <a:endParaRPr lang="en-US"/>
          </a:p>
        </p:txBody>
      </p:sp>
      <p:sp>
        <p:nvSpPr>
          <p:cNvPr id="18441" name="Rectangle 15"/>
          <p:cNvSpPr>
            <a:spLocks noChangeArrowheads="1"/>
          </p:cNvSpPr>
          <p:nvPr/>
        </p:nvSpPr>
        <p:spPr bwMode="auto">
          <a:xfrm>
            <a:off x="6678613" y="542925"/>
            <a:ext cx="2262187" cy="9239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atin typeface="Times New Roman" pitchFamily="18" charset="0"/>
                <a:cs typeface="Times New Roman" pitchFamily="18" charset="0"/>
              </a:rPr>
              <a:t>Oldest age estimated from a fossil orchid, 20 MYA</a:t>
            </a:r>
            <a:endParaRPr lang="en-US"/>
          </a:p>
        </p:txBody>
      </p:sp>
      <p:cxnSp>
        <p:nvCxnSpPr>
          <p:cNvPr id="17" name="Straight Arrow Connector 16"/>
          <p:cNvCxnSpPr>
            <a:stCxn id="18441" idx="1"/>
          </p:cNvCxnSpPr>
          <p:nvPr/>
        </p:nvCxnSpPr>
        <p:spPr>
          <a:xfrm flipH="1">
            <a:off x="5064125" y="1004888"/>
            <a:ext cx="1614488" cy="11747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8443" name="Rectangle 20"/>
          <p:cNvSpPr>
            <a:spLocks noChangeArrowheads="1"/>
          </p:cNvSpPr>
          <p:nvPr/>
        </p:nvSpPr>
        <p:spPr bwMode="auto">
          <a:xfrm>
            <a:off x="6875463" y="3005138"/>
            <a:ext cx="2262187" cy="120015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atin typeface="Times New Roman" pitchFamily="18" charset="0"/>
                <a:cs typeface="Times New Roman" pitchFamily="18" charset="0"/>
              </a:rPr>
              <a:t>Fossil orchid, </a:t>
            </a:r>
            <a:r>
              <a:rPr lang="en-US" i="1">
                <a:latin typeface="Times New Roman" pitchFamily="18" charset="0"/>
                <a:cs typeface="Times New Roman" pitchFamily="18" charset="0"/>
              </a:rPr>
              <a:t>M. caribea</a:t>
            </a:r>
            <a:r>
              <a:rPr lang="en-US">
                <a:latin typeface="Times New Roman" pitchFamily="18" charset="0"/>
                <a:cs typeface="Times New Roman" pitchFamily="18" charset="0"/>
              </a:rPr>
              <a:t>, showing range of estimated fossil dates</a:t>
            </a:r>
            <a:endParaRPr lang="en-US"/>
          </a:p>
        </p:txBody>
      </p:sp>
      <p:cxnSp>
        <p:nvCxnSpPr>
          <p:cNvPr id="19" name="Straight Arrow Connector 18"/>
          <p:cNvCxnSpPr/>
          <p:nvPr/>
        </p:nvCxnSpPr>
        <p:spPr>
          <a:xfrm flipH="1" flipV="1">
            <a:off x="5338763" y="2949575"/>
            <a:ext cx="1536700" cy="531813"/>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280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8.17</a:t>
            </a:r>
          </a:p>
        </p:txBody>
      </p:sp>
      <p:pic>
        <p:nvPicPr>
          <p:cNvPr id="20483" name="Picture 4" descr="figure8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731838"/>
            <a:ext cx="5703888"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830263" y="14288"/>
            <a:ext cx="772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Evolutionary tree of the orchid family</a:t>
            </a:r>
          </a:p>
        </p:txBody>
      </p:sp>
      <p:sp>
        <p:nvSpPr>
          <p:cNvPr id="20485" name="Rectangle 20"/>
          <p:cNvSpPr>
            <a:spLocks noChangeArrowheads="1"/>
          </p:cNvSpPr>
          <p:nvPr/>
        </p:nvSpPr>
        <p:spPr bwMode="auto">
          <a:xfrm>
            <a:off x="7065963" y="3379788"/>
            <a:ext cx="2078037" cy="1754187"/>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atin typeface="Times New Roman" pitchFamily="18" charset="0"/>
                <a:cs typeface="Times New Roman" pitchFamily="18" charset="0"/>
              </a:rPr>
              <a:t>Size of shaded area of a subfamily proportional to number of species in subfamily.  E is most diverse</a:t>
            </a:r>
            <a:endParaRPr lang="en-US"/>
          </a:p>
        </p:txBody>
      </p:sp>
      <p:cxnSp>
        <p:nvCxnSpPr>
          <p:cNvPr id="19" name="Straight Arrow Connector 18"/>
          <p:cNvCxnSpPr>
            <a:stCxn id="20485" idx="1"/>
          </p:cNvCxnSpPr>
          <p:nvPr/>
        </p:nvCxnSpPr>
        <p:spPr>
          <a:xfrm flipH="1" flipV="1">
            <a:off x="5678488" y="3379788"/>
            <a:ext cx="1387475" cy="87630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810250" y="4256088"/>
            <a:ext cx="1255713" cy="148113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372225" y="5867400"/>
            <a:ext cx="587375" cy="130175"/>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0489" name="Rectangle 25"/>
          <p:cNvSpPr>
            <a:spLocks noChangeArrowheads="1"/>
          </p:cNvSpPr>
          <p:nvPr/>
        </p:nvSpPr>
        <p:spPr bwMode="auto">
          <a:xfrm>
            <a:off x="6959600" y="5334000"/>
            <a:ext cx="2078038" cy="120015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atin typeface="Times New Roman" pitchFamily="18" charset="0"/>
                <a:cs typeface="Times New Roman" pitchFamily="18" charset="0"/>
              </a:rPr>
              <a:t>Small black scale bar represents thickness of 50 genera of orchids</a:t>
            </a:r>
            <a:endParaRPr lang="en-US"/>
          </a:p>
        </p:txBody>
      </p:sp>
    </p:spTree>
    <p:extLst>
      <p:ext uri="{BB962C8B-B14F-4D97-AF65-F5344CB8AC3E}">
        <p14:creationId xmlns:p14="http://schemas.microsoft.com/office/powerpoint/2010/main" val="3213430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 name="TextBox 3"/>
          <p:cNvSpPr txBox="1">
            <a:spLocks noChangeArrowheads="1"/>
          </p:cNvSpPr>
          <p:nvPr/>
        </p:nvSpPr>
        <p:spPr bwMode="auto">
          <a:xfrm>
            <a:off x="411163" y="147638"/>
            <a:ext cx="865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BME 8.1: How does linear regression work?</a:t>
            </a:r>
          </a:p>
        </p:txBody>
      </p:sp>
      <p:sp>
        <p:nvSpPr>
          <p:cNvPr id="18463" name="Rectangle 4"/>
          <p:cNvSpPr>
            <a:spLocks noChangeArrowheads="1"/>
          </p:cNvSpPr>
          <p:nvPr/>
        </p:nvSpPr>
        <p:spPr bwMode="auto">
          <a:xfrm>
            <a:off x="0" y="927100"/>
            <a:ext cx="2557463" cy="2309813"/>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400" i="1" dirty="0">
                <a:latin typeface="Times New Roman" pitchFamily="18" charset="0"/>
                <a:cs typeface="Times New Roman" pitchFamily="18" charset="0"/>
              </a:rPr>
              <a:t>Consider:</a:t>
            </a:r>
          </a:p>
          <a:p>
            <a:r>
              <a:rPr lang="en-US" sz="2400" i="1" dirty="0" err="1">
                <a:solidFill>
                  <a:srgbClr val="92D050"/>
                </a:solidFill>
                <a:latin typeface="Times New Roman" pitchFamily="18" charset="0"/>
                <a:cs typeface="Times New Roman" pitchFamily="18" charset="0"/>
              </a:rPr>
              <a:t>r</a:t>
            </a:r>
            <a:r>
              <a:rPr lang="en-US" sz="2400" i="1" dirty="0" err="1">
                <a:latin typeface="Times New Roman" pitchFamily="18" charset="0"/>
                <a:cs typeface="Times New Roman" pitchFamily="18" charset="0"/>
              </a:rPr>
              <a:t>m+</a:t>
            </a:r>
            <a:r>
              <a:rPr lang="en-US" sz="2400" i="1" dirty="0" err="1">
                <a:solidFill>
                  <a:schemeClr val="accent6">
                    <a:lumMod val="75000"/>
                  </a:schemeClr>
                </a:solidFill>
                <a:latin typeface="Times New Roman" pitchFamily="18" charset="0"/>
                <a:cs typeface="Times New Roman" pitchFamily="18" charset="0"/>
              </a:rPr>
              <a:t>s</a:t>
            </a:r>
            <a:r>
              <a:rPr lang="en-US" sz="2400" i="1" dirty="0" err="1">
                <a:latin typeface="Times New Roman" pitchFamily="18" charset="0"/>
                <a:cs typeface="Times New Roman" pitchFamily="18" charset="0"/>
              </a:rPr>
              <a:t>b</a:t>
            </a:r>
            <a:r>
              <a:rPr lang="en-US" sz="2400" i="1" dirty="0">
                <a:latin typeface="Times New Roman" pitchFamily="18" charset="0"/>
                <a:cs typeface="Times New Roman" pitchFamily="18" charset="0"/>
              </a:rPr>
              <a:t>=t </a:t>
            </a:r>
          </a:p>
          <a:p>
            <a:r>
              <a:rPr lang="en-US" sz="2400" i="1" dirty="0" err="1">
                <a:solidFill>
                  <a:schemeClr val="accent6">
                    <a:lumMod val="75000"/>
                  </a:schemeClr>
                </a:solidFill>
                <a:latin typeface="Times New Roman" pitchFamily="18" charset="0"/>
                <a:cs typeface="Times New Roman" pitchFamily="18" charset="0"/>
              </a:rPr>
              <a:t>u</a:t>
            </a:r>
            <a:r>
              <a:rPr lang="en-US" sz="2400" i="1" dirty="0" err="1">
                <a:latin typeface="Times New Roman" pitchFamily="18" charset="0"/>
                <a:cs typeface="Times New Roman" pitchFamily="18" charset="0"/>
              </a:rPr>
              <a:t>m+vb</a:t>
            </a:r>
            <a:r>
              <a:rPr lang="en-US" sz="2400" i="1" dirty="0">
                <a:latin typeface="Times New Roman" pitchFamily="18" charset="0"/>
                <a:cs typeface="Times New Roman" pitchFamily="18" charset="0"/>
              </a:rPr>
              <a:t>=w</a:t>
            </a:r>
          </a:p>
          <a:p>
            <a:endParaRPr lang="en-US" sz="2400" i="1" dirty="0">
              <a:latin typeface="Times New Roman" pitchFamily="18" charset="0"/>
              <a:cs typeface="Times New Roman" pitchFamily="18" charset="0"/>
            </a:endParaRPr>
          </a:p>
          <a:p>
            <a:r>
              <a:rPr lang="en-US" sz="2400" i="1" dirty="0">
                <a:latin typeface="Times New Roman" pitchFamily="18" charset="0"/>
                <a:cs typeface="Times New Roman" pitchFamily="18" charset="0"/>
              </a:rPr>
              <a:t>Solve for m:</a:t>
            </a:r>
          </a:p>
          <a:p>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a:t>
            </a:r>
            <a:r>
              <a:rPr lang="en-US" sz="2400" i="1" dirty="0" err="1">
                <a:solidFill>
                  <a:schemeClr val="accent6">
                    <a:lumMod val="75000"/>
                  </a:schemeClr>
                </a:solidFill>
                <a:latin typeface="Times New Roman" pitchFamily="18" charset="0"/>
                <a:cs typeface="Times New Roman" pitchFamily="18" charset="0"/>
              </a:rPr>
              <a:t>s</a:t>
            </a:r>
            <a:r>
              <a:rPr lang="en-US" sz="2400" i="1" dirty="0" err="1">
                <a:latin typeface="Times New Roman" pitchFamily="18" charset="0"/>
                <a:cs typeface="Times New Roman" pitchFamily="18" charset="0"/>
              </a:rPr>
              <a:t>w-tv</a:t>
            </a:r>
            <a:r>
              <a:rPr lang="en-US" sz="2400" dirty="0">
                <a:latin typeface="Times New Roman" pitchFamily="18" charset="0"/>
                <a:cs typeface="Times New Roman" pitchFamily="18" charset="0"/>
              </a:rPr>
              <a:t>)/(</a:t>
            </a:r>
            <a:r>
              <a:rPr lang="en-US" sz="2400" i="1" dirty="0" err="1">
                <a:solidFill>
                  <a:schemeClr val="accent6">
                    <a:lumMod val="75000"/>
                  </a:schemeClr>
                </a:solidFill>
                <a:latin typeface="Times New Roman" pitchFamily="18" charset="0"/>
                <a:cs typeface="Times New Roman" pitchFamily="18" charset="0"/>
              </a:rPr>
              <a:t>su</a:t>
            </a:r>
            <a:r>
              <a:rPr lang="en-US" sz="2400" i="1" dirty="0" err="1">
                <a:latin typeface="Times New Roman" pitchFamily="18" charset="0"/>
                <a:cs typeface="Times New Roman" pitchFamily="18" charset="0"/>
              </a:rPr>
              <a:t>-</a:t>
            </a:r>
            <a:r>
              <a:rPr lang="en-US" sz="2400" i="1" dirty="0" err="1">
                <a:solidFill>
                  <a:srgbClr val="92D050"/>
                </a:solidFill>
                <a:latin typeface="Times New Roman" pitchFamily="18" charset="0"/>
                <a:cs typeface="Times New Roman" pitchFamily="18" charset="0"/>
              </a:rPr>
              <a:t>r</a:t>
            </a:r>
            <a:r>
              <a:rPr lang="en-US" sz="2400" i="1" dirty="0" err="1">
                <a:latin typeface="Times New Roman" pitchFamily="18" charset="0"/>
                <a:cs typeface="Times New Roman" pitchFamily="18" charset="0"/>
              </a:rPr>
              <a:t>v</a:t>
            </a:r>
            <a:r>
              <a:rPr lang="en-US" sz="2400" dirty="0">
                <a:latin typeface="Times New Roman" pitchFamily="18" charset="0"/>
                <a:cs typeface="Times New Roman" pitchFamily="18" charset="0"/>
              </a:rPr>
              <a:t>) </a:t>
            </a:r>
          </a:p>
        </p:txBody>
      </p:sp>
      <p:sp>
        <p:nvSpPr>
          <p:cNvPr id="18465" name="Rectangle 10"/>
          <p:cNvSpPr>
            <a:spLocks noChangeArrowheads="1"/>
          </p:cNvSpPr>
          <p:nvPr/>
        </p:nvSpPr>
        <p:spPr bwMode="auto">
          <a:xfrm>
            <a:off x="2451100" y="8858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solidFill>
                  <a:srgbClr val="92D050"/>
                </a:solidFill>
                <a:latin typeface="Times New Roman" pitchFamily="18" charset="0"/>
                <a:cs typeface="Times New Roman" pitchFamily="18" charset="0"/>
              </a:rPr>
              <a:t>Σ</a:t>
            </a:r>
            <a:r>
              <a:rPr lang="en-US" sz="2400" dirty="0">
                <a:solidFill>
                  <a:srgbClr val="92D050"/>
                </a:solidFill>
                <a:latin typeface="Times New Roman" pitchFamily="18" charset="0"/>
                <a:cs typeface="Times New Roman" pitchFamily="18" charset="0"/>
              </a:rPr>
              <a:t>(x</a:t>
            </a:r>
            <a:r>
              <a:rPr lang="en-US" sz="2400" baseline="-25000" dirty="0">
                <a:solidFill>
                  <a:srgbClr val="92D050"/>
                </a:solidFill>
                <a:latin typeface="Times New Roman" pitchFamily="18" charset="0"/>
                <a:cs typeface="Times New Roman" pitchFamily="18" charset="0"/>
              </a:rPr>
              <a:t>i</a:t>
            </a:r>
            <a:r>
              <a:rPr lang="en-US" sz="2400" baseline="30000" dirty="0">
                <a:solidFill>
                  <a:srgbClr val="92D050"/>
                </a:solidFill>
                <a:latin typeface="Times New Roman" pitchFamily="18" charset="0"/>
                <a:cs typeface="Times New Roman" pitchFamily="18" charset="0"/>
              </a:rPr>
              <a:t>2</a:t>
            </a:r>
            <a:r>
              <a:rPr lang="en-US" sz="2400" dirty="0">
                <a:solidFill>
                  <a:srgbClr val="92D050"/>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 + </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a:p>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m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n*b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p:txBody>
      </p:sp>
      <p:cxnSp>
        <p:nvCxnSpPr>
          <p:cNvPr id="4" name="Straight Arrow Connector 3"/>
          <p:cNvCxnSpPr/>
          <p:nvPr/>
        </p:nvCxnSpPr>
        <p:spPr>
          <a:xfrm flipV="1">
            <a:off x="1279525" y="1073150"/>
            <a:ext cx="1277938" cy="458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457325" y="1497013"/>
            <a:ext cx="1100138" cy="411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365250"/>
            <a:ext cx="1279525"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46038" y="1703388"/>
            <a:ext cx="1411287"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557463" y="927100"/>
            <a:ext cx="4068762" cy="3603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2557463" y="1287463"/>
            <a:ext cx="2889250" cy="4222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3892288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8.18</a:t>
            </a:r>
          </a:p>
        </p:txBody>
      </p:sp>
      <p:sp>
        <p:nvSpPr>
          <p:cNvPr id="33795" name="TextBox 3"/>
          <p:cNvSpPr txBox="1">
            <a:spLocks noChangeArrowheads="1"/>
          </p:cNvSpPr>
          <p:nvPr/>
        </p:nvSpPr>
        <p:spPr bwMode="auto">
          <a:xfrm>
            <a:off x="5842000" y="147638"/>
            <a:ext cx="330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Microhabitats of the forest canopy and the distribution of orchid species (open bars) and numbers of individuals (black bars) in the microhabitats.</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775"/>
            <a:ext cx="58420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849688" y="1852613"/>
            <a:ext cx="1784350" cy="693737"/>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966788" y="1474788"/>
            <a:ext cx="1555750" cy="1049337"/>
          </a:xfrm>
          <a:prstGeom prst="ellipse">
            <a:avLst/>
          </a:prstGeom>
          <a:solidFill>
            <a:srgbClr val="EBF1DE">
              <a:alpha val="38824"/>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3849688" y="2524125"/>
            <a:ext cx="1784350" cy="69373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1039813" y="2330450"/>
            <a:ext cx="1069975" cy="1357313"/>
          </a:xfrm>
          <a:prstGeom prst="ellipse">
            <a:avLst/>
          </a:prstGeom>
          <a:solidFill>
            <a:srgbClr val="F2DCDB">
              <a:alpha val="50196"/>
            </a:srgbClr>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668338" y="1495425"/>
            <a:ext cx="342900" cy="1050925"/>
          </a:xfrm>
          <a:prstGeom prst="ellipse">
            <a:avLst/>
          </a:prstGeom>
          <a:solidFill>
            <a:schemeClr val="accent1">
              <a:lumMod val="40000"/>
              <a:lumOff val="60000"/>
              <a:alpha val="38824"/>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3849688" y="1209675"/>
            <a:ext cx="1252537" cy="642938"/>
          </a:xfrm>
          <a:prstGeom prst="ellips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Arrow Connector 2"/>
          <p:cNvCxnSpPr>
            <a:stCxn id="5" idx="2"/>
            <a:endCxn id="6" idx="6"/>
          </p:cNvCxnSpPr>
          <p:nvPr/>
        </p:nvCxnSpPr>
        <p:spPr>
          <a:xfrm flipH="1" flipV="1">
            <a:off x="2522538" y="2000250"/>
            <a:ext cx="1327150" cy="198438"/>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8" idx="6"/>
          </p:cNvCxnSpPr>
          <p:nvPr/>
        </p:nvCxnSpPr>
        <p:spPr>
          <a:xfrm flipH="1">
            <a:off x="2109788" y="2870200"/>
            <a:ext cx="1739900" cy="13811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2"/>
          </p:cNvCxnSpPr>
          <p:nvPr/>
        </p:nvCxnSpPr>
        <p:spPr>
          <a:xfrm flipH="1" flipV="1">
            <a:off x="1901825" y="1209675"/>
            <a:ext cx="1947863" cy="320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99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8.19</a:t>
            </a:r>
          </a:p>
        </p:txBody>
      </p:sp>
      <p:sp>
        <p:nvSpPr>
          <p:cNvPr id="35843" name="TextBox 3"/>
          <p:cNvSpPr txBox="1">
            <a:spLocks noChangeArrowheads="1"/>
          </p:cNvSpPr>
          <p:nvPr/>
        </p:nvSpPr>
        <p:spPr bwMode="auto">
          <a:xfrm>
            <a:off x="36513" y="60325"/>
            <a:ext cx="3724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Frequency distributions of plants living on trees (maroon) and on the ground (gold)</a:t>
            </a:r>
          </a:p>
        </p:txBody>
      </p:sp>
      <p:pic>
        <p:nvPicPr>
          <p:cNvPr id="35844" name="Picture 4" descr="figure8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0"/>
            <a:ext cx="5205412"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57713" y="546100"/>
            <a:ext cx="485775" cy="59420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46" name="TextBox 3"/>
          <p:cNvSpPr txBox="1">
            <a:spLocks noChangeArrowheads="1"/>
          </p:cNvSpPr>
          <p:nvPr/>
        </p:nvSpPr>
        <p:spPr bwMode="auto">
          <a:xfrm>
            <a:off x="6180138" y="714375"/>
            <a:ext cx="2732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Orchids</a:t>
            </a:r>
          </a:p>
        </p:txBody>
      </p:sp>
      <p:sp>
        <p:nvSpPr>
          <p:cNvPr id="35847" name="TextBox 3"/>
          <p:cNvSpPr txBox="1">
            <a:spLocks noChangeArrowheads="1"/>
          </p:cNvSpPr>
          <p:nvPr/>
        </p:nvSpPr>
        <p:spPr bwMode="auto">
          <a:xfrm>
            <a:off x="6283325" y="4037013"/>
            <a:ext cx="2447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Non-orchid plants</a:t>
            </a:r>
          </a:p>
        </p:txBody>
      </p:sp>
    </p:spTree>
    <p:extLst>
      <p:ext uri="{BB962C8B-B14F-4D97-AF65-F5344CB8AC3E}">
        <p14:creationId xmlns:p14="http://schemas.microsoft.com/office/powerpoint/2010/main" val="2621313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8.20</a:t>
            </a:r>
          </a:p>
        </p:txBody>
      </p:sp>
      <p:sp>
        <p:nvSpPr>
          <p:cNvPr id="43011" name="TextBox 3"/>
          <p:cNvSpPr txBox="1">
            <a:spLocks noChangeArrowheads="1"/>
          </p:cNvSpPr>
          <p:nvPr/>
        </p:nvSpPr>
        <p:spPr bwMode="auto">
          <a:xfrm>
            <a:off x="174625" y="0"/>
            <a:ext cx="896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Mean number of pollinators / species for orchids in five subfamilies</a:t>
            </a:r>
          </a:p>
        </p:txBody>
      </p:sp>
      <p:pic>
        <p:nvPicPr>
          <p:cNvPr id="43012" name="Picture 4" descr="figure8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052513"/>
            <a:ext cx="8761413"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9813" y="5334000"/>
            <a:ext cx="7872412" cy="96996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5416550" y="600075"/>
            <a:ext cx="3509963" cy="96996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tx1"/>
                </a:solidFill>
                <a:latin typeface="Times New Roman" pitchFamily="18" charset="0"/>
                <a:cs typeface="Times New Roman" pitchFamily="18" charset="0"/>
              </a:rPr>
              <a:t>Subfamilies same as in 8.17, D and E most diverse (# of species above bar)</a:t>
            </a:r>
          </a:p>
        </p:txBody>
      </p:sp>
      <p:sp>
        <p:nvSpPr>
          <p:cNvPr id="8" name="Rectangle 7"/>
          <p:cNvSpPr/>
          <p:nvPr/>
        </p:nvSpPr>
        <p:spPr>
          <a:xfrm>
            <a:off x="1536700" y="3865563"/>
            <a:ext cx="541338" cy="33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3087688" y="2341563"/>
            <a:ext cx="542925" cy="381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659313" y="1200150"/>
            <a:ext cx="542925" cy="4429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057900" y="1638300"/>
            <a:ext cx="785813" cy="3286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7540625" y="2954338"/>
            <a:ext cx="979488" cy="32861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7802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8.21</a:t>
            </a:r>
          </a:p>
        </p:txBody>
      </p:sp>
      <p:sp>
        <p:nvSpPr>
          <p:cNvPr id="8195" name="TextBox 3"/>
          <p:cNvSpPr txBox="1">
            <a:spLocks noChangeArrowheads="1"/>
          </p:cNvSpPr>
          <p:nvPr/>
        </p:nvSpPr>
        <p:spPr bwMode="auto">
          <a:xfrm>
            <a:off x="333375" y="147638"/>
            <a:ext cx="881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Evolutionary relationships among birds, bats, and insects</a:t>
            </a:r>
          </a:p>
        </p:txBody>
      </p:sp>
      <p:pic>
        <p:nvPicPr>
          <p:cNvPr id="8196" name="Picture 4" descr="figure8_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203325"/>
            <a:ext cx="690245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8913" y="4264025"/>
            <a:ext cx="3695700" cy="150336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Simplified cartoon of evolutionary relationships.  Real tree is much more complex.</a:t>
            </a:r>
          </a:p>
        </p:txBody>
      </p:sp>
    </p:spTree>
    <p:extLst>
      <p:ext uri="{BB962C8B-B14F-4D97-AF65-F5344CB8AC3E}">
        <p14:creationId xmlns:p14="http://schemas.microsoft.com/office/powerpoint/2010/main" val="403672369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8.22</a:t>
            </a:r>
          </a:p>
        </p:txBody>
      </p:sp>
      <p:sp>
        <p:nvSpPr>
          <p:cNvPr id="14339" name="TextBox 3"/>
          <p:cNvSpPr txBox="1">
            <a:spLocks noChangeArrowheads="1"/>
          </p:cNvSpPr>
          <p:nvPr/>
        </p:nvSpPr>
        <p:spPr bwMode="auto">
          <a:xfrm>
            <a:off x="779463" y="147638"/>
            <a:ext cx="8364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Evolutionary tree showing relationship among several vertebrates</a:t>
            </a:r>
          </a:p>
        </p:txBody>
      </p:sp>
      <p:pic>
        <p:nvPicPr>
          <p:cNvPr id="14340" name="Picture 4" descr="391BirdBatPhy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225550"/>
            <a:ext cx="8872537"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79463" y="5111750"/>
            <a:ext cx="2609850" cy="89693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Evolution of wings (W) occurred twice</a:t>
            </a:r>
          </a:p>
        </p:txBody>
      </p:sp>
      <p:cxnSp>
        <p:nvCxnSpPr>
          <p:cNvPr id="3" name="Straight Arrow Connector 2"/>
          <p:cNvCxnSpPr/>
          <p:nvPr/>
        </p:nvCxnSpPr>
        <p:spPr>
          <a:xfrm flipV="1">
            <a:off x="3371850" y="4354513"/>
            <a:ext cx="1809750" cy="1323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389313" y="3090863"/>
            <a:ext cx="2735262" cy="20208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37609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30"/>
            <a:ext cx="3205162" cy="6451199"/>
          </a:xfrm>
          <a:prstGeom prst="rect">
            <a:avLst/>
          </a:prstGeom>
        </p:spPr>
      </p:pic>
      <p:sp>
        <p:nvSpPr>
          <p:cNvPr id="16386"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8.23</a:t>
            </a:r>
          </a:p>
        </p:txBody>
      </p:sp>
      <p:sp>
        <p:nvSpPr>
          <p:cNvPr id="16387" name="TextBox 3"/>
          <p:cNvSpPr txBox="1">
            <a:spLocks noChangeArrowheads="1"/>
          </p:cNvSpPr>
          <p:nvPr/>
        </p:nvSpPr>
        <p:spPr bwMode="auto">
          <a:xfrm>
            <a:off x="3976688" y="147638"/>
            <a:ext cx="51673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The fossil bat </a:t>
            </a:r>
            <a:r>
              <a:rPr lang="en-US" sz="3200" i="1">
                <a:latin typeface="Times New Roman" pitchFamily="18" charset="0"/>
                <a:cs typeface="Times New Roman" pitchFamily="18" charset="0"/>
              </a:rPr>
              <a:t>Icaronycteris index</a:t>
            </a:r>
            <a:r>
              <a:rPr lang="en-US" sz="3200">
                <a:latin typeface="Times New Roman" pitchFamily="18" charset="0"/>
                <a:cs typeface="Times New Roman" pitchFamily="18" charset="0"/>
              </a:rPr>
              <a:t> and skeleton from a living species</a:t>
            </a:r>
          </a:p>
        </p:txBody>
      </p:sp>
      <p:sp>
        <p:nvSpPr>
          <p:cNvPr id="5" name="Rectangle 4"/>
          <p:cNvSpPr/>
          <p:nvPr/>
        </p:nvSpPr>
        <p:spPr>
          <a:xfrm>
            <a:off x="3516313" y="2206625"/>
            <a:ext cx="2608262" cy="89693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Bones trapped in rock</a:t>
            </a:r>
          </a:p>
        </p:txBody>
      </p:sp>
      <p:cxnSp>
        <p:nvCxnSpPr>
          <p:cNvPr id="6" name="Straight Arrow Connector 5"/>
          <p:cNvCxnSpPr/>
          <p:nvPr/>
        </p:nvCxnSpPr>
        <p:spPr>
          <a:xfrm flipH="1">
            <a:off x="2863850" y="4367213"/>
            <a:ext cx="682625" cy="217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2211388" y="1973263"/>
            <a:ext cx="1304925" cy="6810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16313" y="4027488"/>
            <a:ext cx="2608262" cy="89693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Skeleton from living species </a:t>
            </a:r>
          </a:p>
        </p:txBody>
      </p:sp>
    </p:spTree>
    <p:extLst>
      <p:ext uri="{BB962C8B-B14F-4D97-AF65-F5344CB8AC3E}">
        <p14:creationId xmlns:p14="http://schemas.microsoft.com/office/powerpoint/2010/main" val="221161947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8.24</a:t>
            </a:r>
          </a:p>
        </p:txBody>
      </p:sp>
      <p:sp>
        <p:nvSpPr>
          <p:cNvPr id="18435" name="TextBox 3"/>
          <p:cNvSpPr txBox="1">
            <a:spLocks noChangeArrowheads="1"/>
          </p:cNvSpPr>
          <p:nvPr/>
        </p:nvSpPr>
        <p:spPr bwMode="auto">
          <a:xfrm>
            <a:off x="449263" y="46038"/>
            <a:ext cx="86947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Elongated fifth digit (metacarpal bone) of bats compared to a combined index of body size for living and fossil bats </a:t>
            </a:r>
          </a:p>
        </p:txBody>
      </p:sp>
      <p:pic>
        <p:nvPicPr>
          <p:cNvPr id="18436" name="Picture 4" descr="figure8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484313"/>
            <a:ext cx="611028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1712913" y="2714625"/>
            <a:ext cx="406400" cy="14446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375400" y="3068638"/>
            <a:ext cx="1854200" cy="44926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Fossil bats</a:t>
            </a:r>
          </a:p>
        </p:txBody>
      </p:sp>
      <p:cxnSp>
        <p:nvCxnSpPr>
          <p:cNvPr id="8" name="Straight Arrow Connector 7"/>
          <p:cNvCxnSpPr>
            <a:stCxn id="7" idx="0"/>
          </p:cNvCxnSpPr>
          <p:nvPr/>
        </p:nvCxnSpPr>
        <p:spPr>
          <a:xfrm flipH="1" flipV="1">
            <a:off x="7104063" y="1760538"/>
            <a:ext cx="198437" cy="130810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302250" y="3278188"/>
            <a:ext cx="1073150"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600700" y="3830638"/>
            <a:ext cx="1854200" cy="449262"/>
          </a:xfrm>
          <a:prstGeom prst="rect">
            <a:avLst/>
          </a:prstGeom>
          <a:noFill/>
          <a:ln w="381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Living bats</a:t>
            </a:r>
          </a:p>
        </p:txBody>
      </p:sp>
      <p:cxnSp>
        <p:nvCxnSpPr>
          <p:cNvPr id="15" name="Straight Arrow Connector 14"/>
          <p:cNvCxnSpPr/>
          <p:nvPr/>
        </p:nvCxnSpPr>
        <p:spPr>
          <a:xfrm flipH="1">
            <a:off x="4527550" y="4040188"/>
            <a:ext cx="1073150" cy="0"/>
          </a:xfrm>
          <a:prstGeom prst="straightConnector1">
            <a:avLst/>
          </a:prstGeom>
          <a:ln w="57150">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42521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449263" y="46038"/>
            <a:ext cx="8694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dirty="0" smtClean="0">
                <a:latin typeface="Times New Roman" pitchFamily="18" charset="0"/>
                <a:cs typeface="Times New Roman" pitchFamily="18" charset="0"/>
              </a:rPr>
              <a:t>Two hypotheses for selection of long digits</a:t>
            </a:r>
            <a:endParaRPr lang="en-US" sz="3200" dirty="0">
              <a:latin typeface="Times New Roman" pitchFamily="18" charset="0"/>
              <a:cs typeface="Times New Roman" pitchFamily="18" charset="0"/>
            </a:endParaRPr>
          </a:p>
        </p:txBody>
      </p:sp>
      <p:sp>
        <p:nvSpPr>
          <p:cNvPr id="11" name="Rectangle 1"/>
          <p:cNvSpPr>
            <a:spLocks noChangeArrowheads="1"/>
          </p:cNvSpPr>
          <p:nvPr/>
        </p:nvSpPr>
        <p:spPr bwMode="auto">
          <a:xfrm>
            <a:off x="871538" y="1355725"/>
            <a:ext cx="2424112"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2400" dirty="0" smtClean="0">
                <a:latin typeface="Times New Roman" pitchFamily="18" charset="0"/>
                <a:cs typeface="Times New Roman" pitchFamily="18" charset="0"/>
              </a:rPr>
              <a:t>What are they?</a:t>
            </a:r>
            <a:endParaRPr lang="en-US" sz="2400" dirty="0">
              <a:latin typeface="Times New Roman" pitchFamily="18" charset="0"/>
              <a:cs typeface="Times New Roman" pitchFamily="18" charset="0"/>
            </a:endParaRPr>
          </a:p>
        </p:txBody>
      </p:sp>
      <p:sp>
        <p:nvSpPr>
          <p:cNvPr id="13" name="Rectangle 1"/>
          <p:cNvSpPr>
            <a:spLocks noChangeArrowheads="1"/>
          </p:cNvSpPr>
          <p:nvPr/>
        </p:nvSpPr>
        <p:spPr bwMode="auto">
          <a:xfrm>
            <a:off x="947738" y="3775075"/>
            <a:ext cx="3281362"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2400" dirty="0" smtClean="0">
                <a:latin typeface="Times New Roman" pitchFamily="18" charset="0"/>
                <a:cs typeface="Times New Roman" pitchFamily="18" charset="0"/>
              </a:rPr>
              <a:t>Jumping hypothesis</a:t>
            </a:r>
            <a:endParaRPr lang="en-US" sz="2400" dirty="0">
              <a:latin typeface="Times New Roman" pitchFamily="18" charset="0"/>
              <a:cs typeface="Times New Roman" pitchFamily="18" charset="0"/>
            </a:endParaRPr>
          </a:p>
        </p:txBody>
      </p:sp>
      <p:sp>
        <p:nvSpPr>
          <p:cNvPr id="14" name="Rectangle 1"/>
          <p:cNvSpPr>
            <a:spLocks noChangeArrowheads="1"/>
          </p:cNvSpPr>
          <p:nvPr/>
        </p:nvSpPr>
        <p:spPr bwMode="auto">
          <a:xfrm>
            <a:off x="947737" y="5051425"/>
            <a:ext cx="3848893" cy="1200329"/>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2400" dirty="0" smtClean="0">
                <a:latin typeface="Times New Roman" pitchFamily="18" charset="0"/>
                <a:cs typeface="Times New Roman" pitchFamily="18" charset="0"/>
              </a:rPr>
              <a:t>In neither case did they have muscles or behavior necessary for true flight</a:t>
            </a:r>
            <a:endParaRPr lang="en-US" sz="2400" dirty="0">
              <a:latin typeface="Times New Roman" pitchFamily="18" charset="0"/>
              <a:cs typeface="Times New Roman" pitchFamily="18" charset="0"/>
            </a:endParaRPr>
          </a:p>
        </p:txBody>
      </p:sp>
      <p:grpSp>
        <p:nvGrpSpPr>
          <p:cNvPr id="16" name="Group 15"/>
          <p:cNvGrpSpPr/>
          <p:nvPr/>
        </p:nvGrpSpPr>
        <p:grpSpPr>
          <a:xfrm>
            <a:off x="947738" y="630813"/>
            <a:ext cx="7980362" cy="3144262"/>
            <a:chOff x="947738" y="630813"/>
            <a:chExt cx="7980362" cy="3144262"/>
          </a:xfrm>
        </p:grpSpPr>
        <p:sp>
          <p:nvSpPr>
            <p:cNvPr id="12" name="Rectangle 1"/>
            <p:cNvSpPr>
              <a:spLocks noChangeArrowheads="1"/>
            </p:cNvSpPr>
            <p:nvPr/>
          </p:nvSpPr>
          <p:spPr bwMode="auto">
            <a:xfrm>
              <a:off x="947738" y="2517775"/>
              <a:ext cx="2633662"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2400" dirty="0" smtClean="0">
                  <a:latin typeface="Times New Roman" pitchFamily="18" charset="0"/>
                  <a:cs typeface="Times New Roman" pitchFamily="18" charset="0"/>
                </a:rPr>
                <a:t>Gliding hypothesis</a:t>
              </a:r>
              <a:endParaRPr lang="en-US" sz="2400" dirty="0">
                <a:latin typeface="Times New Roman" pitchFamily="18" charset="0"/>
                <a:cs typeface="Times New Roman" pitchFamily="18" charset="0"/>
              </a:endParaRPr>
            </a:p>
          </p:txBody>
        </p:sp>
        <p:pic>
          <p:nvPicPr>
            <p:cNvPr id="1026" name="Picture 2" descr="http://graphics8.nytimes.com/images/2006/12/13/science/13mam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397" y="630813"/>
              <a:ext cx="2354703" cy="31442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810000" y="1002615"/>
              <a:ext cx="2763397" cy="2031325"/>
            </a:xfrm>
            <a:prstGeom prst="rect">
              <a:avLst/>
            </a:prstGeom>
          </p:spPr>
          <p:txBody>
            <a:bodyPr wrap="square">
              <a:spAutoFit/>
            </a:bodyPr>
            <a:lstStyle/>
            <a:p>
              <a:r>
                <a:rPr lang="en-US" dirty="0">
                  <a:latin typeface="Times New Roman" pitchFamily="18" charset="0"/>
                  <a:cs typeface="Times New Roman" pitchFamily="18" charset="0"/>
                </a:rPr>
                <a:t>bat- or squirrel-size creature that lived in Mongolia about 125 million years </a:t>
              </a:r>
              <a:r>
                <a:rPr lang="en-US" dirty="0" smtClean="0">
                  <a:latin typeface="Times New Roman" pitchFamily="18" charset="0"/>
                  <a:cs typeface="Times New Roman" pitchFamily="18" charset="0"/>
                </a:rPr>
                <a:t>ago</a:t>
              </a:r>
            </a:p>
            <a:p>
              <a:r>
                <a:rPr lang="en-US" dirty="0" smtClean="0">
                  <a:latin typeface="Times New Roman" pitchFamily="18" charset="0"/>
                  <a:cs typeface="Times New Roman" pitchFamily="18" charset="0"/>
                  <a:hlinkClick r:id="rId4"/>
                </a:rPr>
                <a:t>http</a:t>
              </a:r>
              <a:r>
                <a:rPr lang="en-US" dirty="0">
                  <a:latin typeface="Times New Roman" pitchFamily="18" charset="0"/>
                  <a:cs typeface="Times New Roman" pitchFamily="18" charset="0"/>
                  <a:hlinkClick r:id="rId4"/>
                </a:rPr>
                <a:t>://</a:t>
              </a:r>
              <a:r>
                <a:rPr lang="en-US" dirty="0" smtClean="0">
                  <a:latin typeface="Times New Roman" pitchFamily="18" charset="0"/>
                  <a:cs typeface="Times New Roman" pitchFamily="18" charset="0"/>
                  <a:hlinkClick r:id="rId4"/>
                </a:rPr>
                <a:t>palaeosbios.blogspot.com/2006/12/mammals-linked-to-earlier-flight.html</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164059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76" y="1433512"/>
            <a:ext cx="7410337" cy="5239544"/>
          </a:xfrm>
          <a:prstGeom prst="rect">
            <a:avLst/>
          </a:prstGeom>
        </p:spPr>
      </p:pic>
      <p:sp>
        <p:nvSpPr>
          <p:cNvPr id="21506"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8.25</a:t>
            </a:r>
          </a:p>
        </p:txBody>
      </p:sp>
      <p:sp>
        <p:nvSpPr>
          <p:cNvPr id="21507" name="TextBox 3"/>
          <p:cNvSpPr txBox="1">
            <a:spLocks noChangeArrowheads="1"/>
          </p:cNvSpPr>
          <p:nvPr/>
        </p:nvSpPr>
        <p:spPr bwMode="auto">
          <a:xfrm>
            <a:off x="350838" y="-14288"/>
            <a:ext cx="8632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200" dirty="0" smtClean="0">
                <a:latin typeface="Times New Roman" pitchFamily="18" charset="0"/>
                <a:cs typeface="Times New Roman" pitchFamily="18" charset="0"/>
              </a:rPr>
              <a:t>Percentage </a:t>
            </a:r>
            <a:r>
              <a:rPr lang="en-US" sz="3200" dirty="0">
                <a:latin typeface="Times New Roman" pitchFamily="18" charset="0"/>
                <a:cs typeface="Times New Roman" pitchFamily="18" charset="0"/>
              </a:rPr>
              <a:t>of growing 3rd -5th forelimb digits composed of </a:t>
            </a:r>
            <a:r>
              <a:rPr lang="en-US" sz="3200" dirty="0" smtClean="0">
                <a:latin typeface="Times New Roman" pitchFamily="18" charset="0"/>
                <a:cs typeface="Times New Roman" pitchFamily="18" charset="0"/>
              </a:rPr>
              <a:t>proliferating </a:t>
            </a:r>
            <a:r>
              <a:rPr lang="en-US" sz="3200" dirty="0">
                <a:latin typeface="Times New Roman" pitchFamily="18" charset="0"/>
                <a:cs typeface="Times New Roman" pitchFamily="18" charset="0"/>
              </a:rPr>
              <a:t>and </a:t>
            </a:r>
            <a:r>
              <a:rPr lang="en-US" sz="3200" dirty="0" smtClean="0">
                <a:latin typeface="Times New Roman" pitchFamily="18" charset="0"/>
                <a:cs typeface="Times New Roman" pitchFamily="18" charset="0"/>
              </a:rPr>
              <a:t>differentiating / elongating </a:t>
            </a:r>
            <a:r>
              <a:rPr lang="en-US" sz="3200" dirty="0">
                <a:latin typeface="Times New Roman" pitchFamily="18" charset="0"/>
                <a:cs typeface="Times New Roman" pitchFamily="18" charset="0"/>
              </a:rPr>
              <a:t>cells in </a:t>
            </a:r>
            <a:r>
              <a:rPr lang="en-US" sz="3200" dirty="0" smtClean="0">
                <a:latin typeface="Times New Roman" pitchFamily="18" charset="0"/>
                <a:cs typeface="Times New Roman" pitchFamily="18" charset="0"/>
              </a:rPr>
              <a:t>mice and bats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4253314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63" y="1436688"/>
            <a:ext cx="7081837" cy="5249516"/>
          </a:xfrm>
          <a:prstGeom prst="rect">
            <a:avLst/>
          </a:prstGeom>
        </p:spPr>
      </p:pic>
      <p:sp>
        <p:nvSpPr>
          <p:cNvPr id="25602"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8.26</a:t>
            </a:r>
          </a:p>
        </p:txBody>
      </p:sp>
      <p:sp>
        <p:nvSpPr>
          <p:cNvPr id="25603" name="TextBox 3"/>
          <p:cNvSpPr txBox="1">
            <a:spLocks noChangeArrowheads="1"/>
          </p:cNvSpPr>
          <p:nvPr/>
        </p:nvSpPr>
        <p:spPr bwMode="auto">
          <a:xfrm>
            <a:off x="5715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200" dirty="0">
                <a:latin typeface="Times New Roman" pitchFamily="18" charset="0"/>
                <a:cs typeface="Times New Roman" pitchFamily="18" charset="0"/>
              </a:rPr>
              <a:t>Percentage of cells in elongation and differentiation zone of metacarpals </a:t>
            </a:r>
            <a:r>
              <a:rPr lang="en-US" sz="3200" dirty="0" smtClean="0">
                <a:latin typeface="Times New Roman" pitchFamily="18" charset="0"/>
                <a:cs typeface="Times New Roman" pitchFamily="18" charset="0"/>
              </a:rPr>
              <a:t>vs. length </a:t>
            </a:r>
            <a:r>
              <a:rPr lang="en-US" sz="3200" dirty="0">
                <a:latin typeface="Times New Roman" pitchFamily="18" charset="0"/>
                <a:cs typeface="Times New Roman" pitchFamily="18" charset="0"/>
              </a:rPr>
              <a:t>of the bat 5</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metacarpal as development proceeds. </a:t>
            </a:r>
          </a:p>
        </p:txBody>
      </p:sp>
      <p:sp>
        <p:nvSpPr>
          <p:cNvPr id="6" name="TextBox 3"/>
          <p:cNvSpPr txBox="1">
            <a:spLocks noChangeArrowheads="1"/>
          </p:cNvSpPr>
          <p:nvPr/>
        </p:nvSpPr>
        <p:spPr bwMode="auto">
          <a:xfrm>
            <a:off x="2263776" y="4614863"/>
            <a:ext cx="658812" cy="523220"/>
          </a:xfrm>
          <a:prstGeom prst="rect">
            <a:avLst/>
          </a:prstGeom>
          <a:solidFill>
            <a:schemeClr val="bg1"/>
          </a:solidFill>
          <a:ln w="38100">
            <a:solidFill>
              <a:schemeClr val="accent6"/>
            </a:solidFill>
          </a:ln>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r>
              <a:rPr lang="en-US" sz="2800" dirty="0" smtClean="0">
                <a:latin typeface="Times New Roman" pitchFamily="18" charset="0"/>
                <a:cs typeface="Times New Roman" pitchFamily="18" charset="0"/>
              </a:rPr>
              <a:t>18</a:t>
            </a:r>
          </a:p>
        </p:txBody>
      </p:sp>
      <p:sp>
        <p:nvSpPr>
          <p:cNvPr id="7" name="TextBox 3"/>
          <p:cNvSpPr txBox="1">
            <a:spLocks noChangeArrowheads="1"/>
          </p:cNvSpPr>
          <p:nvPr/>
        </p:nvSpPr>
        <p:spPr bwMode="auto">
          <a:xfrm>
            <a:off x="3140076" y="4614863"/>
            <a:ext cx="658812" cy="523220"/>
          </a:xfrm>
          <a:prstGeom prst="rect">
            <a:avLst/>
          </a:prstGeom>
          <a:solidFill>
            <a:schemeClr val="bg1"/>
          </a:solidFill>
          <a:ln w="38100">
            <a:solidFill>
              <a:schemeClr val="accent6"/>
            </a:solidFill>
          </a:ln>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r>
              <a:rPr lang="en-US" sz="2800" dirty="0" smtClean="0">
                <a:latin typeface="Times New Roman" pitchFamily="18" charset="0"/>
                <a:cs typeface="Times New Roman" pitchFamily="18" charset="0"/>
              </a:rPr>
              <a:t>19</a:t>
            </a:r>
          </a:p>
        </p:txBody>
      </p:sp>
      <p:sp>
        <p:nvSpPr>
          <p:cNvPr id="8" name="TextBox 3"/>
          <p:cNvSpPr txBox="1">
            <a:spLocks noChangeArrowheads="1"/>
          </p:cNvSpPr>
          <p:nvPr/>
        </p:nvSpPr>
        <p:spPr bwMode="auto">
          <a:xfrm>
            <a:off x="5330826" y="4244043"/>
            <a:ext cx="658812" cy="523220"/>
          </a:xfrm>
          <a:prstGeom prst="rect">
            <a:avLst/>
          </a:prstGeom>
          <a:solidFill>
            <a:schemeClr val="bg1"/>
          </a:solidFill>
          <a:ln w="38100">
            <a:solidFill>
              <a:schemeClr val="accent6"/>
            </a:solidFill>
          </a:ln>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r>
              <a:rPr lang="en-US" sz="2800" dirty="0" smtClean="0">
                <a:latin typeface="Times New Roman" pitchFamily="18" charset="0"/>
                <a:cs typeface="Times New Roman" pitchFamily="18" charset="0"/>
              </a:rPr>
              <a:t>20</a:t>
            </a:r>
          </a:p>
        </p:txBody>
      </p:sp>
      <p:sp>
        <p:nvSpPr>
          <p:cNvPr id="9" name="TextBox 3"/>
          <p:cNvSpPr txBox="1">
            <a:spLocks noChangeArrowheads="1"/>
          </p:cNvSpPr>
          <p:nvPr/>
        </p:nvSpPr>
        <p:spPr bwMode="auto">
          <a:xfrm>
            <a:off x="6226176" y="2643843"/>
            <a:ext cx="658812" cy="523220"/>
          </a:xfrm>
          <a:prstGeom prst="rect">
            <a:avLst/>
          </a:prstGeom>
          <a:solidFill>
            <a:schemeClr val="bg1"/>
          </a:solidFill>
          <a:ln w="38100">
            <a:solidFill>
              <a:schemeClr val="accent6"/>
            </a:solidFill>
          </a:ln>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r>
              <a:rPr lang="en-US" sz="2800" dirty="0" smtClean="0">
                <a:latin typeface="Times New Roman" pitchFamily="18" charset="0"/>
                <a:cs typeface="Times New Roman" pitchFamily="18" charset="0"/>
              </a:rPr>
              <a:t>21</a:t>
            </a:r>
          </a:p>
        </p:txBody>
      </p:sp>
      <p:sp>
        <p:nvSpPr>
          <p:cNvPr id="10" name="TextBox 3"/>
          <p:cNvSpPr txBox="1">
            <a:spLocks noChangeArrowheads="1"/>
          </p:cNvSpPr>
          <p:nvPr/>
        </p:nvSpPr>
        <p:spPr bwMode="auto">
          <a:xfrm>
            <a:off x="7559676" y="1900893"/>
            <a:ext cx="658812" cy="523220"/>
          </a:xfrm>
          <a:prstGeom prst="rect">
            <a:avLst/>
          </a:prstGeom>
          <a:solidFill>
            <a:schemeClr val="bg1"/>
          </a:solidFill>
          <a:ln w="38100">
            <a:solidFill>
              <a:schemeClr val="accent6"/>
            </a:solidFill>
          </a:ln>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r>
              <a:rPr lang="en-US" sz="2800" dirty="0" smtClean="0">
                <a:latin typeface="Times New Roman" pitchFamily="18" charset="0"/>
                <a:cs typeface="Times New Roman" pitchFamily="18" charset="0"/>
              </a:rPr>
              <a:t>22</a:t>
            </a:r>
          </a:p>
        </p:txBody>
      </p:sp>
      <p:sp>
        <p:nvSpPr>
          <p:cNvPr id="11" name="TextBox 3"/>
          <p:cNvSpPr txBox="1">
            <a:spLocks noChangeArrowheads="1"/>
          </p:cNvSpPr>
          <p:nvPr/>
        </p:nvSpPr>
        <p:spPr bwMode="auto">
          <a:xfrm>
            <a:off x="2266157" y="2190782"/>
            <a:ext cx="2520156" cy="954107"/>
          </a:xfrm>
          <a:prstGeom prst="rect">
            <a:avLst/>
          </a:prstGeom>
          <a:solidFill>
            <a:schemeClr val="bg1"/>
          </a:solidFill>
          <a:ln w="38100">
            <a:solidFill>
              <a:schemeClr val="accent6"/>
            </a:solidFill>
          </a:ln>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r>
              <a:rPr lang="en-US" sz="2800" dirty="0" smtClean="0">
                <a:latin typeface="Times New Roman" pitchFamily="18" charset="0"/>
                <a:cs typeface="Times New Roman" pitchFamily="18" charset="0"/>
              </a:rPr>
              <a:t>Developmental stages</a:t>
            </a:r>
          </a:p>
        </p:txBody>
      </p:sp>
    </p:spTree>
    <p:extLst>
      <p:ext uri="{BB962C8B-B14F-4D97-AF65-F5344CB8AC3E}">
        <p14:creationId xmlns:p14="http://schemas.microsoft.com/office/powerpoint/2010/main" val="4141273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6491636"/>
              </p:ext>
            </p:extLst>
          </p:nvPr>
        </p:nvGraphicFramePr>
        <p:xfrm>
          <a:off x="5121275" y="1300163"/>
          <a:ext cx="3936999" cy="4914900"/>
        </p:xfrm>
        <a:graphic>
          <a:graphicData uri="http://schemas.openxmlformats.org/drawingml/2006/table">
            <a:tbl>
              <a:tblPr/>
              <a:tblGrid>
                <a:gridCol w="1312333"/>
                <a:gridCol w="1312333"/>
                <a:gridCol w="1312333"/>
              </a:tblGrid>
              <a:tr h="819150">
                <a:tc>
                  <a:txBody>
                    <a:bodyPr/>
                    <a:lstStyle/>
                    <a:p>
                      <a:pPr algn="ctr" fontAlgn="b"/>
                      <a:r>
                        <a:rPr lang="en-US" sz="2000" b="0" i="0" u="none" strike="noStrike" dirty="0" smtClean="0">
                          <a:solidFill>
                            <a:srgbClr val="000000"/>
                          </a:solidFill>
                          <a:latin typeface="Times New Roman" pitchFamily="18" charset="0"/>
                          <a:cs typeface="Times New Roman" pitchFamily="18" charset="0"/>
                        </a:rPr>
                        <a:t>(E) </a:t>
                      </a:r>
                    </a:p>
                    <a:p>
                      <a:pPr algn="ctr" fontAlgn="b"/>
                      <a:r>
                        <a:rPr lang="en-US" sz="2000" b="0" i="0" u="none" strike="noStrike" dirty="0" err="1" smtClean="0">
                          <a:solidFill>
                            <a:srgbClr val="000000"/>
                          </a:solidFill>
                          <a:latin typeface="Times New Roman" pitchFamily="18" charset="0"/>
                          <a:cs typeface="Times New Roman" pitchFamily="18" charset="0"/>
                        </a:rPr>
                        <a:t>Coef</a:t>
                      </a:r>
                      <a:r>
                        <a:rPr lang="en-US" sz="2000" b="0" i="0" u="none" strike="noStrike" dirty="0" smtClean="0">
                          <a:solidFill>
                            <a:srgbClr val="000000"/>
                          </a:solidFill>
                          <a:latin typeface="Times New Roman" pitchFamily="18" charset="0"/>
                          <a:cs typeface="Times New Roman" pitchFamily="18" charset="0"/>
                        </a:rPr>
                        <a:t> </a:t>
                      </a:r>
                      <a:r>
                        <a:rPr lang="en-US" sz="2000" b="0" i="0" u="none" strike="noStrike" dirty="0">
                          <a:solidFill>
                            <a:srgbClr val="000000"/>
                          </a:solidFill>
                          <a:latin typeface="Times New Roman" pitchFamily="18" charset="0"/>
                          <a:cs typeface="Times New Roman" pitchFamily="18" charset="0"/>
                        </a:rPr>
                        <a:t>on 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(F)</a:t>
                      </a:r>
                    </a:p>
                    <a:p>
                      <a:pPr algn="ctr" fontAlgn="b"/>
                      <a:r>
                        <a:rPr lang="en-US" sz="2000" b="0" i="0" u="none" strike="noStrike" dirty="0" err="1" smtClean="0">
                          <a:solidFill>
                            <a:srgbClr val="000000"/>
                          </a:solidFill>
                          <a:latin typeface="Times New Roman" pitchFamily="18" charset="0"/>
                          <a:cs typeface="Times New Roman" pitchFamily="18" charset="0"/>
                        </a:rPr>
                        <a:t>Coef</a:t>
                      </a:r>
                      <a:r>
                        <a:rPr lang="en-US" sz="2000" b="0" i="0" u="none" strike="noStrike" dirty="0" smtClean="0">
                          <a:solidFill>
                            <a:srgbClr val="000000"/>
                          </a:solidFill>
                          <a:latin typeface="Times New Roman" pitchFamily="18" charset="0"/>
                          <a:cs typeface="Times New Roman" pitchFamily="18" charset="0"/>
                        </a:rPr>
                        <a:t> </a:t>
                      </a:r>
                      <a:r>
                        <a:rPr lang="en-US" sz="2000" b="0" i="0" u="none" strike="noStrike" dirty="0">
                          <a:solidFill>
                            <a:srgbClr val="000000"/>
                          </a:solidFill>
                          <a:latin typeface="Times New Roman" pitchFamily="18" charset="0"/>
                          <a:cs typeface="Times New Roman" pitchFamily="18" charset="0"/>
                        </a:rPr>
                        <a:t>on 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(G)</a:t>
                      </a:r>
                    </a:p>
                    <a:p>
                      <a:pPr algn="ctr" fontAlgn="b"/>
                      <a:r>
                        <a:rPr lang="en-US" sz="2000" b="0" i="0" u="none" strike="noStrike" dirty="0" smtClean="0">
                          <a:solidFill>
                            <a:srgbClr val="000000"/>
                          </a:solidFill>
                          <a:latin typeface="Times New Roman" pitchFamily="18" charset="0"/>
                          <a:cs typeface="Times New Roman" pitchFamily="18" charset="0"/>
                        </a:rPr>
                        <a:t>RHS</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rgbClr val="92D050"/>
                          </a:solidFill>
                          <a:latin typeface="Times New Roman" pitchFamily="18" charset="0"/>
                          <a:cs typeface="Times New Roman" pitchFamily="18" charset="0"/>
                        </a:rPr>
                        <a:t>4333017.5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accent6">
                              <a:lumMod val="75000"/>
                            </a:schemeClr>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4318042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chemeClr val="accent6">
                              <a:lumMod val="75000"/>
                            </a:schemeClr>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928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63186.1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0.646</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23.942</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462" name="TextBox 3"/>
          <p:cNvSpPr txBox="1">
            <a:spLocks noChangeArrowheads="1"/>
          </p:cNvSpPr>
          <p:nvPr/>
        </p:nvSpPr>
        <p:spPr bwMode="auto">
          <a:xfrm>
            <a:off x="411163" y="147638"/>
            <a:ext cx="865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BME 8.1: How does linear regression work?</a:t>
            </a:r>
          </a:p>
        </p:txBody>
      </p:sp>
      <p:sp>
        <p:nvSpPr>
          <p:cNvPr id="18463" name="Rectangle 4"/>
          <p:cNvSpPr>
            <a:spLocks noChangeArrowheads="1"/>
          </p:cNvSpPr>
          <p:nvPr/>
        </p:nvSpPr>
        <p:spPr bwMode="auto">
          <a:xfrm>
            <a:off x="0" y="927100"/>
            <a:ext cx="2557463" cy="2309813"/>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400" i="1" dirty="0">
                <a:latin typeface="Times New Roman" pitchFamily="18" charset="0"/>
                <a:cs typeface="Times New Roman" pitchFamily="18" charset="0"/>
              </a:rPr>
              <a:t>Consider:</a:t>
            </a:r>
          </a:p>
          <a:p>
            <a:r>
              <a:rPr lang="en-US" sz="2400" i="1" dirty="0" err="1">
                <a:solidFill>
                  <a:srgbClr val="92D050"/>
                </a:solidFill>
                <a:latin typeface="Times New Roman" pitchFamily="18" charset="0"/>
                <a:cs typeface="Times New Roman" pitchFamily="18" charset="0"/>
              </a:rPr>
              <a:t>r</a:t>
            </a:r>
            <a:r>
              <a:rPr lang="en-US" sz="2400" i="1" dirty="0" err="1">
                <a:latin typeface="Times New Roman" pitchFamily="18" charset="0"/>
                <a:cs typeface="Times New Roman" pitchFamily="18" charset="0"/>
              </a:rPr>
              <a:t>m+</a:t>
            </a:r>
            <a:r>
              <a:rPr lang="en-US" sz="2400" i="1" dirty="0" err="1">
                <a:solidFill>
                  <a:schemeClr val="accent6">
                    <a:lumMod val="75000"/>
                  </a:schemeClr>
                </a:solidFill>
                <a:latin typeface="Times New Roman" pitchFamily="18" charset="0"/>
                <a:cs typeface="Times New Roman" pitchFamily="18" charset="0"/>
              </a:rPr>
              <a:t>s</a:t>
            </a:r>
            <a:r>
              <a:rPr lang="en-US" sz="2400" i="1" dirty="0" err="1">
                <a:latin typeface="Times New Roman" pitchFamily="18" charset="0"/>
                <a:cs typeface="Times New Roman" pitchFamily="18" charset="0"/>
              </a:rPr>
              <a:t>b</a:t>
            </a:r>
            <a:r>
              <a:rPr lang="en-US" sz="2400" i="1" dirty="0">
                <a:latin typeface="Times New Roman" pitchFamily="18" charset="0"/>
                <a:cs typeface="Times New Roman" pitchFamily="18" charset="0"/>
              </a:rPr>
              <a:t>=t </a:t>
            </a:r>
          </a:p>
          <a:p>
            <a:r>
              <a:rPr lang="en-US" sz="2400" i="1" dirty="0" err="1">
                <a:solidFill>
                  <a:schemeClr val="accent6">
                    <a:lumMod val="75000"/>
                  </a:schemeClr>
                </a:solidFill>
                <a:latin typeface="Times New Roman" pitchFamily="18" charset="0"/>
                <a:cs typeface="Times New Roman" pitchFamily="18" charset="0"/>
              </a:rPr>
              <a:t>u</a:t>
            </a:r>
            <a:r>
              <a:rPr lang="en-US" sz="2400" i="1" dirty="0" err="1">
                <a:latin typeface="Times New Roman" pitchFamily="18" charset="0"/>
                <a:cs typeface="Times New Roman" pitchFamily="18" charset="0"/>
              </a:rPr>
              <a:t>m+vb</a:t>
            </a:r>
            <a:r>
              <a:rPr lang="en-US" sz="2400" i="1" dirty="0">
                <a:latin typeface="Times New Roman" pitchFamily="18" charset="0"/>
                <a:cs typeface="Times New Roman" pitchFamily="18" charset="0"/>
              </a:rPr>
              <a:t>=w</a:t>
            </a:r>
          </a:p>
          <a:p>
            <a:endParaRPr lang="en-US" sz="2400" i="1" dirty="0">
              <a:latin typeface="Times New Roman" pitchFamily="18" charset="0"/>
              <a:cs typeface="Times New Roman" pitchFamily="18" charset="0"/>
            </a:endParaRPr>
          </a:p>
          <a:p>
            <a:r>
              <a:rPr lang="en-US" sz="2400" i="1" dirty="0">
                <a:latin typeface="Times New Roman" pitchFamily="18" charset="0"/>
                <a:cs typeface="Times New Roman" pitchFamily="18" charset="0"/>
              </a:rPr>
              <a:t>Solve for m:</a:t>
            </a:r>
          </a:p>
          <a:p>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a:t>
            </a:r>
            <a:r>
              <a:rPr lang="en-US" sz="2400" i="1" dirty="0" err="1">
                <a:solidFill>
                  <a:schemeClr val="accent6">
                    <a:lumMod val="75000"/>
                  </a:schemeClr>
                </a:solidFill>
                <a:latin typeface="Times New Roman" pitchFamily="18" charset="0"/>
                <a:cs typeface="Times New Roman" pitchFamily="18" charset="0"/>
              </a:rPr>
              <a:t>s</a:t>
            </a:r>
            <a:r>
              <a:rPr lang="en-US" sz="2400" i="1" dirty="0" err="1">
                <a:latin typeface="Times New Roman" pitchFamily="18" charset="0"/>
                <a:cs typeface="Times New Roman" pitchFamily="18" charset="0"/>
              </a:rPr>
              <a:t>w-tv</a:t>
            </a:r>
            <a:r>
              <a:rPr lang="en-US" sz="2400" dirty="0">
                <a:latin typeface="Times New Roman" pitchFamily="18" charset="0"/>
                <a:cs typeface="Times New Roman" pitchFamily="18" charset="0"/>
              </a:rPr>
              <a:t>)/(</a:t>
            </a:r>
            <a:r>
              <a:rPr lang="en-US" sz="2400" i="1" dirty="0" err="1">
                <a:solidFill>
                  <a:schemeClr val="accent6">
                    <a:lumMod val="75000"/>
                  </a:schemeClr>
                </a:solidFill>
                <a:latin typeface="Times New Roman" pitchFamily="18" charset="0"/>
                <a:cs typeface="Times New Roman" pitchFamily="18" charset="0"/>
              </a:rPr>
              <a:t>su</a:t>
            </a:r>
            <a:r>
              <a:rPr lang="en-US" sz="2400" i="1" dirty="0" err="1">
                <a:latin typeface="Times New Roman" pitchFamily="18" charset="0"/>
                <a:cs typeface="Times New Roman" pitchFamily="18" charset="0"/>
              </a:rPr>
              <a:t>-</a:t>
            </a:r>
            <a:r>
              <a:rPr lang="en-US" sz="2400" i="1" dirty="0" err="1">
                <a:solidFill>
                  <a:srgbClr val="92D050"/>
                </a:solidFill>
                <a:latin typeface="Times New Roman" pitchFamily="18" charset="0"/>
                <a:cs typeface="Times New Roman" pitchFamily="18" charset="0"/>
              </a:rPr>
              <a:t>r</a:t>
            </a:r>
            <a:r>
              <a:rPr lang="en-US" sz="2400" i="1" dirty="0" err="1">
                <a:latin typeface="Times New Roman" pitchFamily="18" charset="0"/>
                <a:cs typeface="Times New Roman" pitchFamily="18" charset="0"/>
              </a:rPr>
              <a:t>v</a:t>
            </a:r>
            <a:r>
              <a:rPr lang="en-US" sz="2400" dirty="0">
                <a:latin typeface="Times New Roman" pitchFamily="18" charset="0"/>
                <a:cs typeface="Times New Roman" pitchFamily="18" charset="0"/>
              </a:rPr>
              <a:t>) </a:t>
            </a:r>
          </a:p>
        </p:txBody>
      </p:sp>
      <p:sp>
        <p:nvSpPr>
          <p:cNvPr id="18465" name="Rectangle 10"/>
          <p:cNvSpPr>
            <a:spLocks noChangeArrowheads="1"/>
          </p:cNvSpPr>
          <p:nvPr/>
        </p:nvSpPr>
        <p:spPr bwMode="auto">
          <a:xfrm>
            <a:off x="2451100" y="8858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solidFill>
                  <a:srgbClr val="92D050"/>
                </a:solidFill>
                <a:latin typeface="Times New Roman" pitchFamily="18" charset="0"/>
                <a:cs typeface="Times New Roman" pitchFamily="18" charset="0"/>
              </a:rPr>
              <a:t>Σ</a:t>
            </a:r>
            <a:r>
              <a:rPr lang="en-US" sz="2400" dirty="0">
                <a:solidFill>
                  <a:srgbClr val="92D050"/>
                </a:solidFill>
                <a:latin typeface="Times New Roman" pitchFamily="18" charset="0"/>
                <a:cs typeface="Times New Roman" pitchFamily="18" charset="0"/>
              </a:rPr>
              <a:t>(x</a:t>
            </a:r>
            <a:r>
              <a:rPr lang="en-US" sz="2400" baseline="-25000" dirty="0">
                <a:solidFill>
                  <a:srgbClr val="92D050"/>
                </a:solidFill>
                <a:latin typeface="Times New Roman" pitchFamily="18" charset="0"/>
                <a:cs typeface="Times New Roman" pitchFamily="18" charset="0"/>
              </a:rPr>
              <a:t>i</a:t>
            </a:r>
            <a:r>
              <a:rPr lang="en-US" sz="2400" baseline="30000" dirty="0">
                <a:solidFill>
                  <a:srgbClr val="92D050"/>
                </a:solidFill>
                <a:latin typeface="Times New Roman" pitchFamily="18" charset="0"/>
                <a:cs typeface="Times New Roman" pitchFamily="18" charset="0"/>
              </a:rPr>
              <a:t>2</a:t>
            </a:r>
            <a:r>
              <a:rPr lang="en-US" sz="2400" dirty="0">
                <a:solidFill>
                  <a:srgbClr val="92D050"/>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 + </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a:p>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m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n*b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p:txBody>
      </p:sp>
      <p:sp>
        <p:nvSpPr>
          <p:cNvPr id="14" name="Rectangle 13"/>
          <p:cNvSpPr/>
          <p:nvPr/>
        </p:nvSpPr>
        <p:spPr>
          <a:xfrm>
            <a:off x="6626225" y="3446463"/>
            <a:ext cx="2438400" cy="1801812"/>
          </a:xfrm>
          <a:prstGeom prst="rect">
            <a:avLst/>
          </a:prstGeom>
          <a:noFill/>
          <a:ln w="57150">
            <a:solidFill>
              <a:srgbClr val="0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V="1">
            <a:off x="1279525" y="1073150"/>
            <a:ext cx="1277938" cy="458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457325" y="1497013"/>
            <a:ext cx="1100138" cy="411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365250"/>
            <a:ext cx="1279525"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46038" y="1703388"/>
            <a:ext cx="1411287"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557463" y="927100"/>
            <a:ext cx="4068762" cy="3603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2557463" y="1287463"/>
            <a:ext cx="2889250" cy="4222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9106974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449263" y="46038"/>
            <a:ext cx="8694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dirty="0" smtClean="0">
                <a:latin typeface="Times New Roman" pitchFamily="18" charset="0"/>
                <a:cs typeface="Times New Roman" pitchFamily="18" charset="0"/>
              </a:rPr>
              <a:t>Bone Morphogenetic Protein 2</a:t>
            </a:r>
            <a:endParaRPr lang="en-US" sz="3200"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96793127"/>
              </p:ext>
            </p:extLst>
          </p:nvPr>
        </p:nvGraphicFramePr>
        <p:xfrm>
          <a:off x="609600" y="694313"/>
          <a:ext cx="7867650" cy="3779519"/>
        </p:xfrm>
        <a:graphic>
          <a:graphicData uri="http://schemas.openxmlformats.org/drawingml/2006/table">
            <a:tbl>
              <a:tblPr firstRow="1" bandRow="1">
                <a:tableStyleId>{5C22544A-7EE6-4342-B048-85BDC9FD1C3A}</a:tableStyleId>
              </a:tblPr>
              <a:tblGrid>
                <a:gridCol w="3933825"/>
                <a:gridCol w="3933825"/>
              </a:tblGrid>
              <a:tr h="370840">
                <a:tc>
                  <a:txBody>
                    <a:bodyPr/>
                    <a:lstStyle/>
                    <a:p>
                      <a:r>
                        <a:rPr lang="en-US" sz="2800" dirty="0" smtClean="0">
                          <a:latin typeface="Times New Roman" pitchFamily="18" charset="0"/>
                          <a:cs typeface="Times New Roman" pitchFamily="18" charset="0"/>
                        </a:rPr>
                        <a:t>Experiment</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Result</a:t>
                      </a:r>
                      <a:endParaRPr lang="en-US" sz="2800" dirty="0">
                        <a:latin typeface="Times New Roman" pitchFamily="18" charset="0"/>
                        <a:cs typeface="Times New Roman" pitchFamily="18" charset="0"/>
                      </a:endParaRPr>
                    </a:p>
                  </a:txBody>
                  <a:tcPr/>
                </a:tc>
              </a:tr>
              <a:tr h="370840">
                <a:tc>
                  <a:txBody>
                    <a:bodyPr/>
                    <a:lstStyle/>
                    <a:p>
                      <a:r>
                        <a:rPr lang="en-US" sz="2800" dirty="0" smtClean="0">
                          <a:latin typeface="Times New Roman" pitchFamily="18" charset="0"/>
                          <a:cs typeface="Times New Roman" pitchFamily="18" charset="0"/>
                        </a:rPr>
                        <a:t>Expression levels of BMP2</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31% higher</a:t>
                      </a:r>
                      <a:r>
                        <a:rPr lang="en-US" sz="2800" baseline="0" dirty="0" smtClean="0">
                          <a:latin typeface="Times New Roman" pitchFamily="18" charset="0"/>
                          <a:cs typeface="Times New Roman" pitchFamily="18" charset="0"/>
                        </a:rPr>
                        <a:t> in bat forelimb metacarpals than mice</a:t>
                      </a:r>
                      <a:endParaRPr lang="en-US" sz="2800" dirty="0">
                        <a:latin typeface="Times New Roman" pitchFamily="18" charset="0"/>
                        <a:cs typeface="Times New Roman" pitchFamily="18" charset="0"/>
                      </a:endParaRPr>
                    </a:p>
                  </a:txBody>
                  <a:tcPr/>
                </a:tc>
              </a:tr>
              <a:tr h="370840">
                <a:tc>
                  <a:txBody>
                    <a:bodyPr/>
                    <a:lstStyle/>
                    <a:p>
                      <a:r>
                        <a:rPr lang="en-US" sz="2800" dirty="0" smtClean="0">
                          <a:latin typeface="Times New Roman" pitchFamily="18" charset="0"/>
                          <a:cs typeface="Times New Roman" pitchFamily="18" charset="0"/>
                        </a:rPr>
                        <a:t>Bat forelimb cell</a:t>
                      </a:r>
                      <a:r>
                        <a:rPr lang="en-US" sz="2800" baseline="0" dirty="0" smtClean="0">
                          <a:latin typeface="Times New Roman" pitchFamily="18" charset="0"/>
                          <a:cs typeface="Times New Roman" pitchFamily="18" charset="0"/>
                        </a:rPr>
                        <a:t> cultures with BMP2+</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239 </a:t>
                      </a:r>
                      <a:r>
                        <a:rPr lang="el-GR" sz="2800" dirty="0" smtClean="0">
                          <a:latin typeface="Times New Roman" pitchFamily="18" charset="0"/>
                          <a:cs typeface="Times New Roman" pitchFamily="18" charset="0"/>
                        </a:rPr>
                        <a:t>μ</a:t>
                      </a:r>
                      <a:r>
                        <a:rPr lang="en-US" sz="2800" dirty="0" smtClean="0">
                          <a:latin typeface="Times New Roman" pitchFamily="18" charset="0"/>
                          <a:cs typeface="Times New Roman" pitchFamily="18" charset="0"/>
                        </a:rPr>
                        <a:t>m</a:t>
                      </a:r>
                      <a:r>
                        <a:rPr lang="en-US" sz="2800" baseline="0" dirty="0" smtClean="0">
                          <a:latin typeface="Times New Roman" pitchFamily="18" charset="0"/>
                          <a:cs typeface="Times New Roman" pitchFamily="18" charset="0"/>
                        </a:rPr>
                        <a:t> longer than control metacarpals</a:t>
                      </a:r>
                      <a:endParaRPr lang="en-US" sz="2800" dirty="0">
                        <a:latin typeface="Times New Roman" pitchFamily="18" charset="0"/>
                        <a:cs typeface="Times New Roman"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Bat forelimb cell</a:t>
                      </a:r>
                      <a:r>
                        <a:rPr lang="en-US" sz="2800" baseline="0" dirty="0" smtClean="0">
                          <a:latin typeface="Times New Roman" pitchFamily="18" charset="0"/>
                          <a:cs typeface="Times New Roman" pitchFamily="18" charset="0"/>
                        </a:rPr>
                        <a:t> cultures with BMP2 inhibitor</a:t>
                      </a:r>
                      <a:endParaRPr lang="en-US" sz="2800" dirty="0" smtClean="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183 </a:t>
                      </a:r>
                      <a:r>
                        <a:rPr lang="el-GR" sz="2800" dirty="0" smtClean="0">
                          <a:latin typeface="Times New Roman" pitchFamily="18" charset="0"/>
                          <a:cs typeface="Times New Roman" pitchFamily="18" charset="0"/>
                        </a:rPr>
                        <a:t>μ</a:t>
                      </a:r>
                      <a:r>
                        <a:rPr lang="en-US" sz="2800" dirty="0" smtClean="0">
                          <a:latin typeface="Times New Roman" pitchFamily="18" charset="0"/>
                          <a:cs typeface="Times New Roman" pitchFamily="18" charset="0"/>
                        </a:rPr>
                        <a:t>m</a:t>
                      </a:r>
                      <a:r>
                        <a:rPr lang="en-US" sz="2800" baseline="0" dirty="0" smtClean="0">
                          <a:latin typeface="Times New Roman" pitchFamily="18" charset="0"/>
                          <a:cs typeface="Times New Roman" pitchFamily="18" charset="0"/>
                        </a:rPr>
                        <a:t> shorter than control metacarpals</a:t>
                      </a:r>
                      <a:endParaRPr lang="en-US" sz="28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59053485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4800">
                <a:latin typeface="Times New Roman" pitchFamily="18" charset="0"/>
              </a:rPr>
              <a:t>Integrating Concepts in Biology</a:t>
            </a:r>
          </a:p>
        </p:txBody>
      </p:sp>
      <p:sp>
        <p:nvSpPr>
          <p:cNvPr id="2051" name="TextBox 2"/>
          <p:cNvSpPr txBox="1">
            <a:spLocks noChangeArrowheads="1"/>
          </p:cNvSpPr>
          <p:nvPr/>
        </p:nvSpPr>
        <p:spPr bwMode="auto">
          <a:xfrm>
            <a:off x="0" y="1362075"/>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smtClean="0">
                <a:latin typeface="Times New Roman" pitchFamily="18" charset="0"/>
                <a:cs typeface="Times New Roman" pitchFamily="18" charset="0"/>
              </a:rPr>
              <a:t>Chapter </a:t>
            </a:r>
            <a:r>
              <a:rPr lang="en-US" sz="3600" dirty="0">
                <a:latin typeface="Times New Roman" pitchFamily="18" charset="0"/>
                <a:cs typeface="Times New Roman" pitchFamily="18" charset="0"/>
              </a:rPr>
              <a:t>8:</a:t>
            </a:r>
          </a:p>
          <a:p>
            <a:pPr algn="ctr" eaLnBrk="1" hangingPunct="1"/>
            <a:r>
              <a:rPr lang="en-US" sz="3600" dirty="0">
                <a:latin typeface="Times New Roman" pitchFamily="18" charset="0"/>
                <a:cs typeface="Times New Roman" pitchFamily="18" charset="0"/>
              </a:rPr>
              <a:t>Evolution of Organisms</a:t>
            </a:r>
          </a:p>
          <a:p>
            <a:pPr algn="ctr" eaLnBrk="1" hangingPunct="1"/>
            <a:endParaRPr lang="en-US" sz="3600" dirty="0">
              <a:latin typeface="Times New Roman" pitchFamily="18" charset="0"/>
              <a:cs typeface="Times New Roman" pitchFamily="18" charset="0"/>
            </a:endParaRPr>
          </a:p>
          <a:p>
            <a:pPr algn="ctr" eaLnBrk="1" hangingPunct="1"/>
            <a:r>
              <a:rPr lang="en-US" sz="3600" dirty="0">
                <a:latin typeface="Times New Roman" pitchFamily="18" charset="0"/>
                <a:cs typeface="Times New Roman" pitchFamily="18" charset="0"/>
              </a:rPr>
              <a:t>Section </a:t>
            </a:r>
            <a:r>
              <a:rPr lang="en-US" sz="3600" dirty="0" smtClean="0">
                <a:latin typeface="Times New Roman" pitchFamily="18" charset="0"/>
                <a:cs typeface="Times New Roman" pitchFamily="18" charset="0"/>
              </a:rPr>
              <a:t>8.4 </a:t>
            </a:r>
            <a:r>
              <a:rPr lang="en-US" sz="3600" dirty="0">
                <a:latin typeface="Times New Roman" pitchFamily="18" charset="0"/>
                <a:cs typeface="Times New Roman" pitchFamily="18" charset="0"/>
              </a:rPr>
              <a:t>Can you observe evolution in your lifetime?</a:t>
            </a:r>
          </a:p>
        </p:txBody>
      </p:sp>
      <p:sp>
        <p:nvSpPr>
          <p:cNvPr id="4"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extLst>
      <p:ext uri="{BB962C8B-B14F-4D97-AF65-F5344CB8AC3E}">
        <p14:creationId xmlns:p14="http://schemas.microsoft.com/office/powerpoint/2010/main" val="295877197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8.27</a:t>
            </a:r>
          </a:p>
        </p:txBody>
      </p:sp>
      <p:sp>
        <p:nvSpPr>
          <p:cNvPr id="7171" name="TextBox 3"/>
          <p:cNvSpPr txBox="1">
            <a:spLocks noChangeArrowheads="1"/>
          </p:cNvSpPr>
          <p:nvPr/>
        </p:nvSpPr>
        <p:spPr bwMode="auto">
          <a:xfrm>
            <a:off x="3967163" y="147638"/>
            <a:ext cx="5176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DDT and mosquitoes</a:t>
            </a:r>
          </a:p>
        </p:txBody>
      </p:sp>
      <p:pic>
        <p:nvPicPr>
          <p:cNvPr id="7172" name="Picture 4" descr="figure8_2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78175"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p:cNvSpPr txBox="1">
            <a:spLocks noChangeArrowheads="1"/>
          </p:cNvSpPr>
          <p:nvPr/>
        </p:nvSpPr>
        <p:spPr bwMode="auto">
          <a:xfrm>
            <a:off x="3440113" y="731838"/>
            <a:ext cx="5035550"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DDT</a:t>
            </a:r>
          </a:p>
          <a:p>
            <a:pPr eaLnBrk="1" hangingPunct="1"/>
            <a:endParaRPr lang="en-US" sz="3200">
              <a:latin typeface="Times New Roman" pitchFamily="18" charset="0"/>
              <a:cs typeface="Times New Roman" pitchFamily="18" charset="0"/>
            </a:endParaRPr>
          </a:p>
          <a:p>
            <a:pPr eaLnBrk="1" hangingPunct="1"/>
            <a:endParaRPr lang="en-US" sz="3200">
              <a:latin typeface="Times New Roman" pitchFamily="18" charset="0"/>
              <a:cs typeface="Times New Roman" pitchFamily="18" charset="0"/>
            </a:endParaRPr>
          </a:p>
          <a:p>
            <a:pPr eaLnBrk="1" hangingPunct="1"/>
            <a:endParaRPr lang="en-US" sz="3200">
              <a:latin typeface="Times New Roman" pitchFamily="18" charset="0"/>
              <a:cs typeface="Times New Roman" pitchFamily="18" charset="0"/>
            </a:endParaRPr>
          </a:p>
          <a:p>
            <a:pPr eaLnBrk="1" hangingPunct="1"/>
            <a:r>
              <a:rPr lang="en-US" sz="3200">
                <a:latin typeface="Times New Roman" pitchFamily="18" charset="0"/>
                <a:cs typeface="Times New Roman" pitchFamily="18" charset="0"/>
              </a:rPr>
              <a:t>Incidence of malaria in Italy after a DDT spray campaign began</a:t>
            </a:r>
          </a:p>
          <a:p>
            <a:pPr eaLnBrk="1" hangingPunct="1"/>
            <a:endParaRPr lang="en-US" sz="3200" i="1">
              <a:latin typeface="Times New Roman" pitchFamily="18" charset="0"/>
              <a:cs typeface="Times New Roman" pitchFamily="18" charset="0"/>
            </a:endParaRPr>
          </a:p>
          <a:p>
            <a:pPr eaLnBrk="1" hangingPunct="1"/>
            <a:endParaRPr lang="en-US" sz="3200" i="1">
              <a:latin typeface="Times New Roman" pitchFamily="18" charset="0"/>
              <a:cs typeface="Times New Roman" pitchFamily="18" charset="0"/>
            </a:endParaRPr>
          </a:p>
          <a:p>
            <a:pPr eaLnBrk="1" hangingPunct="1"/>
            <a:r>
              <a:rPr lang="en-US" sz="3200" i="1">
                <a:latin typeface="Times New Roman" pitchFamily="18" charset="0"/>
                <a:cs typeface="Times New Roman" pitchFamily="18" charset="0"/>
              </a:rPr>
              <a:t>Anopheles gambiae</a:t>
            </a:r>
            <a:r>
              <a:rPr lang="en-US" sz="3200">
                <a:latin typeface="Times New Roman" pitchFamily="18" charset="0"/>
                <a:cs typeface="Times New Roman" pitchFamily="18" charset="0"/>
              </a:rPr>
              <a:t> female taking a blood meal. </a:t>
            </a:r>
          </a:p>
        </p:txBody>
      </p:sp>
      <p:cxnSp>
        <p:nvCxnSpPr>
          <p:cNvPr id="3" name="Straight Arrow Connector 2"/>
          <p:cNvCxnSpPr/>
          <p:nvPr/>
        </p:nvCxnSpPr>
        <p:spPr>
          <a:xfrm flipH="1">
            <a:off x="2582863" y="1016000"/>
            <a:ext cx="857250" cy="14288"/>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2728913" y="3106738"/>
            <a:ext cx="711200" cy="246062"/>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2409825" y="5240338"/>
            <a:ext cx="1030288" cy="217487"/>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622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figure8_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736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pitchFamily="18" charset="0"/>
                <a:cs typeface="Times New Roman" pitchFamily="18" charset="0"/>
              </a:rPr>
              <a:t>Figure 8.28</a:t>
            </a:r>
          </a:p>
        </p:txBody>
      </p:sp>
      <p:sp>
        <p:nvSpPr>
          <p:cNvPr id="11268" name="TextBox 3"/>
          <p:cNvSpPr txBox="1">
            <a:spLocks noChangeArrowheads="1"/>
          </p:cNvSpPr>
          <p:nvPr/>
        </p:nvSpPr>
        <p:spPr bwMode="auto">
          <a:xfrm>
            <a:off x="3730625" y="147638"/>
            <a:ext cx="5413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Relationship between incidence of malaria and DDT use in India, 1969-77 </a:t>
            </a:r>
          </a:p>
        </p:txBody>
      </p:sp>
      <p:sp>
        <p:nvSpPr>
          <p:cNvPr id="11269" name="Rectangle 1"/>
          <p:cNvSpPr>
            <a:spLocks noChangeArrowheads="1"/>
          </p:cNvSpPr>
          <p:nvPr/>
        </p:nvSpPr>
        <p:spPr bwMode="auto">
          <a:xfrm>
            <a:off x="4092575" y="2700338"/>
            <a:ext cx="3498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pitchFamily="18" charset="0"/>
                <a:cs typeface="Times New Roman" pitchFamily="18" charset="0"/>
              </a:rPr>
              <a:t>What do you conclude from what occurred in India?</a:t>
            </a:r>
          </a:p>
        </p:txBody>
      </p:sp>
    </p:spTree>
    <p:extLst>
      <p:ext uri="{BB962C8B-B14F-4D97-AF65-F5344CB8AC3E}">
        <p14:creationId xmlns:p14="http://schemas.microsoft.com/office/powerpoint/2010/main" val="300195843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is3_map"/>
          <p:cNvPicPr>
            <a:picLocks noChangeAspect="1" noChangeArrowheads="1"/>
          </p:cNvPicPr>
          <p:nvPr/>
        </p:nvPicPr>
        <p:blipFill>
          <a:blip r:embed="rId3" cstate="print"/>
          <a:srcRect/>
          <a:stretch>
            <a:fillRect/>
          </a:stretch>
        </p:blipFill>
        <p:spPr bwMode="auto">
          <a:xfrm>
            <a:off x="800100" y="765175"/>
            <a:ext cx="5715000" cy="5759450"/>
          </a:xfrm>
          <a:prstGeom prst="rect">
            <a:avLst/>
          </a:prstGeom>
          <a:noFill/>
        </p:spPr>
      </p:pic>
      <p:sp>
        <p:nvSpPr>
          <p:cNvPr id="194563" name="Text Box 3"/>
          <p:cNvSpPr txBox="1">
            <a:spLocks noChangeArrowheads="1"/>
          </p:cNvSpPr>
          <p:nvPr/>
        </p:nvSpPr>
        <p:spPr bwMode="auto">
          <a:xfrm>
            <a:off x="2474438" y="188913"/>
            <a:ext cx="3983013" cy="615553"/>
          </a:xfrm>
          <a:prstGeom prst="rect">
            <a:avLst/>
          </a:prstGeom>
          <a:noFill/>
          <a:ln w="9525">
            <a:noFill/>
            <a:miter lim="800000"/>
            <a:headEnd/>
            <a:tailEnd/>
          </a:ln>
          <a:effectLst/>
        </p:spPr>
        <p:txBody>
          <a:bodyPr wrap="none">
            <a:spAutoFit/>
          </a:bodyPr>
          <a:lstStyle/>
          <a:p>
            <a:pPr eaLnBrk="1" hangingPunct="1"/>
            <a:r>
              <a:rPr lang="en-US" sz="3400" dirty="0" smtClean="0">
                <a:latin typeface="Times New Roman" pitchFamily="18" charset="0"/>
                <a:cs typeface="Times New Roman" pitchFamily="18" charset="0"/>
              </a:rPr>
              <a:t>Malaria Transmission</a:t>
            </a:r>
            <a:endParaRPr lang="en-US" sz="3400" dirty="0">
              <a:latin typeface="Times New Roman" pitchFamily="18" charset="0"/>
              <a:cs typeface="Times New Roman" pitchFamily="18" charset="0"/>
            </a:endParaRPr>
          </a:p>
        </p:txBody>
      </p:sp>
      <p:sp>
        <p:nvSpPr>
          <p:cNvPr id="4" name="Oval 3"/>
          <p:cNvSpPr/>
          <p:nvPr/>
        </p:nvSpPr>
        <p:spPr>
          <a:xfrm>
            <a:off x="4491037" y="3287712"/>
            <a:ext cx="1000125" cy="884238"/>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38175" y="2233612"/>
            <a:ext cx="1000125" cy="428625"/>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3"/>
          <p:cNvSpPr txBox="1">
            <a:spLocks noChangeArrowheads="1"/>
          </p:cNvSpPr>
          <p:nvPr/>
        </p:nvSpPr>
        <p:spPr bwMode="auto">
          <a:xfrm>
            <a:off x="5867400" y="1181745"/>
            <a:ext cx="3029034" cy="461665"/>
          </a:xfrm>
          <a:prstGeom prst="rect">
            <a:avLst/>
          </a:prstGeom>
          <a:noFill/>
          <a:ln w="9525">
            <a:noFill/>
            <a:miter lim="800000"/>
            <a:headEnd/>
            <a:tailEnd/>
          </a:ln>
          <a:effectLst/>
        </p:spPr>
        <p:txBody>
          <a:bodyPr wrap="none">
            <a:spAutoFit/>
          </a:bodyPr>
          <a:lstStyle/>
          <a:p>
            <a:pPr eaLnBrk="1" hangingPunct="1"/>
            <a:r>
              <a:rPr lang="en-US" sz="2400" u="sng" dirty="0" err="1" smtClean="0">
                <a:latin typeface="Times New Roman" pitchFamily="18" charset="0"/>
                <a:cs typeface="Times New Roman" pitchFamily="18" charset="0"/>
              </a:rPr>
              <a:t>MA</a:t>
            </a:r>
            <a:r>
              <a:rPr lang="en-US" sz="2400" dirty="0" err="1" smtClean="0">
                <a:latin typeface="Times New Roman" pitchFamily="18" charset="0"/>
                <a:cs typeface="Times New Roman" pitchFamily="18" charset="0"/>
              </a:rPr>
              <a:t>laria</a:t>
            </a:r>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R</a:t>
            </a:r>
            <a:r>
              <a:rPr lang="en-US" sz="2400" dirty="0" smtClean="0">
                <a:latin typeface="Times New Roman" pitchFamily="18" charset="0"/>
                <a:cs typeface="Times New Roman" pitchFamily="18" charset="0"/>
              </a:rPr>
              <a:t>isk in </a:t>
            </a:r>
            <a:r>
              <a:rPr lang="en-US" sz="2400" u="sng"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frica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6607401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6488113"/>
            <a:ext cx="1040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Times New Roman" pitchFamily="18" charset="0"/>
                <a:cs typeface="Times New Roman" pitchFamily="18" charset="0"/>
              </a:rPr>
              <a:t>Table 8.4</a:t>
            </a:r>
            <a:endParaRPr lang="en-US" dirty="0">
              <a:latin typeface="Times New Roman" pitchFamily="18" charset="0"/>
              <a:cs typeface="Times New Roman" pitchFamily="18" charset="0"/>
            </a:endParaRPr>
          </a:p>
        </p:txBody>
      </p:sp>
      <p:sp>
        <p:nvSpPr>
          <p:cNvPr id="13315" name="TextBox 3"/>
          <p:cNvSpPr txBox="1">
            <a:spLocks noChangeArrowheads="1"/>
          </p:cNvSpPr>
          <p:nvPr/>
        </p:nvSpPr>
        <p:spPr bwMode="auto">
          <a:xfrm>
            <a:off x="322263" y="147638"/>
            <a:ext cx="88217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200">
                <a:latin typeface="Times New Roman" pitchFamily="18" charset="0"/>
                <a:cs typeface="Times New Roman" pitchFamily="18" charset="0"/>
              </a:rPr>
              <a:t>Mortality of two populations of </a:t>
            </a:r>
            <a:r>
              <a:rPr lang="en-US" sz="3200" i="1">
                <a:latin typeface="Times New Roman" pitchFamily="18" charset="0"/>
                <a:cs typeface="Times New Roman" pitchFamily="18" charset="0"/>
              </a:rPr>
              <a:t>Anopheles gambiae </a:t>
            </a:r>
            <a:r>
              <a:rPr lang="en-US" sz="3200">
                <a:latin typeface="Times New Roman" pitchFamily="18" charset="0"/>
                <a:cs typeface="Times New Roman" pitchFamily="18" charset="0"/>
              </a:rPr>
              <a:t>when exposed to a series of DDT concentrations</a:t>
            </a:r>
          </a:p>
        </p:txBody>
      </p:sp>
      <p:sp>
        <p:nvSpPr>
          <p:cNvPr id="2" name="Rectangle 1"/>
          <p:cNvSpPr/>
          <p:nvPr/>
        </p:nvSpPr>
        <p:spPr>
          <a:xfrm>
            <a:off x="5219700" y="1809750"/>
            <a:ext cx="2898775" cy="3108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29050" y="3752850"/>
            <a:ext cx="2134393" cy="20875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0620224"/>
              </p:ext>
            </p:extLst>
          </p:nvPr>
        </p:nvGraphicFramePr>
        <p:xfrm>
          <a:off x="322262" y="1409700"/>
          <a:ext cx="8516938" cy="3490183"/>
        </p:xfrm>
        <a:graphic>
          <a:graphicData uri="http://schemas.openxmlformats.org/drawingml/2006/table">
            <a:tbl>
              <a:tblPr firstRow="1" firstCol="1" bandRow="1">
                <a:tableStyleId>{5C22544A-7EE6-4342-B048-85BDC9FD1C3A}</a:tableStyleId>
              </a:tblPr>
              <a:tblGrid>
                <a:gridCol w="2958937"/>
                <a:gridCol w="2858972"/>
                <a:gridCol w="2699029"/>
              </a:tblGrid>
              <a:tr h="2220725">
                <a:tc>
                  <a:txBody>
                    <a:bodyPr/>
                    <a:lstStyle/>
                    <a:p>
                      <a:pPr marL="0" marR="0" algn="ctr">
                        <a:lnSpc>
                          <a:spcPct val="100000"/>
                        </a:lnSpc>
                        <a:spcBef>
                          <a:spcPts val="0"/>
                        </a:spcBef>
                        <a:spcAft>
                          <a:spcPts val="0"/>
                        </a:spcAft>
                      </a:pPr>
                      <a:r>
                        <a:rPr lang="en-US" sz="3200" b="0" dirty="0">
                          <a:effectLst/>
                          <a:latin typeface="Times New Roman" pitchFamily="18" charset="0"/>
                          <a:cs typeface="Times New Roman" pitchFamily="18" charset="0"/>
                        </a:rPr>
                        <a:t>Mortality rate</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3200" b="0">
                          <a:effectLst/>
                          <a:latin typeface="Times New Roman" pitchFamily="18" charset="0"/>
                          <a:cs typeface="Times New Roman" pitchFamily="18" charset="0"/>
                        </a:rPr>
                        <a:t>Gambian population</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3200" b="0">
                          <a:effectLst/>
                          <a:latin typeface="Times New Roman" pitchFamily="18" charset="0"/>
                          <a:cs typeface="Times New Roman" pitchFamily="18" charset="0"/>
                        </a:rPr>
                        <a:t>Tanzanian population</a:t>
                      </a:r>
                      <a:endParaRPr lang="en-US" sz="2000" b="0">
                        <a:effectLst/>
                        <a:latin typeface="Times New Roman" pitchFamily="18" charset="0"/>
                        <a:ea typeface="Times New Roman"/>
                        <a:cs typeface="Times New Roman" pitchFamily="18" charset="0"/>
                      </a:endParaRPr>
                    </a:p>
                  </a:txBody>
                  <a:tcPr marL="68580" marR="68580" marT="0" marB="0" anchor="ctr"/>
                </a:tc>
              </a:tr>
              <a:tr h="634729">
                <a:tc>
                  <a:txBody>
                    <a:bodyPr/>
                    <a:lstStyle/>
                    <a:p>
                      <a:pPr marL="0" marR="0" algn="ctr">
                        <a:lnSpc>
                          <a:spcPct val="100000"/>
                        </a:lnSpc>
                        <a:spcBef>
                          <a:spcPts val="0"/>
                        </a:spcBef>
                        <a:spcAft>
                          <a:spcPts val="0"/>
                        </a:spcAft>
                      </a:pPr>
                      <a:r>
                        <a:rPr lang="en-US" sz="3200" b="0">
                          <a:effectLst/>
                          <a:latin typeface="Times New Roman" pitchFamily="18" charset="0"/>
                          <a:cs typeface="Times New Roman" pitchFamily="18" charset="0"/>
                        </a:rPr>
                        <a:t>50%</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3200" b="0">
                          <a:effectLst/>
                          <a:latin typeface="Times New Roman" pitchFamily="18" charset="0"/>
                          <a:cs typeface="Times New Roman" pitchFamily="18" charset="0"/>
                        </a:rPr>
                        <a:t>0.017</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3200" b="0">
                          <a:effectLst/>
                          <a:latin typeface="Times New Roman" pitchFamily="18" charset="0"/>
                          <a:cs typeface="Times New Roman" pitchFamily="18" charset="0"/>
                        </a:rPr>
                        <a:t>0.339</a:t>
                      </a:r>
                      <a:endParaRPr lang="en-US" sz="2000" b="0">
                        <a:effectLst/>
                        <a:latin typeface="Times New Roman" pitchFamily="18" charset="0"/>
                        <a:ea typeface="Times New Roman"/>
                        <a:cs typeface="Times New Roman" pitchFamily="18" charset="0"/>
                      </a:endParaRPr>
                    </a:p>
                  </a:txBody>
                  <a:tcPr marL="68580" marR="68580" marT="0" marB="0" anchor="ctr"/>
                </a:tc>
              </a:tr>
              <a:tr h="634729">
                <a:tc>
                  <a:txBody>
                    <a:bodyPr/>
                    <a:lstStyle/>
                    <a:p>
                      <a:pPr marL="0" marR="0" algn="ctr">
                        <a:lnSpc>
                          <a:spcPct val="100000"/>
                        </a:lnSpc>
                        <a:spcBef>
                          <a:spcPts val="0"/>
                        </a:spcBef>
                        <a:spcAft>
                          <a:spcPts val="0"/>
                        </a:spcAft>
                      </a:pPr>
                      <a:r>
                        <a:rPr lang="en-US" sz="3200" b="0">
                          <a:effectLst/>
                          <a:latin typeface="Times New Roman" pitchFamily="18" charset="0"/>
                          <a:cs typeface="Times New Roman" pitchFamily="18" charset="0"/>
                        </a:rPr>
                        <a:t>90%</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3200" b="0">
                          <a:effectLst/>
                          <a:latin typeface="Times New Roman" pitchFamily="18" charset="0"/>
                          <a:cs typeface="Times New Roman" pitchFamily="18" charset="0"/>
                        </a:rPr>
                        <a:t>0.040</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3200" b="0" dirty="0">
                          <a:effectLst/>
                          <a:latin typeface="Times New Roman" pitchFamily="18" charset="0"/>
                          <a:cs typeface="Times New Roman" pitchFamily="18" charset="0"/>
                        </a:rPr>
                        <a:t>1.160</a:t>
                      </a:r>
                      <a:endParaRPr lang="en-US" sz="20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10" name="Rectangle 1"/>
          <p:cNvSpPr>
            <a:spLocks noChangeArrowheads="1"/>
          </p:cNvSpPr>
          <p:nvPr/>
        </p:nvSpPr>
        <p:spPr bwMode="auto">
          <a:xfrm>
            <a:off x="4984750" y="5138738"/>
            <a:ext cx="345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Times New Roman" pitchFamily="18" charset="0"/>
                <a:cs typeface="Times New Roman" pitchFamily="18" charset="0"/>
              </a:rPr>
              <a:t>Are </a:t>
            </a:r>
            <a:r>
              <a:rPr lang="en-US" sz="2400" i="1" dirty="0">
                <a:latin typeface="Times New Roman" pitchFamily="18" charset="0"/>
                <a:cs typeface="Times New Roman" pitchFamily="18" charset="0"/>
              </a:rPr>
              <a:t>Anopheles </a:t>
            </a:r>
            <a:r>
              <a:rPr lang="en-US" sz="2400" i="1" dirty="0" err="1">
                <a:latin typeface="Times New Roman" pitchFamily="18" charset="0"/>
                <a:cs typeface="Times New Roman" pitchFamily="18" charset="0"/>
              </a:rPr>
              <a:t>gambiae</a:t>
            </a:r>
            <a:r>
              <a:rPr lang="en-US" sz="2400" dirty="0">
                <a:latin typeface="Times New Roman" pitchFamily="18" charset="0"/>
                <a:cs typeface="Times New Roman" pitchFamily="18" charset="0"/>
              </a:rPr>
              <a:t> from Gambia more susceptible to DDT than those from Tanzania? </a:t>
            </a:r>
          </a:p>
        </p:txBody>
      </p:sp>
    </p:spTree>
    <p:extLst>
      <p:ext uri="{BB962C8B-B14F-4D97-AF65-F5344CB8AC3E}">
        <p14:creationId xmlns:p14="http://schemas.microsoft.com/office/powerpoint/2010/main" val="396698586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6488113"/>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8.29</a:t>
            </a:r>
            <a:endParaRPr lang="en-US" dirty="0">
              <a:latin typeface="Times New Roman" pitchFamily="18" charset="0"/>
              <a:cs typeface="Times New Roman" pitchFamily="18" charset="0"/>
            </a:endParaRPr>
          </a:p>
        </p:txBody>
      </p:sp>
      <p:sp>
        <p:nvSpPr>
          <p:cNvPr id="17411" name="TextBox 3"/>
          <p:cNvSpPr txBox="1">
            <a:spLocks noChangeArrowheads="1"/>
          </p:cNvSpPr>
          <p:nvPr/>
        </p:nvSpPr>
        <p:spPr bwMode="auto">
          <a:xfrm>
            <a:off x="0" y="0"/>
            <a:ext cx="37734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800">
                <a:latin typeface="Times New Roman" pitchFamily="18" charset="0"/>
                <a:cs typeface="Times New Roman" pitchFamily="18" charset="0"/>
              </a:rPr>
              <a:t>Results from extraction of GST from two populations of </a:t>
            </a:r>
            <a:r>
              <a:rPr lang="en-US" sz="2800" i="1">
                <a:latin typeface="Times New Roman" pitchFamily="18" charset="0"/>
                <a:cs typeface="Times New Roman" pitchFamily="18" charset="0"/>
              </a:rPr>
              <a:t>Anopheles gambiae</a:t>
            </a:r>
            <a:endParaRPr lang="en-US" sz="2800">
              <a:latin typeface="Times New Roman" pitchFamily="18" charset="0"/>
              <a:cs typeface="Times New Roman" pitchFamily="18" charset="0"/>
            </a:endParaRPr>
          </a:p>
        </p:txBody>
      </p:sp>
      <p:pic>
        <p:nvPicPr>
          <p:cNvPr id="17412" name="Picture 6" descr="figure8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0"/>
            <a:ext cx="5370512"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3"/>
          <p:cNvSpPr txBox="1">
            <a:spLocks noChangeArrowheads="1"/>
          </p:cNvSpPr>
          <p:nvPr/>
        </p:nvSpPr>
        <p:spPr bwMode="auto">
          <a:xfrm>
            <a:off x="5203825" y="0"/>
            <a:ext cx="376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2400">
                <a:latin typeface="Times New Roman" pitchFamily="18" charset="0"/>
                <a:cs typeface="Times New Roman" pitchFamily="18" charset="0"/>
              </a:rPr>
              <a:t>Mass of each variant of GST  </a:t>
            </a:r>
          </a:p>
        </p:txBody>
      </p:sp>
      <p:sp>
        <p:nvSpPr>
          <p:cNvPr id="17415" name="Rectangle 1"/>
          <p:cNvSpPr>
            <a:spLocks noChangeArrowheads="1"/>
          </p:cNvSpPr>
          <p:nvPr/>
        </p:nvSpPr>
        <p:spPr bwMode="auto">
          <a:xfrm>
            <a:off x="195263" y="2690813"/>
            <a:ext cx="3098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What is the significance of different amounts and activities of enzyme?</a:t>
            </a:r>
          </a:p>
        </p:txBody>
      </p:sp>
      <p:sp>
        <p:nvSpPr>
          <p:cNvPr id="3" name="Rectangle 2"/>
          <p:cNvSpPr/>
          <p:nvPr/>
        </p:nvSpPr>
        <p:spPr>
          <a:xfrm>
            <a:off x="6618288" y="835025"/>
            <a:ext cx="623887" cy="227806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6618288" y="3475038"/>
            <a:ext cx="623887" cy="2547937"/>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7758113" y="333375"/>
            <a:ext cx="1211262" cy="281305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7758113" y="4851400"/>
            <a:ext cx="1211262" cy="120650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9348188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0" y="6488113"/>
            <a:ext cx="1040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New Roman" pitchFamily="18" charset="0"/>
                <a:cs typeface="Times New Roman" pitchFamily="18" charset="0"/>
              </a:rPr>
              <a:t>Table 8.5</a:t>
            </a:r>
          </a:p>
        </p:txBody>
      </p:sp>
      <p:sp>
        <p:nvSpPr>
          <p:cNvPr id="20485" name="TextBox 3"/>
          <p:cNvSpPr txBox="1">
            <a:spLocks noChangeArrowheads="1"/>
          </p:cNvSpPr>
          <p:nvPr/>
        </p:nvSpPr>
        <p:spPr bwMode="auto">
          <a:xfrm>
            <a:off x="392113" y="179388"/>
            <a:ext cx="86217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2800" dirty="0">
                <a:latin typeface="Times New Roman" pitchFamily="18" charset="0"/>
                <a:cs typeface="Times New Roman" pitchFamily="18" charset="0"/>
              </a:rPr>
              <a:t>Time in minutes to 50 and 90% mortality </a:t>
            </a:r>
            <a:r>
              <a:rPr lang="en-US" sz="2800" dirty="0" smtClean="0">
                <a:latin typeface="Times New Roman" pitchFamily="18" charset="0"/>
                <a:cs typeface="Times New Roman" pitchFamily="18" charset="0"/>
              </a:rPr>
              <a:t>of </a:t>
            </a:r>
            <a:r>
              <a:rPr lang="en-US" sz="2800" i="1" dirty="0">
                <a:latin typeface="Times New Roman" pitchFamily="18" charset="0"/>
                <a:cs typeface="Times New Roman" pitchFamily="18" charset="0"/>
              </a:rPr>
              <a:t>A. </a:t>
            </a:r>
            <a:r>
              <a:rPr lang="en-US" sz="2800" i="1" dirty="0" err="1">
                <a:latin typeface="Times New Roman" pitchFamily="18" charset="0"/>
                <a:cs typeface="Times New Roman" pitchFamily="18" charset="0"/>
              </a:rPr>
              <a:t>gambiae</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when exposed to </a:t>
            </a:r>
            <a:r>
              <a:rPr lang="en-US" sz="2800" dirty="0" smtClean="0">
                <a:latin typeface="Times New Roman" pitchFamily="18" charset="0"/>
                <a:cs typeface="Times New Roman" pitchFamily="18" charset="0"/>
              </a:rPr>
              <a:t>permethrin and DDT</a:t>
            </a:r>
            <a:endParaRPr lang="en-US" sz="2800"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79998300"/>
              </p:ext>
            </p:extLst>
          </p:nvPr>
        </p:nvGraphicFramePr>
        <p:xfrm>
          <a:off x="95250" y="1228213"/>
          <a:ext cx="9013825" cy="3318387"/>
        </p:xfrm>
        <a:graphic>
          <a:graphicData uri="http://schemas.openxmlformats.org/drawingml/2006/table">
            <a:tbl>
              <a:tblPr firstRow="1" firstCol="1" bandRow="1">
                <a:tableStyleId>{5C22544A-7EE6-4342-B048-85BDC9FD1C3A}</a:tableStyleId>
              </a:tblPr>
              <a:tblGrid>
                <a:gridCol w="1302863"/>
                <a:gridCol w="2131054"/>
                <a:gridCol w="2330217"/>
                <a:gridCol w="1732726"/>
                <a:gridCol w="1516965"/>
              </a:tblGrid>
              <a:tr h="1017013">
                <a:tc>
                  <a:txBody>
                    <a:bodyPr/>
                    <a:lstStyle/>
                    <a:p>
                      <a:pPr marL="0" marR="0" algn="ctr">
                        <a:lnSpc>
                          <a:spcPct val="100000"/>
                        </a:lnSpc>
                        <a:spcBef>
                          <a:spcPts val="0"/>
                        </a:spcBef>
                        <a:spcAft>
                          <a:spcPts val="0"/>
                        </a:spcAft>
                      </a:pPr>
                      <a:r>
                        <a:rPr lang="en-US" sz="2000" b="0" dirty="0">
                          <a:effectLst/>
                          <a:latin typeface="Times New Roman" pitchFamily="18" charset="0"/>
                          <a:cs typeface="Times New Roman" pitchFamily="18" charset="0"/>
                        </a:rPr>
                        <a:t>Pesticide / Mortality rate</a:t>
                      </a:r>
                      <a:endParaRPr lang="en-US" sz="14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Permethrin-exposed Kenyan pop.</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dirty="0">
                          <a:effectLst/>
                          <a:latin typeface="Times New Roman" pitchFamily="18" charset="0"/>
                          <a:cs typeface="Times New Roman" pitchFamily="18" charset="0"/>
                        </a:rPr>
                        <a:t>Permethrin-exposed Kenyan pop. w/ PBO</a:t>
                      </a:r>
                      <a:endParaRPr lang="en-US" sz="14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DDT-exposed Tanzanian pop.</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Laboratory control pop.</a:t>
                      </a:r>
                      <a:endParaRPr lang="en-US" sz="1400" b="0">
                        <a:effectLst/>
                        <a:latin typeface="Times New Roman" pitchFamily="18" charset="0"/>
                        <a:ea typeface="Times New Roman"/>
                        <a:cs typeface="Times New Roman" pitchFamily="18" charset="0"/>
                      </a:endParaRPr>
                    </a:p>
                  </a:txBody>
                  <a:tcPr marL="68580" marR="68580" marT="0" marB="0" anchor="ctr"/>
                </a:tc>
              </a:tr>
              <a:tr h="671494">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Permethrin</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 </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 </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dirty="0">
                          <a:effectLst/>
                          <a:latin typeface="Times New Roman" pitchFamily="18" charset="0"/>
                          <a:cs typeface="Times New Roman" pitchFamily="18" charset="0"/>
                        </a:rPr>
                        <a:t> </a:t>
                      </a:r>
                      <a:endParaRPr lang="en-US" sz="14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dirty="0">
                          <a:effectLst/>
                          <a:latin typeface="Times New Roman" pitchFamily="18" charset="0"/>
                          <a:cs typeface="Times New Roman" pitchFamily="18" charset="0"/>
                        </a:rPr>
                        <a:t> </a:t>
                      </a:r>
                      <a:endParaRPr lang="en-US" sz="1400" b="0" dirty="0">
                        <a:effectLst/>
                        <a:latin typeface="Times New Roman" pitchFamily="18" charset="0"/>
                        <a:ea typeface="Times New Roman"/>
                        <a:cs typeface="Times New Roman" pitchFamily="18" charset="0"/>
                      </a:endParaRPr>
                    </a:p>
                  </a:txBody>
                  <a:tcPr marL="68580" marR="68580" marT="0" marB="0" anchor="ctr"/>
                </a:tc>
              </a:tr>
              <a:tr h="325976">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50%</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32</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25</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nd</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17</a:t>
                      </a:r>
                      <a:endParaRPr lang="en-US" sz="1400" b="0">
                        <a:effectLst/>
                        <a:latin typeface="Times New Roman" pitchFamily="18" charset="0"/>
                        <a:ea typeface="Times New Roman"/>
                        <a:cs typeface="Times New Roman" pitchFamily="18" charset="0"/>
                      </a:endParaRPr>
                    </a:p>
                  </a:txBody>
                  <a:tcPr marL="68580" marR="68580" marT="0" marB="0" anchor="ctr"/>
                </a:tc>
              </a:tr>
              <a:tr h="325976">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90%</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98</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79</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nd</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36</a:t>
                      </a:r>
                      <a:endParaRPr lang="en-US" sz="1400" b="0">
                        <a:effectLst/>
                        <a:latin typeface="Times New Roman" pitchFamily="18" charset="0"/>
                        <a:ea typeface="Times New Roman"/>
                        <a:cs typeface="Times New Roman" pitchFamily="18" charset="0"/>
                      </a:endParaRPr>
                    </a:p>
                  </a:txBody>
                  <a:tcPr marL="68580" marR="68580" marT="0" marB="0" anchor="ctr"/>
                </a:tc>
              </a:tr>
              <a:tr h="325976">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DDT</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 </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 </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 </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 </a:t>
                      </a:r>
                      <a:endParaRPr lang="en-US" sz="1400" b="0">
                        <a:effectLst/>
                        <a:latin typeface="Times New Roman" pitchFamily="18" charset="0"/>
                        <a:ea typeface="Times New Roman"/>
                        <a:cs typeface="Times New Roman" pitchFamily="18" charset="0"/>
                      </a:endParaRPr>
                    </a:p>
                  </a:txBody>
                  <a:tcPr marL="68580" marR="68580" marT="0" marB="0" anchor="ctr"/>
                </a:tc>
              </a:tr>
              <a:tr h="325976">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50%</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57</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nd</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145</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&lt;15</a:t>
                      </a:r>
                      <a:endParaRPr lang="en-US" sz="1400" b="0">
                        <a:effectLst/>
                        <a:latin typeface="Times New Roman" pitchFamily="18" charset="0"/>
                        <a:ea typeface="Times New Roman"/>
                        <a:cs typeface="Times New Roman" pitchFamily="18" charset="0"/>
                      </a:endParaRPr>
                    </a:p>
                  </a:txBody>
                  <a:tcPr marL="68580" marR="68580" marT="0" marB="0" anchor="ctr"/>
                </a:tc>
              </a:tr>
              <a:tr h="325976">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90%</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115</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nd</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a:effectLst/>
                          <a:latin typeface="Times New Roman" pitchFamily="18" charset="0"/>
                          <a:cs typeface="Times New Roman" pitchFamily="18" charset="0"/>
                        </a:rPr>
                        <a:t>&gt;250</a:t>
                      </a:r>
                      <a:endParaRPr lang="en-US" sz="1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000" b="0" dirty="0">
                          <a:effectLst/>
                          <a:latin typeface="Times New Roman" pitchFamily="18" charset="0"/>
                          <a:cs typeface="Times New Roman" pitchFamily="18" charset="0"/>
                        </a:rPr>
                        <a:t>41</a:t>
                      </a:r>
                      <a:endParaRPr lang="en-US" sz="14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6" name="Rectangle 1"/>
          <p:cNvSpPr>
            <a:spLocks noChangeArrowheads="1"/>
          </p:cNvSpPr>
          <p:nvPr/>
        </p:nvSpPr>
        <p:spPr bwMode="auto">
          <a:xfrm>
            <a:off x="1040606" y="4918452"/>
            <a:ext cx="3132534" cy="1200329"/>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2400" dirty="0" smtClean="0">
                <a:latin typeface="Times New Roman" pitchFamily="18" charset="0"/>
                <a:cs typeface="Times New Roman" pitchFamily="18" charset="0"/>
              </a:rPr>
              <a:t>Permethrin-resistant population somewhat resistant to DDT</a:t>
            </a:r>
            <a:endParaRPr lang="en-US" sz="2400" dirty="0">
              <a:latin typeface="Times New Roman" pitchFamily="18" charset="0"/>
              <a:cs typeface="Times New Roman" pitchFamily="18" charset="0"/>
            </a:endParaRPr>
          </a:p>
        </p:txBody>
      </p:sp>
      <p:sp>
        <p:nvSpPr>
          <p:cNvPr id="3" name="Rectangle 2"/>
          <p:cNvSpPr/>
          <p:nvPr/>
        </p:nvSpPr>
        <p:spPr>
          <a:xfrm>
            <a:off x="1447800" y="1228213"/>
            <a:ext cx="2038350" cy="3318387"/>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94716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ChangeArrowheads="1"/>
          </p:cNvSpPr>
          <p:nvPr/>
        </p:nvSpPr>
        <p:spPr bwMode="auto">
          <a:xfrm>
            <a:off x="0" y="6488113"/>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New Roman" pitchFamily="18" charset="0"/>
                <a:cs typeface="Times New Roman" pitchFamily="18" charset="0"/>
              </a:rPr>
              <a:t>ELSI </a:t>
            </a:r>
            <a:r>
              <a:rPr lang="en-US" dirty="0" smtClean="0">
                <a:latin typeface="Times New Roman" pitchFamily="18" charset="0"/>
                <a:cs typeface="Times New Roman" pitchFamily="18" charset="0"/>
              </a:rPr>
              <a:t>8.1</a:t>
            </a:r>
            <a:endParaRPr lang="en-US" dirty="0">
              <a:latin typeface="Times New Roman" pitchFamily="18" charset="0"/>
              <a:cs typeface="Times New Roman" pitchFamily="18" charset="0"/>
            </a:endParaRPr>
          </a:p>
        </p:txBody>
      </p:sp>
      <p:sp>
        <p:nvSpPr>
          <p:cNvPr id="23556" name="Rectangle 1"/>
          <p:cNvSpPr>
            <a:spLocks noChangeArrowheads="1"/>
          </p:cNvSpPr>
          <p:nvPr/>
        </p:nvSpPr>
        <p:spPr bwMode="auto">
          <a:xfrm>
            <a:off x="520303" y="1224856"/>
            <a:ext cx="836969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latin typeface="Times New Roman" pitchFamily="18" charset="0"/>
                <a:cs typeface="Times New Roman" pitchFamily="18" charset="0"/>
              </a:rPr>
              <a:t>ELSI Integrating Questions</a:t>
            </a:r>
          </a:p>
          <a:p>
            <a:pPr marL="457200" indent="-457200">
              <a:buFont typeface="+mj-lt"/>
              <a:buAutoNum type="arabicPeriod"/>
            </a:pPr>
            <a:r>
              <a:rPr lang="en-US" sz="2800" dirty="0" smtClean="0">
                <a:latin typeface="Times New Roman" pitchFamily="18" charset="0"/>
                <a:cs typeface="Times New Roman" pitchFamily="18" charset="0"/>
              </a:rPr>
              <a:t>How </a:t>
            </a:r>
            <a:r>
              <a:rPr lang="en-US" sz="2800" dirty="0">
                <a:latin typeface="Times New Roman" pitchFamily="18" charset="0"/>
                <a:cs typeface="Times New Roman" pitchFamily="18" charset="0"/>
              </a:rPr>
              <a:t>do the proper and improper uses of pesticides and antibiotics inhibit or facilitate the evolution of resistance?</a:t>
            </a:r>
          </a:p>
          <a:p>
            <a:pPr marL="457200" indent="-457200">
              <a:buFont typeface="+mj-lt"/>
              <a:buAutoNum type="arabicPeriod"/>
            </a:pPr>
            <a:r>
              <a:rPr lang="en-US" sz="2800" dirty="0" smtClean="0">
                <a:latin typeface="Times New Roman" pitchFamily="18" charset="0"/>
                <a:cs typeface="Times New Roman" pitchFamily="18" charset="0"/>
              </a:rPr>
              <a:t>What </a:t>
            </a:r>
            <a:r>
              <a:rPr lang="en-US" sz="2800" dirty="0">
                <a:latin typeface="Times New Roman" pitchFamily="18" charset="0"/>
                <a:cs typeface="Times New Roman" pitchFamily="18" charset="0"/>
              </a:rPr>
              <a:t>are the costs and benefits to society and ecological systems of pesticide use?</a:t>
            </a:r>
          </a:p>
          <a:p>
            <a:pPr marL="457200" indent="-457200">
              <a:buFont typeface="+mj-lt"/>
              <a:buAutoNum type="arabicPeriod"/>
            </a:pPr>
            <a:r>
              <a:rPr lang="en-US" sz="2800" dirty="0" smtClean="0">
                <a:latin typeface="Times New Roman" pitchFamily="18" charset="0"/>
                <a:cs typeface="Times New Roman" pitchFamily="18" charset="0"/>
              </a:rPr>
              <a:t>What </a:t>
            </a:r>
            <a:r>
              <a:rPr lang="en-US" sz="2800" dirty="0">
                <a:latin typeface="Times New Roman" pitchFamily="18" charset="0"/>
                <a:cs typeface="Times New Roman" pitchFamily="18" charset="0"/>
              </a:rPr>
              <a:t>are the ethical and social considerations to be made when choosing whether to apply a pesticide or prescribe an antibiotic? </a:t>
            </a:r>
          </a:p>
        </p:txBody>
      </p:sp>
      <p:sp>
        <p:nvSpPr>
          <p:cNvPr id="23557" name="TextBox 3"/>
          <p:cNvSpPr txBox="1">
            <a:spLocks noChangeArrowheads="1"/>
          </p:cNvSpPr>
          <p:nvPr/>
        </p:nvSpPr>
        <p:spPr bwMode="auto">
          <a:xfrm>
            <a:off x="290513" y="147638"/>
            <a:ext cx="88534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200" dirty="0" smtClean="0">
                <a:latin typeface="Times New Roman" pitchFamily="18" charset="0"/>
                <a:cs typeface="Times New Roman" pitchFamily="18" charset="0"/>
              </a:rPr>
              <a:t>When </a:t>
            </a:r>
            <a:r>
              <a:rPr lang="en-US" sz="3200" dirty="0">
                <a:latin typeface="Times New Roman" pitchFamily="18" charset="0"/>
                <a:cs typeface="Times New Roman" pitchFamily="18" charset="0"/>
              </a:rPr>
              <a:t>is there too much of a good thing? When chemicals are overused</a:t>
            </a:r>
          </a:p>
        </p:txBody>
      </p:sp>
    </p:spTree>
    <p:extLst>
      <p:ext uri="{BB962C8B-B14F-4D97-AF65-F5344CB8AC3E}">
        <p14:creationId xmlns:p14="http://schemas.microsoft.com/office/powerpoint/2010/main" val="9962571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0702726"/>
              </p:ext>
            </p:extLst>
          </p:nvPr>
        </p:nvGraphicFramePr>
        <p:xfrm>
          <a:off x="5121275" y="1300163"/>
          <a:ext cx="3936999" cy="4914900"/>
        </p:xfrm>
        <a:graphic>
          <a:graphicData uri="http://schemas.openxmlformats.org/drawingml/2006/table">
            <a:tbl>
              <a:tblPr/>
              <a:tblGrid>
                <a:gridCol w="1312333"/>
                <a:gridCol w="1312333"/>
                <a:gridCol w="1312333"/>
              </a:tblGrid>
              <a:tr h="819150">
                <a:tc>
                  <a:txBody>
                    <a:bodyPr/>
                    <a:lstStyle/>
                    <a:p>
                      <a:pPr algn="ctr" fontAlgn="b"/>
                      <a:r>
                        <a:rPr lang="en-US" sz="2000" b="0" i="0" u="none" strike="noStrike" dirty="0" smtClean="0">
                          <a:solidFill>
                            <a:srgbClr val="000000"/>
                          </a:solidFill>
                          <a:latin typeface="Times New Roman" pitchFamily="18" charset="0"/>
                          <a:cs typeface="Times New Roman" pitchFamily="18" charset="0"/>
                        </a:rPr>
                        <a:t>(E) </a:t>
                      </a:r>
                    </a:p>
                    <a:p>
                      <a:pPr algn="ctr" fontAlgn="b"/>
                      <a:r>
                        <a:rPr lang="en-US" sz="2000" b="0" i="0" u="none" strike="noStrike" dirty="0" err="1" smtClean="0">
                          <a:solidFill>
                            <a:srgbClr val="000000"/>
                          </a:solidFill>
                          <a:latin typeface="Times New Roman" pitchFamily="18" charset="0"/>
                          <a:cs typeface="Times New Roman" pitchFamily="18" charset="0"/>
                        </a:rPr>
                        <a:t>Coef</a:t>
                      </a:r>
                      <a:r>
                        <a:rPr lang="en-US" sz="2000" b="0" i="0" u="none" strike="noStrike" dirty="0" smtClean="0">
                          <a:solidFill>
                            <a:srgbClr val="000000"/>
                          </a:solidFill>
                          <a:latin typeface="Times New Roman" pitchFamily="18" charset="0"/>
                          <a:cs typeface="Times New Roman" pitchFamily="18" charset="0"/>
                        </a:rPr>
                        <a:t> </a:t>
                      </a:r>
                      <a:r>
                        <a:rPr lang="en-US" sz="2000" b="0" i="0" u="none" strike="noStrike" dirty="0">
                          <a:solidFill>
                            <a:srgbClr val="000000"/>
                          </a:solidFill>
                          <a:latin typeface="Times New Roman" pitchFamily="18" charset="0"/>
                          <a:cs typeface="Times New Roman" pitchFamily="18" charset="0"/>
                        </a:rPr>
                        <a:t>on 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(F)</a:t>
                      </a:r>
                    </a:p>
                    <a:p>
                      <a:pPr algn="ctr" fontAlgn="b"/>
                      <a:r>
                        <a:rPr lang="en-US" sz="2000" b="0" i="0" u="none" strike="noStrike" dirty="0" err="1" smtClean="0">
                          <a:solidFill>
                            <a:srgbClr val="000000"/>
                          </a:solidFill>
                          <a:latin typeface="Times New Roman" pitchFamily="18" charset="0"/>
                          <a:cs typeface="Times New Roman" pitchFamily="18" charset="0"/>
                        </a:rPr>
                        <a:t>Coef</a:t>
                      </a:r>
                      <a:r>
                        <a:rPr lang="en-US" sz="2000" b="0" i="0" u="none" strike="noStrike" dirty="0" smtClean="0">
                          <a:solidFill>
                            <a:srgbClr val="000000"/>
                          </a:solidFill>
                          <a:latin typeface="Times New Roman" pitchFamily="18" charset="0"/>
                          <a:cs typeface="Times New Roman" pitchFamily="18" charset="0"/>
                        </a:rPr>
                        <a:t> </a:t>
                      </a:r>
                      <a:r>
                        <a:rPr lang="en-US" sz="2000" b="0" i="0" u="none" strike="noStrike" dirty="0">
                          <a:solidFill>
                            <a:srgbClr val="000000"/>
                          </a:solidFill>
                          <a:latin typeface="Times New Roman" pitchFamily="18" charset="0"/>
                          <a:cs typeface="Times New Roman" pitchFamily="18" charset="0"/>
                        </a:rPr>
                        <a:t>on 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(G)</a:t>
                      </a:r>
                    </a:p>
                    <a:p>
                      <a:pPr algn="ctr" fontAlgn="b"/>
                      <a:r>
                        <a:rPr lang="en-US" sz="2000" b="0" i="0" u="none" strike="noStrike" dirty="0" smtClean="0">
                          <a:solidFill>
                            <a:srgbClr val="000000"/>
                          </a:solidFill>
                          <a:latin typeface="Times New Roman" pitchFamily="18" charset="0"/>
                          <a:cs typeface="Times New Roman" pitchFamily="18" charset="0"/>
                        </a:rPr>
                        <a:t>RHS</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rgbClr val="92D050"/>
                          </a:solidFill>
                          <a:latin typeface="Times New Roman" pitchFamily="18" charset="0"/>
                          <a:cs typeface="Times New Roman" pitchFamily="18" charset="0"/>
                        </a:rPr>
                        <a:t>4333017.5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accent6">
                              <a:lumMod val="75000"/>
                            </a:schemeClr>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4318042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chemeClr val="accent6">
                              <a:lumMod val="75000"/>
                            </a:schemeClr>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928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63186.1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0.646</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23.942</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462" name="TextBox 3"/>
          <p:cNvSpPr txBox="1">
            <a:spLocks noChangeArrowheads="1"/>
          </p:cNvSpPr>
          <p:nvPr/>
        </p:nvSpPr>
        <p:spPr bwMode="auto">
          <a:xfrm>
            <a:off x="411163" y="147638"/>
            <a:ext cx="865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BME 8.1: How does linear regression work?</a:t>
            </a:r>
          </a:p>
        </p:txBody>
      </p:sp>
      <p:sp>
        <p:nvSpPr>
          <p:cNvPr id="18463" name="Rectangle 4"/>
          <p:cNvSpPr>
            <a:spLocks noChangeArrowheads="1"/>
          </p:cNvSpPr>
          <p:nvPr/>
        </p:nvSpPr>
        <p:spPr bwMode="auto">
          <a:xfrm>
            <a:off x="0" y="927100"/>
            <a:ext cx="2557463" cy="2309813"/>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400" i="1" dirty="0">
                <a:latin typeface="Times New Roman" pitchFamily="18" charset="0"/>
                <a:cs typeface="Times New Roman" pitchFamily="18" charset="0"/>
              </a:rPr>
              <a:t>Consider:</a:t>
            </a:r>
          </a:p>
          <a:p>
            <a:r>
              <a:rPr lang="en-US" sz="2400" i="1" dirty="0" err="1">
                <a:solidFill>
                  <a:srgbClr val="92D050"/>
                </a:solidFill>
                <a:latin typeface="Times New Roman" pitchFamily="18" charset="0"/>
                <a:cs typeface="Times New Roman" pitchFamily="18" charset="0"/>
              </a:rPr>
              <a:t>r</a:t>
            </a:r>
            <a:r>
              <a:rPr lang="en-US" sz="2400" i="1" dirty="0" err="1">
                <a:latin typeface="Times New Roman" pitchFamily="18" charset="0"/>
                <a:cs typeface="Times New Roman" pitchFamily="18" charset="0"/>
              </a:rPr>
              <a:t>m+</a:t>
            </a:r>
            <a:r>
              <a:rPr lang="en-US" sz="2400" i="1" dirty="0" err="1">
                <a:solidFill>
                  <a:schemeClr val="accent6">
                    <a:lumMod val="75000"/>
                  </a:schemeClr>
                </a:solidFill>
                <a:latin typeface="Times New Roman" pitchFamily="18" charset="0"/>
                <a:cs typeface="Times New Roman" pitchFamily="18" charset="0"/>
              </a:rPr>
              <a:t>s</a:t>
            </a:r>
            <a:r>
              <a:rPr lang="en-US" sz="2400" i="1" dirty="0" err="1">
                <a:latin typeface="Times New Roman" pitchFamily="18" charset="0"/>
                <a:cs typeface="Times New Roman" pitchFamily="18" charset="0"/>
              </a:rPr>
              <a:t>b</a:t>
            </a:r>
            <a:r>
              <a:rPr lang="en-US" sz="2400" i="1" dirty="0">
                <a:latin typeface="Times New Roman" pitchFamily="18" charset="0"/>
                <a:cs typeface="Times New Roman" pitchFamily="18" charset="0"/>
              </a:rPr>
              <a:t>=t </a:t>
            </a:r>
          </a:p>
          <a:p>
            <a:r>
              <a:rPr lang="en-US" sz="2400" i="1" dirty="0" err="1">
                <a:solidFill>
                  <a:schemeClr val="accent6">
                    <a:lumMod val="75000"/>
                  </a:schemeClr>
                </a:solidFill>
                <a:latin typeface="Times New Roman" pitchFamily="18" charset="0"/>
                <a:cs typeface="Times New Roman" pitchFamily="18" charset="0"/>
              </a:rPr>
              <a:t>u</a:t>
            </a:r>
            <a:r>
              <a:rPr lang="en-US" sz="2400" i="1" dirty="0" err="1">
                <a:latin typeface="Times New Roman" pitchFamily="18" charset="0"/>
                <a:cs typeface="Times New Roman" pitchFamily="18" charset="0"/>
              </a:rPr>
              <a:t>m+vb</a:t>
            </a:r>
            <a:r>
              <a:rPr lang="en-US" sz="2400" i="1" dirty="0">
                <a:latin typeface="Times New Roman" pitchFamily="18" charset="0"/>
                <a:cs typeface="Times New Roman" pitchFamily="18" charset="0"/>
              </a:rPr>
              <a:t>=w</a:t>
            </a:r>
          </a:p>
          <a:p>
            <a:endParaRPr lang="en-US" sz="2400" i="1" dirty="0">
              <a:latin typeface="Times New Roman" pitchFamily="18" charset="0"/>
              <a:cs typeface="Times New Roman" pitchFamily="18" charset="0"/>
            </a:endParaRPr>
          </a:p>
          <a:p>
            <a:r>
              <a:rPr lang="en-US" sz="2400" i="1" dirty="0">
                <a:latin typeface="Times New Roman" pitchFamily="18" charset="0"/>
                <a:cs typeface="Times New Roman" pitchFamily="18" charset="0"/>
              </a:rPr>
              <a:t>Solve for m:</a:t>
            </a:r>
          </a:p>
          <a:p>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a:t>
            </a:r>
            <a:r>
              <a:rPr lang="en-US" sz="2400" i="1" dirty="0" err="1">
                <a:solidFill>
                  <a:schemeClr val="accent6">
                    <a:lumMod val="75000"/>
                  </a:schemeClr>
                </a:solidFill>
                <a:latin typeface="Times New Roman" pitchFamily="18" charset="0"/>
                <a:cs typeface="Times New Roman" pitchFamily="18" charset="0"/>
              </a:rPr>
              <a:t>s</a:t>
            </a:r>
            <a:r>
              <a:rPr lang="en-US" sz="2400" i="1" dirty="0" err="1">
                <a:latin typeface="Times New Roman" pitchFamily="18" charset="0"/>
                <a:cs typeface="Times New Roman" pitchFamily="18" charset="0"/>
              </a:rPr>
              <a:t>w-tv</a:t>
            </a:r>
            <a:r>
              <a:rPr lang="en-US" sz="2400" dirty="0">
                <a:latin typeface="Times New Roman" pitchFamily="18" charset="0"/>
                <a:cs typeface="Times New Roman" pitchFamily="18" charset="0"/>
              </a:rPr>
              <a:t>)/(</a:t>
            </a:r>
            <a:r>
              <a:rPr lang="en-US" sz="2400" i="1" dirty="0" err="1">
                <a:solidFill>
                  <a:schemeClr val="accent6">
                    <a:lumMod val="75000"/>
                  </a:schemeClr>
                </a:solidFill>
                <a:latin typeface="Times New Roman" pitchFamily="18" charset="0"/>
                <a:cs typeface="Times New Roman" pitchFamily="18" charset="0"/>
              </a:rPr>
              <a:t>su</a:t>
            </a:r>
            <a:r>
              <a:rPr lang="en-US" sz="2400" i="1" dirty="0" err="1">
                <a:latin typeface="Times New Roman" pitchFamily="18" charset="0"/>
                <a:cs typeface="Times New Roman" pitchFamily="18" charset="0"/>
              </a:rPr>
              <a:t>-</a:t>
            </a:r>
            <a:r>
              <a:rPr lang="en-US" sz="2400" i="1" dirty="0" err="1">
                <a:solidFill>
                  <a:srgbClr val="92D050"/>
                </a:solidFill>
                <a:latin typeface="Times New Roman" pitchFamily="18" charset="0"/>
                <a:cs typeface="Times New Roman" pitchFamily="18" charset="0"/>
              </a:rPr>
              <a:t>r</a:t>
            </a:r>
            <a:r>
              <a:rPr lang="en-US" sz="2400" i="1" dirty="0" err="1">
                <a:latin typeface="Times New Roman" pitchFamily="18" charset="0"/>
                <a:cs typeface="Times New Roman" pitchFamily="18" charset="0"/>
              </a:rPr>
              <a:t>v</a:t>
            </a:r>
            <a:r>
              <a:rPr lang="en-US" sz="2400" dirty="0">
                <a:latin typeface="Times New Roman" pitchFamily="18" charset="0"/>
                <a:cs typeface="Times New Roman" pitchFamily="18" charset="0"/>
              </a:rPr>
              <a:t>) </a:t>
            </a:r>
          </a:p>
        </p:txBody>
      </p:sp>
      <p:sp>
        <p:nvSpPr>
          <p:cNvPr id="18464" name="Rectangle 6"/>
          <p:cNvSpPr>
            <a:spLocks noChangeArrowheads="1"/>
          </p:cNvSpPr>
          <p:nvPr/>
        </p:nvSpPr>
        <p:spPr bwMode="auto">
          <a:xfrm>
            <a:off x="376011" y="4388303"/>
            <a:ext cx="779732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latin typeface="Times New Roman" pitchFamily="18" charset="0"/>
                <a:cs typeface="Times New Roman" pitchFamily="18" charset="0"/>
              </a:rPr>
              <a:t>Excel formula for m:</a:t>
            </a:r>
          </a:p>
          <a:p>
            <a:r>
              <a:rPr lang="en-US" sz="2400" dirty="0" smtClean="0">
                <a:latin typeface="Times New Roman" pitchFamily="18" charset="0"/>
                <a:cs typeface="Times New Roman" pitchFamily="18" charset="0"/>
              </a:rPr>
              <a:t>=((</a:t>
            </a:r>
            <a:r>
              <a:rPr lang="en-US" sz="2400" dirty="0" smtClean="0">
                <a:solidFill>
                  <a:schemeClr val="accent6">
                    <a:lumMod val="75000"/>
                  </a:schemeClr>
                </a:solidFill>
                <a:latin typeface="Times New Roman" pitchFamily="18" charset="0"/>
                <a:cs typeface="Times New Roman" pitchFamily="18" charset="0"/>
              </a:rPr>
              <a:t>F2</a:t>
            </a:r>
            <a:r>
              <a:rPr lang="en-US" sz="2400" dirty="0" smtClean="0">
                <a:latin typeface="Times New Roman" pitchFamily="18" charset="0"/>
                <a:cs typeface="Times New Roman" pitchFamily="18" charset="0"/>
              </a:rPr>
              <a:t>*G3)-(G2*F3))/((</a:t>
            </a:r>
            <a:r>
              <a:rPr lang="en-US" sz="2400" dirty="0" smtClean="0">
                <a:solidFill>
                  <a:schemeClr val="accent6">
                    <a:lumMod val="75000"/>
                  </a:schemeClr>
                </a:solidFill>
                <a:latin typeface="Times New Roman" pitchFamily="18" charset="0"/>
                <a:cs typeface="Times New Roman" pitchFamily="18" charset="0"/>
              </a:rPr>
              <a:t>F2</a:t>
            </a:r>
            <a:r>
              <a:rPr lang="en-US" sz="2400" dirty="0" smtClean="0">
                <a:latin typeface="Times New Roman" pitchFamily="18" charset="0"/>
                <a:cs typeface="Times New Roman" pitchFamily="18" charset="0"/>
              </a:rPr>
              <a:t>*</a:t>
            </a:r>
            <a:r>
              <a:rPr lang="en-US" sz="2400" dirty="0" smtClean="0">
                <a:solidFill>
                  <a:schemeClr val="accent6">
                    <a:lumMod val="75000"/>
                  </a:schemeClr>
                </a:solidFill>
                <a:latin typeface="Times New Roman" pitchFamily="18" charset="0"/>
                <a:cs typeface="Times New Roman" pitchFamily="18" charset="0"/>
              </a:rPr>
              <a:t>E3)</a:t>
            </a:r>
            <a:r>
              <a:rPr lang="en-US" sz="2400" dirty="0" smtClean="0">
                <a:latin typeface="Times New Roman" pitchFamily="18" charset="0"/>
                <a:cs typeface="Times New Roman" pitchFamily="18" charset="0"/>
              </a:rPr>
              <a:t>-(</a:t>
            </a:r>
            <a:r>
              <a:rPr lang="en-US" sz="2400" dirty="0" smtClean="0">
                <a:solidFill>
                  <a:srgbClr val="92D050"/>
                </a:solidFill>
                <a:latin typeface="Times New Roman" pitchFamily="18" charset="0"/>
                <a:cs typeface="Times New Roman" pitchFamily="18" charset="0"/>
              </a:rPr>
              <a:t>E2</a:t>
            </a:r>
            <a:r>
              <a:rPr lang="en-US" sz="2400" dirty="0" smtClean="0">
                <a:latin typeface="Times New Roman" pitchFamily="18" charset="0"/>
                <a:cs typeface="Times New Roman" pitchFamily="18" charset="0"/>
              </a:rPr>
              <a:t>*F3))</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 [(</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l-GR" sz="2400" dirty="0">
                <a:solidFill>
                  <a:srgbClr val="92D050"/>
                </a:solidFill>
                <a:latin typeface="Times New Roman" pitchFamily="18" charset="0"/>
                <a:cs typeface="Times New Roman" pitchFamily="18" charset="0"/>
              </a:rPr>
              <a:t>Σ</a:t>
            </a:r>
            <a:r>
              <a:rPr lang="en-US" sz="2400" dirty="0">
                <a:solidFill>
                  <a:srgbClr val="92D050"/>
                </a:solidFill>
                <a:latin typeface="Times New Roman" pitchFamily="18" charset="0"/>
                <a:cs typeface="Times New Roman" pitchFamily="18" charset="0"/>
              </a:rPr>
              <a:t>(x</a:t>
            </a:r>
            <a:r>
              <a:rPr lang="en-US" sz="2400" baseline="-25000" dirty="0">
                <a:solidFill>
                  <a:srgbClr val="92D050"/>
                </a:solidFill>
                <a:latin typeface="Times New Roman" pitchFamily="18" charset="0"/>
                <a:cs typeface="Times New Roman" pitchFamily="18" charset="0"/>
              </a:rPr>
              <a:t>i</a:t>
            </a:r>
            <a:r>
              <a:rPr lang="en-US" sz="2400" baseline="30000" dirty="0">
                <a:solidFill>
                  <a:srgbClr val="92D050"/>
                </a:solidFill>
                <a:latin typeface="Times New Roman" pitchFamily="18" charset="0"/>
                <a:cs typeface="Times New Roman" pitchFamily="18" charset="0"/>
              </a:rPr>
              <a:t>2</a:t>
            </a:r>
            <a:r>
              <a:rPr lang="en-US" sz="2400" dirty="0">
                <a:solidFill>
                  <a:srgbClr val="92D050"/>
                </a:solidFill>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smtClean="0">
                <a:solidFill>
                  <a:schemeClr val="accent6">
                    <a:lumMod val="75000"/>
                  </a:schemeClr>
                </a:solidFill>
                <a:latin typeface="Times New Roman" pitchFamily="18" charset="0"/>
                <a:cs typeface="Times New Roman" pitchFamily="18" charset="0"/>
              </a:rPr>
              <a:t>s</a:t>
            </a:r>
            <a:r>
              <a:rPr lang="en-US" sz="2400" dirty="0" smtClean="0">
                <a:latin typeface="Times New Roman" pitchFamily="18" charset="0"/>
                <a:cs typeface="Times New Roman" pitchFamily="18" charset="0"/>
              </a:rPr>
              <a:t> * w) – (t * v)) / ((</a:t>
            </a:r>
            <a:r>
              <a:rPr lang="en-US" sz="2400" dirty="0" smtClean="0">
                <a:solidFill>
                  <a:schemeClr val="accent6">
                    <a:lumMod val="75000"/>
                  </a:schemeClr>
                </a:solidFill>
                <a:latin typeface="Times New Roman" pitchFamily="18" charset="0"/>
                <a:cs typeface="Times New Roman" pitchFamily="18" charset="0"/>
              </a:rPr>
              <a:t>s</a:t>
            </a:r>
            <a:r>
              <a:rPr lang="en-US" sz="2400" dirty="0" smtClean="0">
                <a:latin typeface="Times New Roman" pitchFamily="18" charset="0"/>
                <a:cs typeface="Times New Roman" pitchFamily="18" charset="0"/>
              </a:rPr>
              <a:t> * </a:t>
            </a:r>
            <a:r>
              <a:rPr lang="en-US" sz="2400" dirty="0" smtClean="0">
                <a:solidFill>
                  <a:schemeClr val="accent6">
                    <a:lumMod val="75000"/>
                  </a:schemeClr>
                </a:solidFill>
                <a:latin typeface="Times New Roman" pitchFamily="18" charset="0"/>
                <a:cs typeface="Times New Roman" pitchFamily="18" charset="0"/>
              </a:rPr>
              <a:t>u</a:t>
            </a:r>
            <a:r>
              <a:rPr lang="en-US" sz="2400" dirty="0" smtClean="0">
                <a:latin typeface="Times New Roman" pitchFamily="18" charset="0"/>
                <a:cs typeface="Times New Roman" pitchFamily="18" charset="0"/>
              </a:rPr>
              <a:t>) – (</a:t>
            </a:r>
            <a:r>
              <a:rPr lang="en-US" sz="2400" dirty="0" smtClean="0">
                <a:solidFill>
                  <a:srgbClr val="92D050"/>
                </a:solidFill>
                <a:latin typeface="Times New Roman" pitchFamily="18" charset="0"/>
                <a:cs typeface="Times New Roman" pitchFamily="18" charset="0"/>
              </a:rPr>
              <a:t>r </a:t>
            </a:r>
            <a:r>
              <a:rPr lang="en-US" sz="2400" dirty="0" smtClean="0">
                <a:latin typeface="Times New Roman" pitchFamily="18" charset="0"/>
                <a:cs typeface="Times New Roman" pitchFamily="18" charset="0"/>
              </a:rPr>
              <a:t>* v)) </a:t>
            </a:r>
            <a:endParaRPr lang="en-US" sz="2400" dirty="0">
              <a:latin typeface="Times New Roman" pitchFamily="18" charset="0"/>
              <a:cs typeface="Times New Roman" pitchFamily="18" charset="0"/>
            </a:endParaRPr>
          </a:p>
        </p:txBody>
      </p:sp>
      <p:sp>
        <p:nvSpPr>
          <p:cNvPr id="18465" name="Rectangle 10"/>
          <p:cNvSpPr>
            <a:spLocks noChangeArrowheads="1"/>
          </p:cNvSpPr>
          <p:nvPr/>
        </p:nvSpPr>
        <p:spPr bwMode="auto">
          <a:xfrm>
            <a:off x="2451100" y="8858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solidFill>
                  <a:srgbClr val="92D050"/>
                </a:solidFill>
                <a:latin typeface="Times New Roman" pitchFamily="18" charset="0"/>
                <a:cs typeface="Times New Roman" pitchFamily="18" charset="0"/>
              </a:rPr>
              <a:t>Σ</a:t>
            </a:r>
            <a:r>
              <a:rPr lang="en-US" sz="2400" dirty="0">
                <a:solidFill>
                  <a:srgbClr val="92D050"/>
                </a:solidFill>
                <a:latin typeface="Times New Roman" pitchFamily="18" charset="0"/>
                <a:cs typeface="Times New Roman" pitchFamily="18" charset="0"/>
              </a:rPr>
              <a:t>(x</a:t>
            </a:r>
            <a:r>
              <a:rPr lang="en-US" sz="2400" baseline="-25000" dirty="0">
                <a:solidFill>
                  <a:srgbClr val="92D050"/>
                </a:solidFill>
                <a:latin typeface="Times New Roman" pitchFamily="18" charset="0"/>
                <a:cs typeface="Times New Roman" pitchFamily="18" charset="0"/>
              </a:rPr>
              <a:t>i</a:t>
            </a:r>
            <a:r>
              <a:rPr lang="en-US" sz="2400" baseline="30000" dirty="0">
                <a:solidFill>
                  <a:srgbClr val="92D050"/>
                </a:solidFill>
                <a:latin typeface="Times New Roman" pitchFamily="18" charset="0"/>
                <a:cs typeface="Times New Roman" pitchFamily="18" charset="0"/>
              </a:rPr>
              <a:t>2</a:t>
            </a:r>
            <a:r>
              <a:rPr lang="en-US" sz="2400" dirty="0">
                <a:solidFill>
                  <a:srgbClr val="92D050"/>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 + </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a:p>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m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n*b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p:txBody>
      </p:sp>
      <p:sp>
        <p:nvSpPr>
          <p:cNvPr id="14" name="Rectangle 13"/>
          <p:cNvSpPr/>
          <p:nvPr/>
        </p:nvSpPr>
        <p:spPr>
          <a:xfrm>
            <a:off x="6626225" y="3446463"/>
            <a:ext cx="2438400" cy="1801812"/>
          </a:xfrm>
          <a:prstGeom prst="rect">
            <a:avLst/>
          </a:prstGeom>
          <a:noFill/>
          <a:ln w="57150">
            <a:solidFill>
              <a:srgbClr val="0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V="1">
            <a:off x="1279525" y="1073150"/>
            <a:ext cx="1277938" cy="458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457325" y="1497013"/>
            <a:ext cx="1100138" cy="411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365250"/>
            <a:ext cx="1279525"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46038" y="1703388"/>
            <a:ext cx="1411287"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557463" y="927100"/>
            <a:ext cx="4068762" cy="3603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2557463" y="1287463"/>
            <a:ext cx="2889250" cy="4222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5242605" y="3502366"/>
            <a:ext cx="855663" cy="360363"/>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0"/>
          <p:cNvSpPr>
            <a:spLocks noChangeArrowheads="1"/>
          </p:cNvSpPr>
          <p:nvPr/>
        </p:nvSpPr>
        <p:spPr bwMode="auto">
          <a:xfrm>
            <a:off x="5242606" y="3449071"/>
            <a:ext cx="855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smtClean="0">
                <a:solidFill>
                  <a:schemeClr val="accent6">
                    <a:lumMod val="75000"/>
                  </a:schemeClr>
                </a:solidFill>
                <a:latin typeface="Times New Roman" pitchFamily="18" charset="0"/>
                <a:cs typeface="Times New Roman" pitchFamily="18" charset="0"/>
              </a:rPr>
              <a:t>Σ</a:t>
            </a:r>
            <a:r>
              <a:rPr lang="en-US" sz="2400" dirty="0" smtClean="0">
                <a:solidFill>
                  <a:schemeClr val="accent6">
                    <a:lumMod val="75000"/>
                  </a:schemeClr>
                </a:solidFill>
                <a:latin typeface="Times New Roman" pitchFamily="18" charset="0"/>
                <a:cs typeface="Times New Roman" pitchFamily="18" charset="0"/>
              </a:rPr>
              <a:t>(x</a:t>
            </a:r>
            <a:r>
              <a:rPr lang="en-US" sz="2400" baseline="-25000" dirty="0" smtClean="0">
                <a:solidFill>
                  <a:schemeClr val="accent6">
                    <a:lumMod val="75000"/>
                  </a:schemeClr>
                </a:solidFill>
                <a:latin typeface="Times New Roman" pitchFamily="18" charset="0"/>
                <a:cs typeface="Times New Roman" pitchFamily="18" charset="0"/>
              </a:rPr>
              <a:t>i</a:t>
            </a:r>
            <a:r>
              <a:rPr lang="en-US" sz="2400" dirty="0" smtClean="0">
                <a:solidFill>
                  <a:schemeClr val="accent6">
                    <a:lumMod val="75000"/>
                  </a:schemeClr>
                </a:solidFill>
                <a:latin typeface="Times New Roman" pitchFamily="18" charset="0"/>
                <a:cs typeface="Times New Roman" pitchFamily="18" charset="0"/>
              </a:rPr>
              <a:t>)</a:t>
            </a:r>
            <a:endParaRPr lang="en-US" sz="2400" dirty="0">
              <a:solidFill>
                <a:schemeClr val="accent6">
                  <a:lumMod val="75000"/>
                </a:schemeClr>
              </a:solidFill>
              <a:latin typeface="Times New Roman" pitchFamily="18" charset="0"/>
              <a:cs typeface="Times New Roman" pitchFamily="18" charset="0"/>
            </a:endParaRPr>
          </a:p>
        </p:txBody>
      </p:sp>
      <p:cxnSp>
        <p:nvCxnSpPr>
          <p:cNvPr id="18" name="Straight Arrow Connector 17"/>
          <p:cNvCxnSpPr/>
          <p:nvPr/>
        </p:nvCxnSpPr>
        <p:spPr>
          <a:xfrm flipV="1">
            <a:off x="5670437" y="2423886"/>
            <a:ext cx="1100138" cy="107848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1"/>
          </p:cNvCxnSpPr>
          <p:nvPr/>
        </p:nvCxnSpPr>
        <p:spPr>
          <a:xfrm flipH="1">
            <a:off x="957943" y="3682548"/>
            <a:ext cx="4284662" cy="115070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5" idx="1"/>
          </p:cNvCxnSpPr>
          <p:nvPr/>
        </p:nvCxnSpPr>
        <p:spPr>
          <a:xfrm flipH="1">
            <a:off x="3468914" y="3682548"/>
            <a:ext cx="1773691" cy="115070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736181" y="2477181"/>
            <a:ext cx="1001713" cy="360363"/>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10"/>
          <p:cNvSpPr>
            <a:spLocks noChangeArrowheads="1"/>
          </p:cNvSpPr>
          <p:nvPr/>
        </p:nvSpPr>
        <p:spPr bwMode="auto">
          <a:xfrm>
            <a:off x="3736182" y="2423886"/>
            <a:ext cx="1001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smtClean="0">
                <a:solidFill>
                  <a:srgbClr val="92D050"/>
                </a:solidFill>
                <a:latin typeface="Times New Roman" pitchFamily="18" charset="0"/>
                <a:cs typeface="Times New Roman" pitchFamily="18" charset="0"/>
              </a:rPr>
              <a:t>Σ</a:t>
            </a:r>
            <a:r>
              <a:rPr lang="en-US" sz="2400" dirty="0" smtClean="0">
                <a:solidFill>
                  <a:srgbClr val="92D050"/>
                </a:solidFill>
                <a:latin typeface="Times New Roman" pitchFamily="18" charset="0"/>
                <a:cs typeface="Times New Roman" pitchFamily="18" charset="0"/>
              </a:rPr>
              <a:t>(x</a:t>
            </a:r>
            <a:r>
              <a:rPr lang="en-US" sz="2400" baseline="-25000" dirty="0" smtClean="0">
                <a:solidFill>
                  <a:srgbClr val="92D050"/>
                </a:solidFill>
                <a:latin typeface="Times New Roman" pitchFamily="18" charset="0"/>
                <a:cs typeface="Times New Roman" pitchFamily="18" charset="0"/>
              </a:rPr>
              <a:t>i</a:t>
            </a:r>
            <a:r>
              <a:rPr lang="en-US" sz="2400" baseline="30000" dirty="0" smtClean="0">
                <a:solidFill>
                  <a:srgbClr val="92D050"/>
                </a:solidFill>
                <a:latin typeface="Times New Roman" pitchFamily="18" charset="0"/>
                <a:cs typeface="Times New Roman" pitchFamily="18" charset="0"/>
              </a:rPr>
              <a:t>2</a:t>
            </a:r>
            <a:r>
              <a:rPr lang="en-US" sz="2400" dirty="0" smtClean="0">
                <a:solidFill>
                  <a:srgbClr val="92D050"/>
                </a:solidFill>
                <a:latin typeface="Times New Roman" pitchFamily="18" charset="0"/>
                <a:cs typeface="Times New Roman" pitchFamily="18" charset="0"/>
              </a:rPr>
              <a:t>)</a:t>
            </a:r>
            <a:endParaRPr lang="en-US" sz="2400" dirty="0">
              <a:solidFill>
                <a:srgbClr val="92D050"/>
              </a:solidFill>
              <a:latin typeface="Times New Roman" pitchFamily="18" charset="0"/>
              <a:cs typeface="Times New Roman" pitchFamily="18" charset="0"/>
            </a:endParaRPr>
          </a:p>
        </p:txBody>
      </p:sp>
      <p:cxnSp>
        <p:nvCxnSpPr>
          <p:cNvPr id="28" name="Straight Arrow Connector 27"/>
          <p:cNvCxnSpPr>
            <a:stCxn id="26" idx="3"/>
          </p:cNvCxnSpPr>
          <p:nvPr/>
        </p:nvCxnSpPr>
        <p:spPr>
          <a:xfrm flipV="1">
            <a:off x="4737894" y="2435566"/>
            <a:ext cx="516391" cy="221797"/>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6" idx="2"/>
          </p:cNvCxnSpPr>
          <p:nvPr/>
        </p:nvCxnSpPr>
        <p:spPr>
          <a:xfrm>
            <a:off x="4237038" y="2837544"/>
            <a:ext cx="500062" cy="1995713"/>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 idx="1"/>
          </p:cNvCxnSpPr>
          <p:nvPr/>
        </p:nvCxnSpPr>
        <p:spPr>
          <a:xfrm flipH="1">
            <a:off x="4002088" y="3757613"/>
            <a:ext cx="1119187" cy="107564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5" idx="0"/>
          </p:cNvCxnSpPr>
          <p:nvPr/>
        </p:nvCxnSpPr>
        <p:spPr>
          <a:xfrm flipV="1">
            <a:off x="5670437" y="2839384"/>
            <a:ext cx="152400" cy="66298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952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3810054"/>
              </p:ext>
            </p:extLst>
          </p:nvPr>
        </p:nvGraphicFramePr>
        <p:xfrm>
          <a:off x="5121275" y="1300163"/>
          <a:ext cx="3936999" cy="4914900"/>
        </p:xfrm>
        <a:graphic>
          <a:graphicData uri="http://schemas.openxmlformats.org/drawingml/2006/table">
            <a:tbl>
              <a:tblPr/>
              <a:tblGrid>
                <a:gridCol w="1312333"/>
                <a:gridCol w="1312333"/>
                <a:gridCol w="1312333"/>
              </a:tblGrid>
              <a:tr h="819150">
                <a:tc>
                  <a:txBody>
                    <a:bodyPr/>
                    <a:lstStyle/>
                    <a:p>
                      <a:pPr algn="ctr" fontAlgn="b"/>
                      <a:r>
                        <a:rPr lang="en-US" sz="2000" b="0" i="0" u="none" strike="noStrike" dirty="0" smtClean="0">
                          <a:solidFill>
                            <a:srgbClr val="000000"/>
                          </a:solidFill>
                          <a:latin typeface="Times New Roman" pitchFamily="18" charset="0"/>
                          <a:cs typeface="Times New Roman" pitchFamily="18" charset="0"/>
                        </a:rPr>
                        <a:t>(E) </a:t>
                      </a:r>
                    </a:p>
                    <a:p>
                      <a:pPr algn="ctr" fontAlgn="b"/>
                      <a:r>
                        <a:rPr lang="en-US" sz="2000" b="0" i="0" u="none" strike="noStrike" dirty="0" err="1" smtClean="0">
                          <a:solidFill>
                            <a:srgbClr val="000000"/>
                          </a:solidFill>
                          <a:latin typeface="Times New Roman" pitchFamily="18" charset="0"/>
                          <a:cs typeface="Times New Roman" pitchFamily="18" charset="0"/>
                        </a:rPr>
                        <a:t>Coef</a:t>
                      </a:r>
                      <a:r>
                        <a:rPr lang="en-US" sz="2000" b="0" i="0" u="none" strike="noStrike" dirty="0" smtClean="0">
                          <a:solidFill>
                            <a:srgbClr val="000000"/>
                          </a:solidFill>
                          <a:latin typeface="Times New Roman" pitchFamily="18" charset="0"/>
                          <a:cs typeface="Times New Roman" pitchFamily="18" charset="0"/>
                        </a:rPr>
                        <a:t> </a:t>
                      </a:r>
                      <a:r>
                        <a:rPr lang="en-US" sz="2000" b="0" i="0" u="none" strike="noStrike" dirty="0">
                          <a:solidFill>
                            <a:srgbClr val="000000"/>
                          </a:solidFill>
                          <a:latin typeface="Times New Roman" pitchFamily="18" charset="0"/>
                          <a:cs typeface="Times New Roman" pitchFamily="18" charset="0"/>
                        </a:rPr>
                        <a:t>on 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(F)</a:t>
                      </a:r>
                    </a:p>
                    <a:p>
                      <a:pPr algn="ctr" fontAlgn="b"/>
                      <a:r>
                        <a:rPr lang="en-US" sz="2000" b="0" i="0" u="none" strike="noStrike" dirty="0" err="1" smtClean="0">
                          <a:solidFill>
                            <a:srgbClr val="000000"/>
                          </a:solidFill>
                          <a:latin typeface="Times New Roman" pitchFamily="18" charset="0"/>
                          <a:cs typeface="Times New Roman" pitchFamily="18" charset="0"/>
                        </a:rPr>
                        <a:t>Coef</a:t>
                      </a:r>
                      <a:r>
                        <a:rPr lang="en-US" sz="2000" b="0" i="0" u="none" strike="noStrike" dirty="0" smtClean="0">
                          <a:solidFill>
                            <a:srgbClr val="000000"/>
                          </a:solidFill>
                          <a:latin typeface="Times New Roman" pitchFamily="18" charset="0"/>
                          <a:cs typeface="Times New Roman" pitchFamily="18" charset="0"/>
                        </a:rPr>
                        <a:t> </a:t>
                      </a:r>
                      <a:r>
                        <a:rPr lang="en-US" sz="2000" b="0" i="0" u="none" strike="noStrike" dirty="0">
                          <a:solidFill>
                            <a:srgbClr val="000000"/>
                          </a:solidFill>
                          <a:latin typeface="Times New Roman" pitchFamily="18" charset="0"/>
                          <a:cs typeface="Times New Roman" pitchFamily="18" charset="0"/>
                        </a:rPr>
                        <a:t>on 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(G)</a:t>
                      </a:r>
                    </a:p>
                    <a:p>
                      <a:pPr algn="ctr" fontAlgn="b"/>
                      <a:r>
                        <a:rPr lang="en-US" sz="2000" b="0" i="0" u="none" strike="noStrike" dirty="0" smtClean="0">
                          <a:solidFill>
                            <a:srgbClr val="000000"/>
                          </a:solidFill>
                          <a:latin typeface="Times New Roman" pitchFamily="18" charset="0"/>
                          <a:cs typeface="Times New Roman" pitchFamily="18" charset="0"/>
                        </a:rPr>
                        <a:t>RHS</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rgbClr val="92D050"/>
                          </a:solidFill>
                          <a:latin typeface="Times New Roman" pitchFamily="18" charset="0"/>
                          <a:cs typeface="Times New Roman" pitchFamily="18" charset="0"/>
                        </a:rPr>
                        <a:t>4333017.5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chemeClr val="accent6">
                              <a:lumMod val="75000"/>
                            </a:schemeClr>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4318042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r>
                        <a:rPr lang="en-US" sz="2000" b="0" i="0" u="none" strike="noStrike" dirty="0">
                          <a:solidFill>
                            <a:schemeClr val="accent6">
                              <a:lumMod val="75000"/>
                            </a:schemeClr>
                          </a:solidFill>
                          <a:latin typeface="Times New Roman" pitchFamily="18" charset="0"/>
                          <a:cs typeface="Times New Roman" pitchFamily="18" charset="0"/>
                        </a:rPr>
                        <a:t>63390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928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63186.1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0.646</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9150">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latin typeface="Times New Roman" pitchFamily="18" charset="0"/>
                          <a:cs typeface="Times New Roman" pitchFamily="18" charset="0"/>
                        </a:rPr>
                        <a:t>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Times New Roman" pitchFamily="18" charset="0"/>
                          <a:cs typeface="Times New Roman" pitchFamily="18" charset="0"/>
                        </a:rPr>
                        <a:t>23.942</a:t>
                      </a:r>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462" name="TextBox 3"/>
          <p:cNvSpPr txBox="1">
            <a:spLocks noChangeArrowheads="1"/>
          </p:cNvSpPr>
          <p:nvPr/>
        </p:nvSpPr>
        <p:spPr bwMode="auto">
          <a:xfrm>
            <a:off x="411163" y="147638"/>
            <a:ext cx="865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sz="3600">
                <a:latin typeface="Times New Roman" pitchFamily="18" charset="0"/>
                <a:cs typeface="Times New Roman" pitchFamily="18" charset="0"/>
              </a:rPr>
              <a:t>BME 8.1: How does linear regression work?</a:t>
            </a:r>
          </a:p>
        </p:txBody>
      </p:sp>
      <p:sp>
        <p:nvSpPr>
          <p:cNvPr id="18463" name="Rectangle 4"/>
          <p:cNvSpPr>
            <a:spLocks noChangeArrowheads="1"/>
          </p:cNvSpPr>
          <p:nvPr/>
        </p:nvSpPr>
        <p:spPr bwMode="auto">
          <a:xfrm>
            <a:off x="0" y="927100"/>
            <a:ext cx="2557463" cy="2309813"/>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400" i="1" dirty="0">
                <a:latin typeface="Times New Roman" pitchFamily="18" charset="0"/>
                <a:cs typeface="Times New Roman" pitchFamily="18" charset="0"/>
              </a:rPr>
              <a:t>Consider:</a:t>
            </a:r>
          </a:p>
          <a:p>
            <a:r>
              <a:rPr lang="en-US" sz="2400" i="1" dirty="0" err="1">
                <a:solidFill>
                  <a:srgbClr val="92D050"/>
                </a:solidFill>
                <a:latin typeface="Times New Roman" pitchFamily="18" charset="0"/>
                <a:cs typeface="Times New Roman" pitchFamily="18" charset="0"/>
              </a:rPr>
              <a:t>r</a:t>
            </a:r>
            <a:r>
              <a:rPr lang="en-US" sz="2400" i="1" dirty="0" err="1">
                <a:latin typeface="Times New Roman" pitchFamily="18" charset="0"/>
                <a:cs typeface="Times New Roman" pitchFamily="18" charset="0"/>
              </a:rPr>
              <a:t>m+</a:t>
            </a:r>
            <a:r>
              <a:rPr lang="en-US" sz="2400" i="1" dirty="0" err="1">
                <a:solidFill>
                  <a:schemeClr val="accent6">
                    <a:lumMod val="75000"/>
                  </a:schemeClr>
                </a:solidFill>
                <a:latin typeface="Times New Roman" pitchFamily="18" charset="0"/>
                <a:cs typeface="Times New Roman" pitchFamily="18" charset="0"/>
              </a:rPr>
              <a:t>s</a:t>
            </a:r>
            <a:r>
              <a:rPr lang="en-US" sz="2400" i="1" dirty="0" err="1">
                <a:latin typeface="Times New Roman" pitchFamily="18" charset="0"/>
                <a:cs typeface="Times New Roman" pitchFamily="18" charset="0"/>
              </a:rPr>
              <a:t>b</a:t>
            </a:r>
            <a:r>
              <a:rPr lang="en-US" sz="2400" i="1" dirty="0">
                <a:latin typeface="Times New Roman" pitchFamily="18" charset="0"/>
                <a:cs typeface="Times New Roman" pitchFamily="18" charset="0"/>
              </a:rPr>
              <a:t>=t </a:t>
            </a:r>
          </a:p>
          <a:p>
            <a:r>
              <a:rPr lang="en-US" sz="2400" i="1" dirty="0" err="1">
                <a:solidFill>
                  <a:schemeClr val="accent6">
                    <a:lumMod val="75000"/>
                  </a:schemeClr>
                </a:solidFill>
                <a:latin typeface="Times New Roman" pitchFamily="18" charset="0"/>
                <a:cs typeface="Times New Roman" pitchFamily="18" charset="0"/>
              </a:rPr>
              <a:t>u</a:t>
            </a:r>
            <a:r>
              <a:rPr lang="en-US" sz="2400" i="1" dirty="0" err="1">
                <a:latin typeface="Times New Roman" pitchFamily="18" charset="0"/>
                <a:cs typeface="Times New Roman" pitchFamily="18" charset="0"/>
              </a:rPr>
              <a:t>m+vb</a:t>
            </a:r>
            <a:r>
              <a:rPr lang="en-US" sz="2400" i="1" dirty="0">
                <a:latin typeface="Times New Roman" pitchFamily="18" charset="0"/>
                <a:cs typeface="Times New Roman" pitchFamily="18" charset="0"/>
              </a:rPr>
              <a:t>=w</a:t>
            </a:r>
          </a:p>
          <a:p>
            <a:endParaRPr lang="en-US" sz="2400" i="1" dirty="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Solve for b:</a:t>
            </a:r>
          </a:p>
          <a:p>
            <a:r>
              <a:rPr lang="en-US" sz="2400" i="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t</a:t>
            </a:r>
            <a:r>
              <a:rPr lang="en-US" sz="2400" i="1" dirty="0" err="1" smtClean="0">
                <a:solidFill>
                  <a:schemeClr val="accent6">
                    <a:lumMod val="75000"/>
                  </a:schemeClr>
                </a:solidFill>
                <a:latin typeface="Times New Roman" pitchFamily="18" charset="0"/>
                <a:cs typeface="Times New Roman" pitchFamily="18" charset="0"/>
              </a:rPr>
              <a:t>u</a:t>
            </a:r>
            <a:r>
              <a:rPr lang="en-US" sz="2400" i="1" dirty="0" err="1" smtClean="0">
                <a:latin typeface="Times New Roman" pitchFamily="18" charset="0"/>
                <a:cs typeface="Times New Roman" pitchFamily="18" charset="0"/>
              </a:rPr>
              <a:t>-</a:t>
            </a:r>
            <a:r>
              <a:rPr lang="en-US" sz="2400" i="1" dirty="0" err="1" smtClean="0">
                <a:solidFill>
                  <a:srgbClr val="92D050"/>
                </a:solidFill>
                <a:latin typeface="Times New Roman" pitchFamily="18" charset="0"/>
                <a:cs typeface="Times New Roman" pitchFamily="18" charset="0"/>
              </a:rPr>
              <a:t>r</a:t>
            </a:r>
            <a:r>
              <a:rPr lang="en-US" sz="2400" i="1" dirty="0" err="1" smtClean="0">
                <a:latin typeface="Times New Roman" pitchFamily="18" charset="0"/>
                <a:cs typeface="Times New Roman" pitchFamily="18" charset="0"/>
              </a:rPr>
              <a:t>w</a:t>
            </a:r>
            <a:r>
              <a:rPr lang="en-US" sz="2400" dirty="0" smtClean="0">
                <a:latin typeface="Times New Roman" pitchFamily="18" charset="0"/>
                <a:cs typeface="Times New Roman" pitchFamily="18" charset="0"/>
              </a:rPr>
              <a:t>)/(</a:t>
            </a:r>
            <a:r>
              <a:rPr lang="en-US" sz="2400" i="1" dirty="0" err="1" smtClean="0">
                <a:solidFill>
                  <a:schemeClr val="accent6">
                    <a:lumMod val="75000"/>
                  </a:schemeClr>
                </a:solidFill>
                <a:latin typeface="Times New Roman" pitchFamily="18" charset="0"/>
                <a:cs typeface="Times New Roman" pitchFamily="18" charset="0"/>
              </a:rPr>
              <a:t>su</a:t>
            </a:r>
            <a:r>
              <a:rPr lang="en-US" sz="2400" i="1" dirty="0" err="1" smtClean="0">
                <a:latin typeface="Times New Roman" pitchFamily="18" charset="0"/>
                <a:cs typeface="Times New Roman" pitchFamily="18" charset="0"/>
              </a:rPr>
              <a:t>-</a:t>
            </a:r>
            <a:r>
              <a:rPr lang="en-US" sz="2400" i="1" dirty="0" err="1" smtClean="0">
                <a:solidFill>
                  <a:srgbClr val="92D050"/>
                </a:solidFill>
                <a:latin typeface="Times New Roman" pitchFamily="18" charset="0"/>
                <a:cs typeface="Times New Roman" pitchFamily="18" charset="0"/>
              </a:rPr>
              <a:t>r</a:t>
            </a:r>
            <a:r>
              <a:rPr lang="en-US" sz="2400" i="1" dirty="0" err="1" smtClean="0">
                <a:latin typeface="Times New Roman" pitchFamily="18" charset="0"/>
                <a:cs typeface="Times New Roman" pitchFamily="18" charset="0"/>
              </a:rPr>
              <a:t>v</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8465" name="Rectangle 10"/>
          <p:cNvSpPr>
            <a:spLocks noChangeArrowheads="1"/>
          </p:cNvSpPr>
          <p:nvPr/>
        </p:nvSpPr>
        <p:spPr bwMode="auto">
          <a:xfrm>
            <a:off x="2451100" y="8858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solidFill>
                  <a:srgbClr val="92D050"/>
                </a:solidFill>
                <a:latin typeface="Times New Roman" pitchFamily="18" charset="0"/>
                <a:cs typeface="Times New Roman" pitchFamily="18" charset="0"/>
              </a:rPr>
              <a:t>Σ</a:t>
            </a:r>
            <a:r>
              <a:rPr lang="en-US" sz="2400" dirty="0">
                <a:solidFill>
                  <a:srgbClr val="92D050"/>
                </a:solidFill>
                <a:latin typeface="Times New Roman" pitchFamily="18" charset="0"/>
                <a:cs typeface="Times New Roman" pitchFamily="18" charset="0"/>
              </a:rPr>
              <a:t>(x</a:t>
            </a:r>
            <a:r>
              <a:rPr lang="en-US" sz="2400" baseline="-25000" dirty="0">
                <a:solidFill>
                  <a:srgbClr val="92D050"/>
                </a:solidFill>
                <a:latin typeface="Times New Roman" pitchFamily="18" charset="0"/>
                <a:cs typeface="Times New Roman" pitchFamily="18" charset="0"/>
              </a:rPr>
              <a:t>i</a:t>
            </a:r>
            <a:r>
              <a:rPr lang="en-US" sz="2400" baseline="30000" dirty="0">
                <a:solidFill>
                  <a:srgbClr val="92D050"/>
                </a:solidFill>
                <a:latin typeface="Times New Roman" pitchFamily="18" charset="0"/>
                <a:cs typeface="Times New Roman" pitchFamily="18" charset="0"/>
              </a:rPr>
              <a:t>2</a:t>
            </a:r>
            <a:r>
              <a:rPr lang="en-US" sz="2400" dirty="0">
                <a:solidFill>
                  <a:srgbClr val="92D050"/>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 + </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a:p>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m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n*b</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p:txBody>
      </p:sp>
      <p:sp>
        <p:nvSpPr>
          <p:cNvPr id="14" name="Rectangle 13"/>
          <p:cNvSpPr/>
          <p:nvPr/>
        </p:nvSpPr>
        <p:spPr>
          <a:xfrm>
            <a:off x="6626225" y="3446463"/>
            <a:ext cx="2438400" cy="1801812"/>
          </a:xfrm>
          <a:prstGeom prst="rect">
            <a:avLst/>
          </a:prstGeom>
          <a:noFill/>
          <a:ln w="57150">
            <a:solidFill>
              <a:srgbClr val="0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V="1">
            <a:off x="1279525" y="1073150"/>
            <a:ext cx="1277938" cy="458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457325" y="1497013"/>
            <a:ext cx="1100138" cy="411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365250"/>
            <a:ext cx="1279525"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46038" y="1703388"/>
            <a:ext cx="1411287" cy="3587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557463" y="927100"/>
            <a:ext cx="4068762" cy="3603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2557463" y="1287463"/>
            <a:ext cx="2889250" cy="422275"/>
          </a:xfrm>
          <a:prstGeom prst="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5242605" y="3502366"/>
            <a:ext cx="855663" cy="360363"/>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6">
                  <a:lumMod val="75000"/>
                </a:schemeClr>
              </a:solidFill>
            </a:endParaRPr>
          </a:p>
        </p:txBody>
      </p:sp>
      <p:sp>
        <p:nvSpPr>
          <p:cNvPr id="16" name="Rectangle 10"/>
          <p:cNvSpPr>
            <a:spLocks noChangeArrowheads="1"/>
          </p:cNvSpPr>
          <p:nvPr/>
        </p:nvSpPr>
        <p:spPr bwMode="auto">
          <a:xfrm>
            <a:off x="5242606" y="3449071"/>
            <a:ext cx="855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smtClean="0">
                <a:solidFill>
                  <a:schemeClr val="accent6">
                    <a:lumMod val="75000"/>
                  </a:schemeClr>
                </a:solidFill>
                <a:latin typeface="Times New Roman" pitchFamily="18" charset="0"/>
                <a:cs typeface="Times New Roman" pitchFamily="18" charset="0"/>
              </a:rPr>
              <a:t>Σ</a:t>
            </a:r>
            <a:r>
              <a:rPr lang="en-US" sz="2400" dirty="0" smtClean="0">
                <a:solidFill>
                  <a:schemeClr val="accent6">
                    <a:lumMod val="75000"/>
                  </a:schemeClr>
                </a:solidFill>
                <a:latin typeface="Times New Roman" pitchFamily="18" charset="0"/>
                <a:cs typeface="Times New Roman" pitchFamily="18" charset="0"/>
              </a:rPr>
              <a:t>(x</a:t>
            </a:r>
            <a:r>
              <a:rPr lang="en-US" sz="2400" baseline="-25000" dirty="0" smtClean="0">
                <a:solidFill>
                  <a:schemeClr val="accent6">
                    <a:lumMod val="75000"/>
                  </a:schemeClr>
                </a:solidFill>
                <a:latin typeface="Times New Roman" pitchFamily="18" charset="0"/>
                <a:cs typeface="Times New Roman" pitchFamily="18" charset="0"/>
              </a:rPr>
              <a:t>i</a:t>
            </a:r>
            <a:r>
              <a:rPr lang="en-US" sz="2400" dirty="0" smtClean="0">
                <a:solidFill>
                  <a:schemeClr val="accent6">
                    <a:lumMod val="75000"/>
                  </a:schemeClr>
                </a:solidFill>
                <a:latin typeface="Times New Roman" pitchFamily="18" charset="0"/>
                <a:cs typeface="Times New Roman" pitchFamily="18" charset="0"/>
              </a:rPr>
              <a:t>)</a:t>
            </a:r>
            <a:endParaRPr lang="en-US" sz="2400" dirty="0">
              <a:solidFill>
                <a:schemeClr val="accent6">
                  <a:lumMod val="75000"/>
                </a:schemeClr>
              </a:solidFill>
              <a:latin typeface="Times New Roman" pitchFamily="18" charset="0"/>
              <a:cs typeface="Times New Roman" pitchFamily="18" charset="0"/>
            </a:endParaRPr>
          </a:p>
        </p:txBody>
      </p:sp>
      <p:cxnSp>
        <p:nvCxnSpPr>
          <p:cNvPr id="18" name="Straight Arrow Connector 17"/>
          <p:cNvCxnSpPr/>
          <p:nvPr/>
        </p:nvCxnSpPr>
        <p:spPr>
          <a:xfrm flipV="1">
            <a:off x="5670437" y="2423886"/>
            <a:ext cx="1100138" cy="107848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1"/>
          </p:cNvCxnSpPr>
          <p:nvPr/>
        </p:nvCxnSpPr>
        <p:spPr>
          <a:xfrm flipH="1">
            <a:off x="1596571" y="3682548"/>
            <a:ext cx="3646034" cy="115070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5" idx="1"/>
          </p:cNvCxnSpPr>
          <p:nvPr/>
        </p:nvCxnSpPr>
        <p:spPr>
          <a:xfrm flipH="1">
            <a:off x="3468914" y="3682548"/>
            <a:ext cx="1773691" cy="115070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736181" y="2477181"/>
            <a:ext cx="1001713" cy="360363"/>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10"/>
          <p:cNvSpPr>
            <a:spLocks noChangeArrowheads="1"/>
          </p:cNvSpPr>
          <p:nvPr/>
        </p:nvSpPr>
        <p:spPr bwMode="auto">
          <a:xfrm>
            <a:off x="3736182" y="2423886"/>
            <a:ext cx="1001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smtClean="0">
                <a:solidFill>
                  <a:srgbClr val="92D050"/>
                </a:solidFill>
                <a:latin typeface="Times New Roman" pitchFamily="18" charset="0"/>
                <a:cs typeface="Times New Roman" pitchFamily="18" charset="0"/>
              </a:rPr>
              <a:t>Σ</a:t>
            </a:r>
            <a:r>
              <a:rPr lang="en-US" sz="2400" dirty="0" smtClean="0">
                <a:solidFill>
                  <a:srgbClr val="92D050"/>
                </a:solidFill>
                <a:latin typeface="Times New Roman" pitchFamily="18" charset="0"/>
                <a:cs typeface="Times New Roman" pitchFamily="18" charset="0"/>
              </a:rPr>
              <a:t>(x</a:t>
            </a:r>
            <a:r>
              <a:rPr lang="en-US" sz="2400" baseline="-25000" dirty="0" smtClean="0">
                <a:solidFill>
                  <a:srgbClr val="92D050"/>
                </a:solidFill>
                <a:latin typeface="Times New Roman" pitchFamily="18" charset="0"/>
                <a:cs typeface="Times New Roman" pitchFamily="18" charset="0"/>
              </a:rPr>
              <a:t>i</a:t>
            </a:r>
            <a:r>
              <a:rPr lang="en-US" sz="2400" baseline="30000" dirty="0" smtClean="0">
                <a:solidFill>
                  <a:srgbClr val="92D050"/>
                </a:solidFill>
                <a:latin typeface="Times New Roman" pitchFamily="18" charset="0"/>
                <a:cs typeface="Times New Roman" pitchFamily="18" charset="0"/>
              </a:rPr>
              <a:t>2</a:t>
            </a:r>
            <a:r>
              <a:rPr lang="en-US" sz="2400" dirty="0" smtClean="0">
                <a:solidFill>
                  <a:srgbClr val="92D050"/>
                </a:solidFill>
                <a:latin typeface="Times New Roman" pitchFamily="18" charset="0"/>
                <a:cs typeface="Times New Roman" pitchFamily="18" charset="0"/>
              </a:rPr>
              <a:t>)</a:t>
            </a:r>
            <a:endParaRPr lang="en-US" sz="2400" dirty="0">
              <a:solidFill>
                <a:srgbClr val="92D050"/>
              </a:solidFill>
              <a:latin typeface="Times New Roman" pitchFamily="18" charset="0"/>
              <a:cs typeface="Times New Roman" pitchFamily="18" charset="0"/>
            </a:endParaRPr>
          </a:p>
        </p:txBody>
      </p:sp>
      <p:cxnSp>
        <p:nvCxnSpPr>
          <p:cNvPr id="28" name="Straight Arrow Connector 27"/>
          <p:cNvCxnSpPr>
            <a:stCxn id="26" idx="3"/>
          </p:cNvCxnSpPr>
          <p:nvPr/>
        </p:nvCxnSpPr>
        <p:spPr>
          <a:xfrm flipV="1">
            <a:off x="4737894" y="2435566"/>
            <a:ext cx="516391" cy="221797"/>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6" idx="2"/>
          </p:cNvCxnSpPr>
          <p:nvPr/>
        </p:nvCxnSpPr>
        <p:spPr>
          <a:xfrm>
            <a:off x="4237038" y="2837544"/>
            <a:ext cx="500062" cy="1995713"/>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 idx="1"/>
          </p:cNvCxnSpPr>
          <p:nvPr/>
        </p:nvCxnSpPr>
        <p:spPr>
          <a:xfrm flipH="1">
            <a:off x="4002088" y="3757613"/>
            <a:ext cx="1119187" cy="107564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5" idx="0"/>
          </p:cNvCxnSpPr>
          <p:nvPr/>
        </p:nvCxnSpPr>
        <p:spPr>
          <a:xfrm flipV="1">
            <a:off x="5670437" y="2839384"/>
            <a:ext cx="152400" cy="66298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15"/>
          <p:cNvSpPr>
            <a:spLocks noChangeArrowheads="1"/>
          </p:cNvSpPr>
          <p:nvPr/>
        </p:nvSpPr>
        <p:spPr bwMode="auto">
          <a:xfrm>
            <a:off x="359002" y="4404407"/>
            <a:ext cx="8239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latin typeface="Times New Roman" pitchFamily="18" charset="0"/>
                <a:cs typeface="Times New Roman" pitchFamily="18" charset="0"/>
              </a:rPr>
              <a:t>Excel formula for b:</a:t>
            </a:r>
          </a:p>
          <a:p>
            <a:r>
              <a:rPr lang="en-US" sz="2400" dirty="0" smtClean="0">
                <a:latin typeface="Times New Roman" pitchFamily="18" charset="0"/>
                <a:cs typeface="Times New Roman" pitchFamily="18" charset="0"/>
              </a:rPr>
              <a:t>=((G2*</a:t>
            </a:r>
            <a:r>
              <a:rPr lang="en-US" sz="2400" dirty="0" smtClean="0">
                <a:solidFill>
                  <a:schemeClr val="accent6">
                    <a:lumMod val="75000"/>
                  </a:schemeClr>
                </a:solidFill>
                <a:latin typeface="Times New Roman" pitchFamily="18" charset="0"/>
                <a:cs typeface="Times New Roman" pitchFamily="18" charset="0"/>
              </a:rPr>
              <a:t>E3)</a:t>
            </a:r>
            <a:r>
              <a:rPr lang="en-US" sz="2400" dirty="0" smtClean="0">
                <a:latin typeface="Times New Roman" pitchFamily="18" charset="0"/>
                <a:cs typeface="Times New Roman" pitchFamily="18" charset="0"/>
              </a:rPr>
              <a:t>-(</a:t>
            </a:r>
            <a:r>
              <a:rPr lang="en-US" sz="2400" dirty="0" smtClean="0">
                <a:solidFill>
                  <a:srgbClr val="92D050"/>
                </a:solidFill>
                <a:latin typeface="Times New Roman" pitchFamily="18" charset="0"/>
                <a:cs typeface="Times New Roman" pitchFamily="18" charset="0"/>
              </a:rPr>
              <a:t>E2</a:t>
            </a:r>
            <a:r>
              <a:rPr lang="en-US" sz="2400" dirty="0" smtClean="0">
                <a:latin typeface="Times New Roman" pitchFamily="18" charset="0"/>
                <a:cs typeface="Times New Roman" pitchFamily="18" charset="0"/>
              </a:rPr>
              <a:t>*G3))/((</a:t>
            </a:r>
            <a:r>
              <a:rPr lang="en-US" sz="2400" dirty="0" smtClean="0">
                <a:solidFill>
                  <a:schemeClr val="accent6">
                    <a:lumMod val="75000"/>
                  </a:schemeClr>
                </a:solidFill>
                <a:latin typeface="Times New Roman" pitchFamily="18" charset="0"/>
                <a:cs typeface="Times New Roman" pitchFamily="18" charset="0"/>
              </a:rPr>
              <a:t>F2*E3</a:t>
            </a:r>
            <a:r>
              <a:rPr lang="en-US" sz="2400" dirty="0" smtClean="0">
                <a:latin typeface="Times New Roman" pitchFamily="18" charset="0"/>
                <a:cs typeface="Times New Roman" pitchFamily="18" charset="0"/>
              </a:rPr>
              <a:t>)-(</a:t>
            </a:r>
            <a:r>
              <a:rPr lang="en-US" sz="2400" dirty="0" smtClean="0">
                <a:solidFill>
                  <a:srgbClr val="92D050"/>
                </a:solidFill>
                <a:latin typeface="Times New Roman" pitchFamily="18" charset="0"/>
                <a:cs typeface="Times New Roman" pitchFamily="18" charset="0"/>
              </a:rPr>
              <a:t>E2</a:t>
            </a:r>
            <a:r>
              <a:rPr lang="en-US" sz="2400" dirty="0" smtClean="0">
                <a:latin typeface="Times New Roman" pitchFamily="18" charset="0"/>
                <a:cs typeface="Times New Roman" pitchFamily="18" charset="0"/>
              </a:rPr>
              <a:t>*F3))</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l-GR" sz="2400" dirty="0">
                <a:solidFill>
                  <a:srgbClr val="92D050"/>
                </a:solidFill>
                <a:latin typeface="Times New Roman" pitchFamily="18" charset="0"/>
                <a:cs typeface="Times New Roman" pitchFamily="18" charset="0"/>
              </a:rPr>
              <a:t>Σ</a:t>
            </a:r>
            <a:r>
              <a:rPr lang="en-US" sz="2400" dirty="0">
                <a:solidFill>
                  <a:srgbClr val="92D050"/>
                </a:solidFill>
                <a:latin typeface="Times New Roman" pitchFamily="18" charset="0"/>
                <a:cs typeface="Times New Roman" pitchFamily="18" charset="0"/>
              </a:rPr>
              <a:t>(x</a:t>
            </a:r>
            <a:r>
              <a:rPr lang="en-US" sz="2400" baseline="-25000" dirty="0">
                <a:solidFill>
                  <a:srgbClr val="92D050"/>
                </a:solidFill>
                <a:latin typeface="Times New Roman" pitchFamily="18" charset="0"/>
                <a:cs typeface="Times New Roman" pitchFamily="18" charset="0"/>
              </a:rPr>
              <a:t>i</a:t>
            </a:r>
            <a:r>
              <a:rPr lang="en-US" sz="2400" baseline="30000" dirty="0">
                <a:solidFill>
                  <a:srgbClr val="92D050"/>
                </a:solidFill>
                <a:latin typeface="Times New Roman" pitchFamily="18" charset="0"/>
                <a:cs typeface="Times New Roman" pitchFamily="18" charset="0"/>
              </a:rPr>
              <a:t>2</a:t>
            </a:r>
            <a:r>
              <a:rPr lang="en-US" sz="2400" dirty="0">
                <a:solidFill>
                  <a:srgbClr val="92D050"/>
                </a:solidFill>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 / [(</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l-GR" sz="2400" dirty="0">
                <a:solidFill>
                  <a:schemeClr val="accent6">
                    <a:lumMod val="75000"/>
                  </a:schemeClr>
                </a:solidFill>
                <a:latin typeface="Times New Roman" pitchFamily="18" charset="0"/>
                <a:cs typeface="Times New Roman" pitchFamily="18" charset="0"/>
              </a:rPr>
              <a:t>Σ</a:t>
            </a:r>
            <a:r>
              <a:rPr lang="en-US" sz="2400" dirty="0">
                <a:solidFill>
                  <a:schemeClr val="accent6">
                    <a:lumMod val="75000"/>
                  </a:schemeClr>
                </a:solidFill>
                <a:latin typeface="Times New Roman" pitchFamily="18" charset="0"/>
                <a:cs typeface="Times New Roman" pitchFamily="18" charset="0"/>
              </a:rPr>
              <a:t>(x</a:t>
            </a:r>
            <a:r>
              <a:rPr lang="en-US" sz="2400" baseline="-25000" dirty="0">
                <a:solidFill>
                  <a:schemeClr val="accent6">
                    <a:lumMod val="75000"/>
                  </a:schemeClr>
                </a:solidFill>
                <a:latin typeface="Times New Roman" pitchFamily="18" charset="0"/>
                <a:cs typeface="Times New Roman" pitchFamily="18" charset="0"/>
              </a:rPr>
              <a:t>i</a:t>
            </a:r>
            <a:r>
              <a:rPr lang="en-US" sz="2400" dirty="0">
                <a:solidFill>
                  <a:schemeClr val="accent6">
                    <a:lumMod val="75000"/>
                  </a:schemeClr>
                </a:solidFill>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l-GR" sz="2400" dirty="0">
                <a:solidFill>
                  <a:srgbClr val="92D050"/>
                </a:solidFill>
                <a:latin typeface="Times New Roman" pitchFamily="18" charset="0"/>
                <a:cs typeface="Times New Roman" pitchFamily="18" charset="0"/>
              </a:rPr>
              <a:t>Σ</a:t>
            </a:r>
            <a:r>
              <a:rPr lang="en-US" sz="2400" dirty="0">
                <a:solidFill>
                  <a:srgbClr val="92D050"/>
                </a:solidFill>
                <a:latin typeface="Times New Roman" pitchFamily="18" charset="0"/>
                <a:cs typeface="Times New Roman" pitchFamily="18" charset="0"/>
              </a:rPr>
              <a:t>(x</a:t>
            </a:r>
            <a:r>
              <a:rPr lang="en-US" sz="2400" baseline="-25000" dirty="0">
                <a:solidFill>
                  <a:srgbClr val="92D050"/>
                </a:solidFill>
                <a:latin typeface="Times New Roman" pitchFamily="18" charset="0"/>
                <a:cs typeface="Times New Roman" pitchFamily="18" charset="0"/>
              </a:rPr>
              <a:t>i</a:t>
            </a:r>
            <a:r>
              <a:rPr lang="en-US" sz="2400" baseline="30000" dirty="0">
                <a:solidFill>
                  <a:srgbClr val="92D050"/>
                </a:solidFill>
                <a:latin typeface="Times New Roman" pitchFamily="18" charset="0"/>
                <a:cs typeface="Times New Roman" pitchFamily="18" charset="0"/>
              </a:rPr>
              <a:t>2</a:t>
            </a:r>
            <a:r>
              <a:rPr lang="en-US" sz="2400" dirty="0">
                <a:solidFill>
                  <a:srgbClr val="92D050"/>
                </a:solidFill>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a:t>
            </a:r>
          </a:p>
        </p:txBody>
      </p:sp>
      <p:cxnSp>
        <p:nvCxnSpPr>
          <p:cNvPr id="31" name="Straight Arrow Connector 30"/>
          <p:cNvCxnSpPr/>
          <p:nvPr/>
        </p:nvCxnSpPr>
        <p:spPr>
          <a:xfrm flipH="1">
            <a:off x="2162629" y="2864872"/>
            <a:ext cx="2047534" cy="1968385"/>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7962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26766</TotalTime>
  <Words>12218</Words>
  <Application>Microsoft Macintosh PowerPoint</Application>
  <PresentationFormat>On-screen Show (4:3)</PresentationFormat>
  <Paragraphs>1498</Paragraphs>
  <Slides>78</Slides>
  <Notes>73</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790</cp:revision>
  <dcterms:created xsi:type="dcterms:W3CDTF">2010-03-23T21:30:28Z</dcterms:created>
  <dcterms:modified xsi:type="dcterms:W3CDTF">2013-08-16T13:08:42Z</dcterms:modified>
</cp:coreProperties>
</file>